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85" r:id="rId4"/>
    <p:sldId id="284" r:id="rId5"/>
    <p:sldId id="286" r:id="rId6"/>
    <p:sldId id="287" r:id="rId7"/>
    <p:sldId id="261" r:id="rId8"/>
    <p:sldId id="259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300" r:id="rId25"/>
    <p:sldId id="301" r:id="rId26"/>
    <p:sldId id="302" r:id="rId27"/>
    <p:sldId id="279" r:id="rId28"/>
    <p:sldId id="277" r:id="rId29"/>
    <p:sldId id="280" r:id="rId30"/>
    <p:sldId id="281" r:id="rId31"/>
    <p:sldId id="282" r:id="rId32"/>
    <p:sldId id="283" r:id="rId33"/>
    <p:sldId id="257" r:id="rId34"/>
    <p:sldId id="288" r:id="rId35"/>
    <p:sldId id="290" r:id="rId36"/>
    <p:sldId id="291" r:id="rId37"/>
    <p:sldId id="292" r:id="rId38"/>
    <p:sldId id="293" r:id="rId39"/>
    <p:sldId id="294" r:id="rId40"/>
    <p:sldId id="299" r:id="rId41"/>
    <p:sldId id="298" r:id="rId42"/>
    <p:sldId id="297" r:id="rId43"/>
    <p:sldId id="296" r:id="rId4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1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4538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235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2905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61560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13097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338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1659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3298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56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721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4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705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407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095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57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8488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8392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3A3BF-F948-4E5D-8CE6-EC19ADB1AE5B}" type="datetimeFigureOut">
              <a:rPr lang="es-ES" smtClean="0"/>
              <a:t>13/11/2014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389BE-0C3E-41FD-AD4F-0204B8CD34D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9735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FundaMentalSDG" TargetMode="External"/><Relationship Id="rId2" Type="http://schemas.openxmlformats.org/officeDocument/2006/relationships/hyperlink" Target="http://www.fundamentalsdg.org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5" Type="http://schemas.openxmlformats.org/officeDocument/2006/relationships/image" Target="../media/image34.jpeg"/><Relationship Id="rId2" Type="http://schemas.openxmlformats.org/officeDocument/2006/relationships/image" Target="../media/image11.png"/><Relationship Id="rId16" Type="http://schemas.openxmlformats.org/officeDocument/2006/relationships/image" Target="../media/image25.jpeg"/><Relationship Id="rId20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23" Type="http://schemas.openxmlformats.org/officeDocument/2006/relationships/image" Target="../media/image32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gif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800" dirty="0" err="1"/>
              <a:t>Poverty</a:t>
            </a:r>
            <a:r>
              <a:rPr lang="es-ES" sz="4800" dirty="0"/>
              <a:t> </a:t>
            </a:r>
            <a:r>
              <a:rPr lang="es-ES" sz="4800" dirty="0" smtClean="0"/>
              <a:t>and </a:t>
            </a:r>
            <a:r>
              <a:rPr lang="es-ES" sz="4800" dirty="0"/>
              <a:t>Mental </a:t>
            </a:r>
            <a:r>
              <a:rPr lang="es-ES" sz="4800" dirty="0" err="1" smtClean="0"/>
              <a:t>Illness</a:t>
            </a:r>
            <a:r>
              <a:rPr lang="es-ES" sz="4800" dirty="0" smtClean="0"/>
              <a:t/>
            </a:r>
            <a:br>
              <a:rPr lang="es-ES" sz="4800" dirty="0" smtClean="0"/>
            </a:br>
            <a:r>
              <a:rPr lang="es-ES" sz="4800" dirty="0" smtClean="0"/>
              <a:t> </a:t>
            </a:r>
            <a:endParaRPr lang="es-ES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2800" b="1" dirty="0" smtClean="0"/>
              <a:t>Alberto </a:t>
            </a:r>
            <a:r>
              <a:rPr lang="es-ES" sz="2800" b="1" dirty="0" err="1" smtClean="0"/>
              <a:t>Minoletti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9603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/>
              <a:t>Though there has been controversy about which of these two mechanisms accounts for </a:t>
            </a:r>
            <a:r>
              <a:rPr lang="en-US" sz="2600" dirty="0" smtClean="0"/>
              <a:t>the higher </a:t>
            </a:r>
            <a:r>
              <a:rPr lang="en-US" sz="2600" dirty="0"/>
              <a:t>prevalence among the poor, the available evidence suggests that both are relevant</a:t>
            </a:r>
            <a:endParaRPr lang="en-CA" sz="26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solidFill>
            <a:srgbClr val="E6AF00"/>
          </a:solidFill>
        </p:spPr>
        <p:txBody>
          <a:bodyPr anchor="ctr">
            <a:norm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Social </a:t>
            </a:r>
            <a:r>
              <a:rPr lang="es-ES" sz="2800" dirty="0" err="1" smtClean="0">
                <a:solidFill>
                  <a:schemeClr val="bg1"/>
                </a:solidFill>
              </a:rPr>
              <a:t>causation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sz="2800" dirty="0" err="1"/>
              <a:t>A</a:t>
            </a:r>
            <a:r>
              <a:rPr lang="es-ES" sz="2800" dirty="0" err="1" smtClean="0"/>
              <a:t>nxiety</a:t>
            </a:r>
            <a:r>
              <a:rPr lang="es-ES" sz="2800" dirty="0" smtClean="0"/>
              <a:t> </a:t>
            </a:r>
            <a:r>
              <a:rPr lang="es-ES" sz="2800" dirty="0" err="1" smtClean="0"/>
              <a:t>disorders</a:t>
            </a:r>
            <a:r>
              <a:rPr lang="es-ES" sz="2800" dirty="0" smtClean="0"/>
              <a:t> </a:t>
            </a:r>
          </a:p>
          <a:p>
            <a:r>
              <a:rPr lang="es-ES" sz="2800" dirty="0" err="1" smtClean="0"/>
              <a:t>Depression</a:t>
            </a:r>
            <a:r>
              <a:rPr lang="es-ES" sz="2800" dirty="0" smtClean="0"/>
              <a:t> </a:t>
            </a:r>
            <a:endParaRPr lang="es-ES" sz="2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solidFill>
            <a:srgbClr val="E6AF00"/>
          </a:solidFill>
        </p:spPr>
        <p:txBody>
          <a:bodyPr anchor="ctr">
            <a:norm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Social </a:t>
            </a:r>
            <a:r>
              <a:rPr lang="es-ES" sz="2800" dirty="0" err="1" smtClean="0">
                <a:solidFill>
                  <a:schemeClr val="bg1"/>
                </a:solidFill>
              </a:rPr>
              <a:t>drift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sz="2800" dirty="0" err="1" smtClean="0"/>
              <a:t>Schizophrenia</a:t>
            </a:r>
            <a:endParaRPr lang="es-ES" sz="2800" dirty="0" smtClean="0"/>
          </a:p>
          <a:p>
            <a:r>
              <a:rPr lang="es-ES" sz="2800" dirty="0" err="1"/>
              <a:t>S</a:t>
            </a:r>
            <a:r>
              <a:rPr lang="es-ES" sz="2800" dirty="0" err="1" smtClean="0"/>
              <a:t>ubstance</a:t>
            </a:r>
            <a:r>
              <a:rPr lang="es-ES" sz="2800" dirty="0" smtClean="0"/>
              <a:t> </a:t>
            </a:r>
            <a:r>
              <a:rPr lang="es-ES" sz="2800" dirty="0"/>
              <a:t>use </a:t>
            </a:r>
            <a:r>
              <a:rPr lang="es-ES" sz="2800" dirty="0" err="1" smtClean="0"/>
              <a:t>disorders</a:t>
            </a:r>
            <a:endParaRPr lang="es-ES" sz="2800" dirty="0"/>
          </a:p>
          <a:p>
            <a:r>
              <a:rPr lang="es-ES" sz="2800" dirty="0" smtClean="0"/>
              <a:t>Intelectual </a:t>
            </a:r>
            <a:r>
              <a:rPr lang="es-ES" sz="2800" dirty="0" err="1" smtClean="0"/>
              <a:t>disability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17439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two </a:t>
            </a:r>
            <a:r>
              <a:rPr lang="en-US" dirty="0" smtClean="0"/>
              <a:t>theories are </a:t>
            </a:r>
            <a:r>
              <a:rPr lang="en-US" dirty="0"/>
              <a:t>not mutually exclusive</a:t>
            </a:r>
            <a:endParaRPr lang="en-CA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solidFill>
            <a:srgbClr val="E6AF00"/>
          </a:solidFill>
        </p:spPr>
        <p:txBody>
          <a:bodyPr anchor="ctr">
            <a:norm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Social </a:t>
            </a:r>
            <a:r>
              <a:rPr lang="es-ES" sz="2800" dirty="0" err="1" smtClean="0">
                <a:solidFill>
                  <a:schemeClr val="bg1"/>
                </a:solidFill>
              </a:rPr>
              <a:t>causation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80322" y="3028949"/>
            <a:ext cx="4698355" cy="343866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dirty="0" err="1" smtClean="0"/>
              <a:t>Poverty</a:t>
            </a:r>
            <a:r>
              <a:rPr lang="es-ES" dirty="0" smtClean="0"/>
              <a:t> </a:t>
            </a:r>
            <a:r>
              <a:rPr lang="en-US" dirty="0" smtClean="0"/>
              <a:t>increases </a:t>
            </a:r>
            <a:r>
              <a:rPr lang="en-US" dirty="0"/>
              <a:t>the risk of mental illness </a:t>
            </a:r>
            <a:r>
              <a:rPr lang="en-US" dirty="0" smtClean="0"/>
              <a:t>through: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dirty="0" err="1"/>
              <a:t>h</a:t>
            </a:r>
            <a:r>
              <a:rPr lang="es-ES" dirty="0" err="1" smtClean="0"/>
              <a:t>igher</a:t>
            </a:r>
            <a:r>
              <a:rPr lang="es-ES" dirty="0" smtClean="0"/>
              <a:t> stress</a:t>
            </a:r>
            <a:r>
              <a:rPr lang="es-ES" dirty="0"/>
              <a:t>, </a:t>
            </a:r>
            <a:endParaRPr lang="es-E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dirty="0" smtClean="0"/>
              <a:t>social </a:t>
            </a:r>
            <a:r>
              <a:rPr lang="es-ES" dirty="0" err="1"/>
              <a:t>exclusion</a:t>
            </a:r>
            <a:r>
              <a:rPr lang="es-ES" dirty="0"/>
              <a:t>, </a:t>
            </a:r>
            <a:endParaRPr lang="es-E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dirty="0" err="1" smtClean="0"/>
              <a:t>decreased</a:t>
            </a:r>
            <a:r>
              <a:rPr lang="es-ES" dirty="0" smtClean="0"/>
              <a:t> </a:t>
            </a:r>
            <a:r>
              <a:rPr lang="es-ES" dirty="0"/>
              <a:t>social capital, </a:t>
            </a:r>
            <a:endParaRPr lang="es-E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ES" dirty="0" err="1" smtClean="0"/>
              <a:t>malnutrition</a:t>
            </a:r>
            <a:r>
              <a:rPr lang="es-ES" dirty="0"/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increased </a:t>
            </a:r>
            <a:r>
              <a:rPr lang="en-US" dirty="0"/>
              <a:t>obstetric risks, </a:t>
            </a: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violence and </a:t>
            </a:r>
            <a:r>
              <a:rPr lang="es-ES" dirty="0" smtClean="0"/>
              <a:t>trauma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solidFill>
            <a:srgbClr val="E6AF00"/>
          </a:solidFill>
        </p:spPr>
        <p:txBody>
          <a:bodyPr anchor="ctr">
            <a:norm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Social </a:t>
            </a:r>
            <a:r>
              <a:rPr lang="es-ES" sz="2800" dirty="0" err="1" smtClean="0">
                <a:solidFill>
                  <a:schemeClr val="bg1"/>
                </a:solidFill>
              </a:rPr>
              <a:t>drift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594123" y="3030007"/>
            <a:ext cx="4700059" cy="34094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Individuals who </a:t>
            </a:r>
            <a:r>
              <a:rPr lang="en-US" dirty="0"/>
              <a:t>develop </a:t>
            </a:r>
            <a:r>
              <a:rPr lang="en-US" dirty="0" smtClean="0"/>
              <a:t>mental disorders face deprivation, with:</a:t>
            </a:r>
          </a:p>
          <a:p>
            <a:r>
              <a:rPr lang="en-US" dirty="0" smtClean="0"/>
              <a:t>lower </a:t>
            </a:r>
            <a:r>
              <a:rPr lang="en-US" dirty="0"/>
              <a:t>levels of </a:t>
            </a:r>
            <a:r>
              <a:rPr lang="en-US" dirty="0" smtClean="0"/>
              <a:t>education,</a:t>
            </a:r>
          </a:p>
          <a:p>
            <a:r>
              <a:rPr lang="en-US" dirty="0"/>
              <a:t>r</a:t>
            </a:r>
            <a:r>
              <a:rPr lang="en-US" dirty="0" smtClean="0"/>
              <a:t>educed productivity</a:t>
            </a:r>
          </a:p>
          <a:p>
            <a:r>
              <a:rPr lang="en-US" dirty="0" smtClean="0"/>
              <a:t>increased </a:t>
            </a:r>
            <a:r>
              <a:rPr lang="en-US" dirty="0"/>
              <a:t>health </a:t>
            </a:r>
            <a:r>
              <a:rPr lang="en-US" dirty="0" smtClean="0"/>
              <a:t>expenditure</a:t>
            </a:r>
          </a:p>
          <a:p>
            <a:r>
              <a:rPr lang="en-US" dirty="0"/>
              <a:t>stigma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Mental </a:t>
            </a:r>
            <a:r>
              <a:rPr lang="en-US" dirty="0"/>
              <a:t>disorders may cause severe </a:t>
            </a:r>
            <a:r>
              <a:rPr lang="en-US" dirty="0" smtClean="0"/>
              <a:t>disabilities, including </a:t>
            </a:r>
            <a:r>
              <a:rPr lang="en-US" dirty="0"/>
              <a:t>an inability to </a:t>
            </a:r>
            <a:r>
              <a:rPr lang="en-US" dirty="0" smtClean="0"/>
              <a:t>work and impoverishment</a:t>
            </a:r>
          </a:p>
        </p:txBody>
      </p:sp>
    </p:spTree>
    <p:extLst>
      <p:ext uri="{BB962C8B-B14F-4D97-AF65-F5344CB8AC3E}">
        <p14:creationId xmlns:p14="http://schemas.microsoft.com/office/powerpoint/2010/main" val="34881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course</a:t>
            </a:r>
            <a:r>
              <a:rPr lang="en-US" sz="2800" i="1" dirty="0"/>
              <a:t> </a:t>
            </a:r>
            <a:r>
              <a:rPr lang="en-US" sz="2800" dirty="0"/>
              <a:t>of mental and </a:t>
            </a:r>
            <a:r>
              <a:rPr lang="en-US" sz="2800" dirty="0" smtClean="0"/>
              <a:t>behavioral </a:t>
            </a:r>
            <a:r>
              <a:rPr lang="en-US" sz="2800" dirty="0"/>
              <a:t>disorders is determined</a:t>
            </a:r>
            <a:br>
              <a:rPr lang="en-US" sz="2800" dirty="0"/>
            </a:br>
            <a:r>
              <a:rPr lang="en-US" sz="2800" dirty="0"/>
              <a:t>by the socioeconomic status of the individual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72907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Lack of mental </a:t>
            </a:r>
            <a:r>
              <a:rPr lang="en-US" dirty="0"/>
              <a:t>health services </a:t>
            </a:r>
            <a:r>
              <a:rPr lang="en-US" dirty="0" smtClean="0"/>
              <a:t>and barriers for access in some socioeconomic groups. </a:t>
            </a:r>
          </a:p>
          <a:p>
            <a:r>
              <a:rPr lang="en-US" dirty="0" smtClean="0"/>
              <a:t>Poor countries have few resources for mental health and these are often unavailable to the poorer population. </a:t>
            </a:r>
          </a:p>
          <a:p>
            <a:r>
              <a:rPr lang="en-US" dirty="0" smtClean="0"/>
              <a:t>In rich countries, poverty associated with factors such as lack of insurance coverage, lower educational level, unemployment and </a:t>
            </a:r>
            <a:r>
              <a:rPr lang="en-US" dirty="0"/>
              <a:t>minority status </a:t>
            </a:r>
            <a:r>
              <a:rPr lang="en-US" dirty="0" smtClean="0"/>
              <a:t>(race</a:t>
            </a:r>
            <a:r>
              <a:rPr lang="en-US" dirty="0"/>
              <a:t>, ethnicity and </a:t>
            </a:r>
            <a:r>
              <a:rPr lang="en-US" dirty="0" smtClean="0"/>
              <a:t>language) </a:t>
            </a:r>
            <a:r>
              <a:rPr lang="en-US" dirty="0"/>
              <a:t>can create </a:t>
            </a:r>
            <a:r>
              <a:rPr lang="en-US" dirty="0" smtClean="0"/>
              <a:t>barriers </a:t>
            </a:r>
            <a:r>
              <a:rPr lang="en-US" dirty="0"/>
              <a:t>to care.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treatment gap for most mental disorders is high, but in </a:t>
            </a:r>
            <a:r>
              <a:rPr lang="en-US" dirty="0" smtClean="0"/>
              <a:t>the poor </a:t>
            </a:r>
            <a:r>
              <a:rPr lang="en-US" dirty="0"/>
              <a:t>population it is </a:t>
            </a:r>
            <a:r>
              <a:rPr lang="en-US" dirty="0" smtClean="0"/>
              <a:t>even worse.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377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dirty="0" err="1" smtClean="0"/>
              <a:t>Evidence</a:t>
            </a:r>
            <a:r>
              <a:rPr lang="es-ES" sz="3200" dirty="0" smtClean="0"/>
              <a:t> </a:t>
            </a:r>
            <a:r>
              <a:rPr lang="es-ES" sz="3200" dirty="0" err="1" smtClean="0"/>
              <a:t>for</a:t>
            </a:r>
            <a:r>
              <a:rPr lang="es-ES" sz="3200" dirty="0" smtClean="0"/>
              <a:t> </a:t>
            </a:r>
            <a:r>
              <a:rPr lang="es-ES" sz="3200" dirty="0" err="1" smtClean="0"/>
              <a:t>the</a:t>
            </a:r>
            <a:r>
              <a:rPr lang="es-ES" sz="3200" dirty="0" smtClean="0"/>
              <a:t> </a:t>
            </a:r>
            <a:r>
              <a:rPr lang="es-ES" sz="3200" dirty="0" err="1" smtClean="0"/>
              <a:t>association</a:t>
            </a:r>
            <a:r>
              <a:rPr lang="es-ES" sz="3200" dirty="0" smtClean="0"/>
              <a:t> </a:t>
            </a:r>
            <a:r>
              <a:rPr lang="es-ES" sz="3200" dirty="0" err="1" smtClean="0"/>
              <a:t>between</a:t>
            </a:r>
            <a:r>
              <a:rPr lang="es-ES" sz="3200" dirty="0" smtClean="0"/>
              <a:t> </a:t>
            </a:r>
            <a:r>
              <a:rPr lang="es-ES" sz="3200" dirty="0" err="1" smtClean="0"/>
              <a:t>poverty</a:t>
            </a:r>
            <a:r>
              <a:rPr lang="es-ES" sz="3200" dirty="0" smtClean="0"/>
              <a:t> and mental </a:t>
            </a:r>
            <a:r>
              <a:rPr lang="es-ES" sz="3200" dirty="0" err="1" smtClean="0"/>
              <a:t>illness</a:t>
            </a:r>
            <a:r>
              <a:rPr lang="es-ES" sz="3200" dirty="0" smtClean="0"/>
              <a:t> </a:t>
            </a:r>
            <a:endParaRPr lang="es-ES" sz="32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14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Studies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common</a:t>
            </a:r>
            <a:r>
              <a:rPr lang="es-ES" dirty="0" smtClean="0"/>
              <a:t> mental </a:t>
            </a:r>
            <a:r>
              <a:rPr lang="es-ES" dirty="0" err="1" smtClean="0"/>
              <a:t>disorders</a:t>
            </a:r>
            <a:r>
              <a:rPr lang="es-ES" dirty="0" smtClean="0"/>
              <a:t> show </a:t>
            </a:r>
            <a:r>
              <a:rPr lang="es-ES" dirty="0" err="1" smtClean="0"/>
              <a:t>that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729076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They are about twice as frequent among the poor as among the rich (e.g. depression is 1.5 to 2 times more prevalent)</a:t>
            </a:r>
          </a:p>
          <a:p>
            <a:endParaRPr lang="en-CA" sz="1700" b="1" dirty="0" smtClean="0"/>
          </a:p>
          <a:p>
            <a:r>
              <a:rPr lang="en-CA" b="1" dirty="0" smtClean="0"/>
              <a:t>People experiencing hunger or facing debts are more likely to suffer common mental disorders </a:t>
            </a:r>
          </a:p>
          <a:p>
            <a:endParaRPr lang="en-CA" sz="1700" b="1" dirty="0" smtClean="0"/>
          </a:p>
          <a:p>
            <a:r>
              <a:rPr lang="en-CA" b="1" dirty="0" smtClean="0"/>
              <a:t>They are more prevalent for people living in poor or over-crowded housing</a:t>
            </a:r>
          </a:p>
          <a:p>
            <a:endParaRPr lang="en-CA" sz="1700" b="1" dirty="0" smtClean="0"/>
          </a:p>
          <a:p>
            <a:r>
              <a:rPr lang="en-CA" b="1" dirty="0" smtClean="0"/>
              <a:t> Highest prevalence can be found among people with lowest levels of education and who are unemployed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10595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Studies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severe</a:t>
            </a:r>
            <a:r>
              <a:rPr lang="es-ES" dirty="0" smtClean="0"/>
              <a:t> mental </a:t>
            </a:r>
            <a:r>
              <a:rPr lang="es-ES" dirty="0" err="1" smtClean="0"/>
              <a:t>disorders</a:t>
            </a:r>
            <a:r>
              <a:rPr lang="es-ES" dirty="0" smtClean="0"/>
              <a:t> show </a:t>
            </a:r>
            <a:r>
              <a:rPr lang="es-ES" dirty="0" err="1" smtClean="0"/>
              <a:t>that</a:t>
            </a:r>
            <a:r>
              <a:rPr lang="es-ES" dirty="0" smtClean="0"/>
              <a:t>: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729076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People with the lowest socio-economic status (SES) have 8 times more relative risk for schizophrenia than those of the highest SES;</a:t>
            </a:r>
          </a:p>
          <a:p>
            <a:endParaRPr lang="en-CA" sz="1700" b="1" dirty="0" smtClean="0"/>
          </a:p>
          <a:p>
            <a:r>
              <a:rPr lang="en-CA" b="1" dirty="0" smtClean="0"/>
              <a:t>People with schizophrenia, in comparison with people without mental disorders, are 4 times more likely to be unemployed or partly employed;</a:t>
            </a:r>
          </a:p>
          <a:p>
            <a:endParaRPr lang="en-CA" sz="1700" b="1" dirty="0" smtClean="0"/>
          </a:p>
          <a:p>
            <a:r>
              <a:rPr lang="en-CA" b="1" dirty="0"/>
              <a:t>People with </a:t>
            </a:r>
            <a:r>
              <a:rPr lang="en-CA" b="1" dirty="0" smtClean="0"/>
              <a:t>schizophrenia are one third more likely not to have graduated from high school; and</a:t>
            </a:r>
          </a:p>
          <a:p>
            <a:endParaRPr lang="en-CA" sz="1700" b="1" dirty="0" smtClean="0"/>
          </a:p>
          <a:p>
            <a:r>
              <a:rPr lang="en-CA" b="1" dirty="0" smtClean="0"/>
              <a:t> 3 times more likely to be divorced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41054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Crick </a:t>
            </a:r>
            <a:r>
              <a:rPr lang="es-ES" dirty="0" err="1" smtClean="0"/>
              <a:t>Lund</a:t>
            </a:r>
            <a:r>
              <a:rPr lang="es-ES" dirty="0" smtClean="0"/>
              <a:t> </a:t>
            </a:r>
            <a:r>
              <a:rPr lang="es-ES" dirty="0" err="1" smtClean="0"/>
              <a:t>systematic</a:t>
            </a:r>
            <a:r>
              <a:rPr lang="es-ES" dirty="0" smtClean="0"/>
              <a:t> </a:t>
            </a:r>
            <a:r>
              <a:rPr lang="es-ES" dirty="0" err="1" smtClean="0"/>
              <a:t>review</a:t>
            </a:r>
            <a:r>
              <a:rPr lang="es-ES" dirty="0" smtClean="0"/>
              <a:t> 2010: </a:t>
            </a:r>
            <a:r>
              <a:rPr lang="es-ES" dirty="0" err="1" smtClean="0"/>
              <a:t>Poverty</a:t>
            </a:r>
            <a:r>
              <a:rPr lang="es-ES" dirty="0" smtClean="0"/>
              <a:t> &amp; </a:t>
            </a:r>
            <a:r>
              <a:rPr lang="es-ES" dirty="0" err="1" smtClean="0"/>
              <a:t>common</a:t>
            </a:r>
            <a:r>
              <a:rPr lang="es-ES" dirty="0" smtClean="0"/>
              <a:t> mental </a:t>
            </a:r>
            <a:r>
              <a:rPr lang="es-ES" dirty="0" err="1" smtClean="0"/>
              <a:t>disorders</a:t>
            </a:r>
            <a:r>
              <a:rPr lang="es-ES" dirty="0" smtClean="0"/>
              <a:t> in LAMIC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  <a:solidFill>
            <a:srgbClr val="E6AF00"/>
          </a:solidFill>
        </p:spPr>
        <p:txBody>
          <a:bodyPr anchor="ctr">
            <a:normAutofit/>
          </a:bodyPr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Consistent</a:t>
            </a:r>
            <a:r>
              <a:rPr lang="es-ES" dirty="0" smtClean="0">
                <a:solidFill>
                  <a:schemeClr val="bg1"/>
                </a:solidFill>
              </a:rPr>
              <a:t> &amp; </a:t>
            </a:r>
            <a:r>
              <a:rPr lang="es-ES" dirty="0" err="1" smtClean="0">
                <a:solidFill>
                  <a:schemeClr val="bg1"/>
                </a:solidFill>
              </a:rPr>
              <a:t>strong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association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b="1" dirty="0" err="1" smtClean="0"/>
              <a:t>Education</a:t>
            </a:r>
            <a:endParaRPr lang="es-ES" b="1" dirty="0" smtClean="0"/>
          </a:p>
          <a:p>
            <a:r>
              <a:rPr lang="es-ES" b="1" dirty="0" err="1" smtClean="0"/>
              <a:t>Food</a:t>
            </a:r>
            <a:r>
              <a:rPr lang="es-ES" b="1" dirty="0" smtClean="0"/>
              <a:t> </a:t>
            </a:r>
            <a:r>
              <a:rPr lang="es-ES" b="1" dirty="0" err="1" smtClean="0"/>
              <a:t>insecurity</a:t>
            </a:r>
            <a:endParaRPr lang="es-ES" b="1" dirty="0" smtClean="0"/>
          </a:p>
          <a:p>
            <a:r>
              <a:rPr lang="es-ES" b="1" dirty="0" err="1" smtClean="0"/>
              <a:t>Housing</a:t>
            </a:r>
            <a:endParaRPr lang="es-ES" b="1" dirty="0" smtClean="0"/>
          </a:p>
          <a:p>
            <a:r>
              <a:rPr lang="es-ES" b="1" dirty="0" smtClean="0"/>
              <a:t>Social </a:t>
            </a:r>
            <a:r>
              <a:rPr lang="es-ES" b="1" dirty="0" err="1" smtClean="0"/>
              <a:t>class</a:t>
            </a:r>
            <a:endParaRPr lang="es-ES" b="1" dirty="0" smtClean="0"/>
          </a:p>
          <a:p>
            <a:r>
              <a:rPr lang="es-ES" b="1" dirty="0" smtClean="0"/>
              <a:t>Socio-</a:t>
            </a:r>
            <a:r>
              <a:rPr lang="es-ES" b="1" dirty="0" err="1" smtClean="0"/>
              <a:t>economic</a:t>
            </a:r>
            <a:r>
              <a:rPr lang="es-ES" b="1" dirty="0" smtClean="0"/>
              <a:t> status</a:t>
            </a:r>
          </a:p>
          <a:p>
            <a:r>
              <a:rPr lang="es-ES" b="1" dirty="0" err="1" smtClean="0"/>
              <a:t>Financial</a:t>
            </a:r>
            <a:r>
              <a:rPr lang="es-ES" b="1" dirty="0" smtClean="0"/>
              <a:t> stress</a:t>
            </a:r>
            <a:endParaRPr lang="es-ES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solidFill>
            <a:srgbClr val="E6AF00"/>
          </a:solidFill>
        </p:spPr>
        <p:txBody>
          <a:bodyPr anchor="ctr"/>
          <a:lstStyle/>
          <a:p>
            <a:pPr algn="ctr"/>
            <a:r>
              <a:rPr lang="es-ES" dirty="0" err="1" smtClean="0">
                <a:solidFill>
                  <a:schemeClr val="bg1"/>
                </a:solidFill>
              </a:rPr>
              <a:t>Equivocal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err="1" smtClean="0">
                <a:solidFill>
                  <a:schemeClr val="bg1"/>
                </a:solidFill>
              </a:rPr>
              <a:t>association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b="1" dirty="0" smtClean="0"/>
          </a:p>
          <a:p>
            <a:r>
              <a:rPr lang="es-ES" b="1" dirty="0" err="1"/>
              <a:t>I</a:t>
            </a:r>
            <a:r>
              <a:rPr lang="es-ES" b="1" dirty="0" err="1" smtClean="0"/>
              <a:t>ncome</a:t>
            </a:r>
            <a:endParaRPr lang="es-ES" b="1" dirty="0" smtClean="0"/>
          </a:p>
          <a:p>
            <a:r>
              <a:rPr lang="es-ES" b="1" dirty="0" err="1" smtClean="0"/>
              <a:t>Employment</a:t>
            </a:r>
            <a:endParaRPr lang="es-ES" b="1" dirty="0" smtClean="0"/>
          </a:p>
          <a:p>
            <a:r>
              <a:rPr lang="es-ES" b="1" dirty="0" err="1" smtClean="0"/>
              <a:t>Consumption</a:t>
            </a:r>
            <a:r>
              <a:rPr lang="es-ES" b="1" dirty="0" smtClean="0"/>
              <a:t> 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03151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/>
              <a:t>Lund</a:t>
            </a:r>
            <a:r>
              <a:rPr lang="es-ES" dirty="0"/>
              <a:t> </a:t>
            </a:r>
            <a:r>
              <a:rPr lang="es-ES" dirty="0" err="1"/>
              <a:t>systematic</a:t>
            </a:r>
            <a:r>
              <a:rPr lang="es-ES" dirty="0"/>
              <a:t> </a:t>
            </a:r>
            <a:r>
              <a:rPr lang="es-ES" dirty="0" err="1"/>
              <a:t>review</a:t>
            </a:r>
            <a:r>
              <a:rPr lang="es-ES" dirty="0"/>
              <a:t> 2010: </a:t>
            </a:r>
            <a:r>
              <a:rPr lang="es-ES" dirty="0" err="1" smtClean="0"/>
              <a:t>Income</a:t>
            </a:r>
            <a:r>
              <a:rPr lang="es-ES" dirty="0" smtClean="0"/>
              <a:t> </a:t>
            </a:r>
            <a:r>
              <a:rPr lang="es-ES" dirty="0"/>
              <a:t>&amp; </a:t>
            </a:r>
            <a:r>
              <a:rPr lang="es-ES" dirty="0" err="1"/>
              <a:t>common</a:t>
            </a:r>
            <a:r>
              <a:rPr lang="es-ES" dirty="0"/>
              <a:t> mental </a:t>
            </a:r>
            <a:r>
              <a:rPr lang="es-ES" dirty="0" err="1"/>
              <a:t>disorders</a:t>
            </a:r>
            <a:r>
              <a:rPr lang="es-ES" dirty="0"/>
              <a:t> in LAMIC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b="1" dirty="0" err="1"/>
              <a:t>M</a:t>
            </a:r>
            <a:r>
              <a:rPr lang="es-ES" b="1" dirty="0" err="1" smtClean="0"/>
              <a:t>ost</a:t>
            </a:r>
            <a:r>
              <a:rPr lang="es-ES" b="1" dirty="0" smtClean="0"/>
              <a:t> </a:t>
            </a:r>
            <a:r>
              <a:rPr lang="es-ES" b="1" dirty="0" err="1"/>
              <a:t>studies</a:t>
            </a:r>
            <a:r>
              <a:rPr lang="es-ES" b="1" dirty="0"/>
              <a:t> </a:t>
            </a:r>
            <a:r>
              <a:rPr lang="es-ES" b="1" dirty="0" err="1" smtClean="0"/>
              <a:t>showed</a:t>
            </a:r>
            <a:r>
              <a:rPr lang="es-ES" b="1" dirty="0" smtClean="0"/>
              <a:t> </a:t>
            </a:r>
            <a:r>
              <a:rPr lang="en-US" b="1" dirty="0" smtClean="0"/>
              <a:t>a </a:t>
            </a:r>
            <a:r>
              <a:rPr lang="en-US" b="1" dirty="0"/>
              <a:t>significant association </a:t>
            </a:r>
            <a:r>
              <a:rPr lang="en-US" b="1" dirty="0" smtClean="0"/>
              <a:t>(but not clear conclusions as </a:t>
            </a:r>
            <a:r>
              <a:rPr lang="en-US" b="1" dirty="0"/>
              <a:t>many of </a:t>
            </a:r>
            <a:r>
              <a:rPr lang="en-US" b="1" dirty="0" smtClean="0"/>
              <a:t>them do </a:t>
            </a:r>
            <a:r>
              <a:rPr lang="en-US" b="1" dirty="0"/>
              <a:t>not </a:t>
            </a:r>
            <a:r>
              <a:rPr lang="en-US" b="1" dirty="0" smtClean="0"/>
              <a:t>use </a:t>
            </a:r>
            <a:r>
              <a:rPr lang="es-ES" b="1" dirty="0" err="1" smtClean="0"/>
              <a:t>multivariate</a:t>
            </a:r>
            <a:r>
              <a:rPr lang="es-ES" b="1" dirty="0" smtClean="0"/>
              <a:t> </a:t>
            </a:r>
            <a:r>
              <a:rPr lang="es-ES" b="1" dirty="0" err="1" smtClean="0"/>
              <a:t>analyses</a:t>
            </a:r>
            <a:r>
              <a:rPr lang="es-ES" b="1" dirty="0" smtClean="0"/>
              <a:t>)</a:t>
            </a:r>
          </a:p>
          <a:p>
            <a:endParaRPr lang="es-ES" sz="1600" b="1" dirty="0" smtClean="0"/>
          </a:p>
          <a:p>
            <a:r>
              <a:rPr lang="es-ES" b="1" dirty="0" err="1" smtClean="0"/>
              <a:t>Sudden</a:t>
            </a:r>
            <a:r>
              <a:rPr lang="es-ES" b="1" dirty="0" smtClean="0"/>
              <a:t> </a:t>
            </a:r>
            <a:r>
              <a:rPr lang="es-ES" b="1" dirty="0" err="1" smtClean="0"/>
              <a:t>changes</a:t>
            </a:r>
            <a:r>
              <a:rPr lang="es-ES" b="1" dirty="0" smtClean="0"/>
              <a:t> in </a:t>
            </a:r>
            <a:r>
              <a:rPr lang="es-ES" b="1" dirty="0" err="1" smtClean="0"/>
              <a:t>income</a:t>
            </a:r>
            <a:r>
              <a:rPr lang="es-ES" b="1" dirty="0" smtClean="0"/>
              <a:t>, and stress are </a:t>
            </a:r>
            <a:r>
              <a:rPr lang="es-ES" b="1" dirty="0" err="1" smtClean="0"/>
              <a:t>strong</a:t>
            </a:r>
            <a:r>
              <a:rPr lang="es-ES" b="1" dirty="0" smtClean="0"/>
              <a:t> </a:t>
            </a:r>
            <a:r>
              <a:rPr lang="es-ES" b="1" dirty="0" err="1" smtClean="0"/>
              <a:t>predictors</a:t>
            </a:r>
            <a:r>
              <a:rPr lang="es-ES" b="1" dirty="0" smtClean="0"/>
              <a:t> of MH status</a:t>
            </a:r>
          </a:p>
          <a:p>
            <a:endParaRPr lang="es-ES" sz="1600" b="1" dirty="0"/>
          </a:p>
          <a:p>
            <a:r>
              <a:rPr lang="en-US" b="1" dirty="0" smtClean="0"/>
              <a:t>Low </a:t>
            </a:r>
            <a:r>
              <a:rPr lang="en-US" b="1" dirty="0"/>
              <a:t>income may exert its effect on </a:t>
            </a:r>
            <a:r>
              <a:rPr lang="en-US" b="1" dirty="0" smtClean="0"/>
              <a:t>common mental disorders through these </a:t>
            </a:r>
            <a:r>
              <a:rPr lang="en-US" b="1" dirty="0"/>
              <a:t>other dimensions of deprivation</a:t>
            </a:r>
            <a:r>
              <a:rPr lang="en-US" dirty="0"/>
              <a:t>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908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2800" b="1" dirty="0" smtClean="0"/>
              <a:t>Besides the factors studied, a number </a:t>
            </a:r>
            <a:r>
              <a:rPr lang="es-ES" sz="2800" b="1" dirty="0" smtClean="0"/>
              <a:t>of </a:t>
            </a:r>
            <a:r>
              <a:rPr lang="en-CA" sz="2800" b="1" dirty="0" smtClean="0"/>
              <a:t>other social</a:t>
            </a:r>
            <a:r>
              <a:rPr lang="es-ES" sz="2800" b="1" dirty="0" smtClean="0"/>
              <a:t> </a:t>
            </a:r>
            <a:r>
              <a:rPr lang="en-US" sz="2800" b="1" dirty="0" smtClean="0"/>
              <a:t>factors </a:t>
            </a:r>
            <a:r>
              <a:rPr lang="en-US" sz="2800" b="1" dirty="0"/>
              <a:t>may explain the variability in </a:t>
            </a:r>
            <a:r>
              <a:rPr lang="en-US" sz="2800" b="1" dirty="0" smtClean="0"/>
              <a:t>associations between poverty and common mental disorders (Lund 2010)</a:t>
            </a:r>
            <a:endParaRPr lang="es-ES" sz="2800" b="1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en-CA" dirty="0" smtClean="0">
                <a:solidFill>
                  <a:schemeClr val="bg1"/>
                </a:solidFill>
              </a:rPr>
              <a:t>Proximal factors</a:t>
            </a:r>
            <a:endParaRPr lang="en-CA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b="1" dirty="0" smtClean="0"/>
          </a:p>
          <a:p>
            <a:r>
              <a:rPr lang="es-ES" b="1" dirty="0" err="1" smtClean="0"/>
              <a:t>Women</a:t>
            </a:r>
            <a:r>
              <a:rPr lang="es-ES" b="1" dirty="0" smtClean="0"/>
              <a:t> living in </a:t>
            </a:r>
            <a:r>
              <a:rPr lang="es-ES" b="1" dirty="0" err="1" smtClean="0"/>
              <a:t>poverty</a:t>
            </a:r>
            <a:endParaRPr lang="es-ES" b="1" dirty="0" smtClean="0"/>
          </a:p>
          <a:p>
            <a:r>
              <a:rPr lang="es-ES" b="1" dirty="0" err="1"/>
              <a:t>P</a:t>
            </a:r>
            <a:r>
              <a:rPr lang="es-ES" b="1" dirty="0" err="1" smtClean="0"/>
              <a:t>hysical</a:t>
            </a:r>
            <a:r>
              <a:rPr lang="es-ES" b="1" dirty="0" smtClean="0"/>
              <a:t> </a:t>
            </a:r>
            <a:r>
              <a:rPr lang="es-ES" b="1" dirty="0" err="1" smtClean="0"/>
              <a:t>health</a:t>
            </a:r>
            <a:endParaRPr lang="es-ES" b="1" dirty="0" smtClean="0"/>
          </a:p>
          <a:p>
            <a:pPr>
              <a:lnSpc>
                <a:spcPct val="114000"/>
              </a:lnSpc>
            </a:pPr>
            <a:r>
              <a:rPr lang="es-ES" b="1" dirty="0" smtClean="0"/>
              <a:t>Individual </a:t>
            </a:r>
            <a:r>
              <a:rPr lang="es-ES" b="1" dirty="0" err="1" smtClean="0"/>
              <a:t>genetic</a:t>
            </a:r>
            <a:r>
              <a:rPr lang="es-ES" b="1" dirty="0" smtClean="0"/>
              <a:t> </a:t>
            </a:r>
          </a:p>
          <a:p>
            <a:pPr>
              <a:lnSpc>
                <a:spcPct val="114000"/>
              </a:lnSpc>
            </a:pPr>
            <a:r>
              <a:rPr lang="es-ES" b="1" dirty="0" err="1" smtClean="0"/>
              <a:t>Psychological</a:t>
            </a:r>
            <a:r>
              <a:rPr lang="es-ES" b="1" dirty="0" smtClean="0"/>
              <a:t> </a:t>
            </a:r>
            <a:r>
              <a:rPr lang="es-ES" b="1" dirty="0" err="1"/>
              <a:t>factors</a:t>
            </a:r>
            <a:endParaRPr lang="es-ES" b="1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Distal </a:t>
            </a:r>
            <a:r>
              <a:rPr lang="es-ES" dirty="0" err="1" smtClean="0">
                <a:solidFill>
                  <a:schemeClr val="bg1"/>
                </a:solidFill>
              </a:rPr>
              <a:t>factors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594122" y="3030008"/>
            <a:ext cx="5030947" cy="3074578"/>
          </a:xfrm>
        </p:spPr>
        <p:txBody>
          <a:bodyPr>
            <a:normAutofit/>
          </a:bodyPr>
          <a:lstStyle/>
          <a:p>
            <a:r>
              <a:rPr lang="es-ES" b="1" dirty="0" smtClean="0"/>
              <a:t>Access to </a:t>
            </a:r>
            <a:r>
              <a:rPr lang="es-ES" b="1" dirty="0" err="1" smtClean="0"/>
              <a:t>health</a:t>
            </a:r>
            <a:r>
              <a:rPr lang="es-ES" b="1" dirty="0" smtClean="0"/>
              <a:t> </a:t>
            </a:r>
            <a:r>
              <a:rPr lang="es-ES" b="1" dirty="0" err="1" smtClean="0"/>
              <a:t>care</a:t>
            </a:r>
            <a:endParaRPr lang="es-ES" b="1" dirty="0" smtClean="0"/>
          </a:p>
          <a:p>
            <a:r>
              <a:rPr lang="en-US" b="1" dirty="0"/>
              <a:t>V</a:t>
            </a:r>
            <a:r>
              <a:rPr lang="en-US" b="1" dirty="0" smtClean="0"/>
              <a:t>iolence (civil </a:t>
            </a:r>
            <a:r>
              <a:rPr lang="en-US" b="1" dirty="0"/>
              <a:t>conflict, </a:t>
            </a:r>
            <a:r>
              <a:rPr lang="en-US" b="1" dirty="0" smtClean="0"/>
              <a:t>crime </a:t>
            </a:r>
            <a:r>
              <a:rPr lang="es-ES" b="1" dirty="0" smtClean="0"/>
              <a:t>and </a:t>
            </a:r>
            <a:r>
              <a:rPr lang="es-ES" b="1" dirty="0" err="1"/>
              <a:t>domestic</a:t>
            </a:r>
            <a:r>
              <a:rPr lang="es-ES" b="1" dirty="0"/>
              <a:t> </a:t>
            </a:r>
            <a:r>
              <a:rPr lang="es-ES" b="1" dirty="0" err="1" smtClean="0"/>
              <a:t>violence</a:t>
            </a:r>
            <a:r>
              <a:rPr lang="es-ES" b="1" dirty="0" smtClean="0"/>
              <a:t>)</a:t>
            </a:r>
          </a:p>
          <a:p>
            <a:r>
              <a:rPr lang="es-ES" b="1" dirty="0" err="1"/>
              <a:t>I</a:t>
            </a:r>
            <a:r>
              <a:rPr lang="es-ES" b="1" dirty="0" err="1" smtClean="0"/>
              <a:t>ncome</a:t>
            </a:r>
            <a:r>
              <a:rPr lang="es-ES" b="1" dirty="0" smtClean="0"/>
              <a:t> </a:t>
            </a:r>
            <a:r>
              <a:rPr lang="es-ES" b="1" dirty="0" err="1" smtClean="0"/>
              <a:t>inequality</a:t>
            </a:r>
            <a:endParaRPr lang="es-ES" b="1" dirty="0" smtClean="0"/>
          </a:p>
          <a:p>
            <a:r>
              <a:rPr lang="es-ES" b="1" dirty="0"/>
              <a:t>R</a:t>
            </a:r>
            <a:r>
              <a:rPr lang="es-ES" b="1" dirty="0" smtClean="0"/>
              <a:t>apid </a:t>
            </a:r>
            <a:r>
              <a:rPr lang="es-ES" b="1" dirty="0" err="1" smtClean="0"/>
              <a:t>urbanisation</a:t>
            </a:r>
            <a:endParaRPr lang="es-ES" b="1" dirty="0" smtClean="0"/>
          </a:p>
          <a:p>
            <a:r>
              <a:rPr lang="es-ES" b="1" dirty="0" smtClean="0"/>
              <a:t>Cultural </a:t>
            </a:r>
            <a:r>
              <a:rPr lang="es-ES" b="1" dirty="0" err="1" smtClean="0"/>
              <a:t>meaning</a:t>
            </a:r>
            <a:r>
              <a:rPr lang="es-ES" b="1" dirty="0"/>
              <a:t> </a:t>
            </a:r>
            <a:r>
              <a:rPr lang="es-ES" b="1" dirty="0" smtClean="0"/>
              <a:t>of </a:t>
            </a:r>
            <a:r>
              <a:rPr lang="es-ES" b="1" dirty="0" err="1" smtClean="0"/>
              <a:t>poverty</a:t>
            </a:r>
            <a:endParaRPr lang="es-ES" b="1" dirty="0" smtClean="0"/>
          </a:p>
          <a:p>
            <a:r>
              <a:rPr lang="es-ES" b="1" dirty="0" err="1" smtClean="0"/>
              <a:t>Macroeconomic</a:t>
            </a:r>
            <a:r>
              <a:rPr lang="es-ES" b="1" dirty="0" smtClean="0"/>
              <a:t> </a:t>
            </a:r>
            <a:r>
              <a:rPr lang="es-ES" b="1" dirty="0" err="1" smtClean="0"/>
              <a:t>factors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86194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nterventions to break the </a:t>
            </a:r>
            <a:r>
              <a:rPr lang="en-US" dirty="0"/>
              <a:t>vicious cycle of poverty and mental </a:t>
            </a:r>
            <a:r>
              <a:rPr lang="en-US" dirty="0" smtClean="0"/>
              <a:t>illness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31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Definitions of poverty 1</a:t>
            </a:r>
            <a:endParaRPr lang="en-C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Narrow definition: </a:t>
            </a:r>
            <a:r>
              <a:rPr lang="en-US" sz="2800" b="1" dirty="0"/>
              <a:t>poverty refers to a lack of money or material possessions</a:t>
            </a:r>
            <a:r>
              <a:rPr lang="en-US" sz="2800" b="1" dirty="0" smtClean="0"/>
              <a:t>.</a:t>
            </a:r>
          </a:p>
          <a:p>
            <a:endParaRPr lang="en-US" sz="2800" b="1" dirty="0"/>
          </a:p>
          <a:p>
            <a:r>
              <a:rPr lang="en-US" sz="2800" b="1" dirty="0" smtClean="0"/>
              <a:t>Broad definition: poverty </a:t>
            </a:r>
            <a:r>
              <a:rPr lang="en-US" sz="2800" b="1" dirty="0"/>
              <a:t>can be understood as the state of having </a:t>
            </a:r>
            <a:r>
              <a:rPr lang="en-US" sz="2800" b="1" dirty="0" smtClean="0"/>
              <a:t>insufficient means</a:t>
            </a:r>
            <a:r>
              <a:rPr lang="en-US" sz="2800" b="1" dirty="0"/>
              <a:t>, which may include the lack of social or educational resources.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342275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191" y="566670"/>
            <a:ext cx="9435914" cy="580837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9072428" y="3022171"/>
            <a:ext cx="1976503" cy="120032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s-ES" sz="2400" b="1" dirty="0" err="1">
                <a:latin typeface="MyriadPro-Regular" panose="020B0503030403020204" pitchFamily="34" charset="0"/>
              </a:rPr>
              <a:t>University</a:t>
            </a:r>
            <a:r>
              <a:rPr lang="es-ES" sz="2400" b="1" dirty="0">
                <a:latin typeface="MyriadPro-Regular" panose="020B0503030403020204" pitchFamily="34" charset="0"/>
              </a:rPr>
              <a:t> of </a:t>
            </a:r>
            <a:endParaRPr lang="es-ES" sz="2400" b="1" dirty="0" smtClean="0">
              <a:latin typeface="MyriadPro-Regular" panose="020B0503030403020204" pitchFamily="34" charset="0"/>
            </a:endParaRPr>
          </a:p>
          <a:p>
            <a:r>
              <a:rPr lang="es-ES" sz="2400" b="1" dirty="0" smtClean="0">
                <a:latin typeface="MyriadPro-Regular" panose="020B0503030403020204" pitchFamily="34" charset="0"/>
              </a:rPr>
              <a:t>Cape Town</a:t>
            </a:r>
          </a:p>
          <a:p>
            <a:r>
              <a:rPr lang="es-ES" sz="2400" b="1" dirty="0" smtClean="0">
                <a:latin typeface="MyriadPro-Regular" panose="020B0503030403020204" pitchFamily="34" charset="0"/>
              </a:rPr>
              <a:t>2008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101765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0462" y="957406"/>
            <a:ext cx="949173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Shaker2Lancet-Bold"/>
              </a:rPr>
              <a:t>Poverty </a:t>
            </a:r>
            <a:r>
              <a:rPr lang="en-US" sz="3200" b="1" dirty="0">
                <a:latin typeface="Shaker2Lancet-Bold"/>
              </a:rPr>
              <a:t>and mental disorders: breaking the cycle </a:t>
            </a:r>
            <a:r>
              <a:rPr lang="en-US" sz="3200" b="1" dirty="0" smtClean="0">
                <a:latin typeface="Shaker2Lancet-Bold"/>
              </a:rPr>
              <a:t>in </a:t>
            </a:r>
            <a:r>
              <a:rPr lang="es-ES" sz="3200" b="1" dirty="0" err="1" smtClean="0">
                <a:latin typeface="Shaker2Lancet-Bold"/>
              </a:rPr>
              <a:t>low-income</a:t>
            </a:r>
            <a:r>
              <a:rPr lang="es-ES" sz="3200" b="1" dirty="0" smtClean="0">
                <a:latin typeface="Shaker2Lancet-Bold"/>
              </a:rPr>
              <a:t> </a:t>
            </a:r>
            <a:r>
              <a:rPr lang="es-ES" sz="3200" b="1" dirty="0">
                <a:latin typeface="Shaker2Lancet-Bold"/>
              </a:rPr>
              <a:t>and </a:t>
            </a:r>
            <a:r>
              <a:rPr lang="es-ES" sz="3200" b="1" dirty="0" err="1">
                <a:latin typeface="Shaker2Lancet-Bold"/>
              </a:rPr>
              <a:t>middle-income</a:t>
            </a:r>
            <a:r>
              <a:rPr lang="es-ES" sz="3200" b="1" dirty="0">
                <a:latin typeface="Shaker2Lancet-Bold"/>
              </a:rPr>
              <a:t> </a:t>
            </a:r>
            <a:r>
              <a:rPr lang="es-ES" sz="3200" b="1" dirty="0" err="1" smtClean="0">
                <a:latin typeface="Shaker2Lancet-Bold"/>
              </a:rPr>
              <a:t>countries</a:t>
            </a:r>
            <a:endParaRPr lang="es-ES" sz="3200" b="1" dirty="0" smtClean="0">
              <a:latin typeface="Shaker2Lancet-Bold"/>
            </a:endParaRPr>
          </a:p>
          <a:p>
            <a:endParaRPr lang="es-ES" sz="3200" b="1" dirty="0">
              <a:latin typeface="Shaker2Lancet-Bold"/>
            </a:endParaRPr>
          </a:p>
          <a:p>
            <a:r>
              <a:rPr lang="es-ES" sz="2800" i="1" dirty="0">
                <a:latin typeface="Shaker2Lancet-Italic"/>
              </a:rPr>
              <a:t>Crick </a:t>
            </a:r>
            <a:r>
              <a:rPr lang="es-ES" sz="2800" i="1" dirty="0" err="1">
                <a:latin typeface="Shaker2Lancet-Italic"/>
              </a:rPr>
              <a:t>Lund</a:t>
            </a:r>
            <a:r>
              <a:rPr lang="es-ES" sz="2800" i="1" dirty="0">
                <a:latin typeface="Shaker2Lancet-Italic"/>
              </a:rPr>
              <a:t>, Mary De Silva, </a:t>
            </a:r>
            <a:r>
              <a:rPr lang="es-ES" sz="2800" i="1" dirty="0" err="1">
                <a:latin typeface="Shaker2Lancet-Italic"/>
              </a:rPr>
              <a:t>Sophie</a:t>
            </a:r>
            <a:r>
              <a:rPr lang="es-ES" sz="2800" i="1" dirty="0">
                <a:latin typeface="Shaker2Lancet-Italic"/>
              </a:rPr>
              <a:t> </a:t>
            </a:r>
            <a:r>
              <a:rPr lang="es-ES" sz="2800" i="1" dirty="0" err="1">
                <a:latin typeface="Shaker2Lancet-Italic"/>
              </a:rPr>
              <a:t>Plagerson</a:t>
            </a:r>
            <a:r>
              <a:rPr lang="es-ES" sz="2800" i="1" dirty="0">
                <a:latin typeface="Shaker2Lancet-Italic"/>
              </a:rPr>
              <a:t>, Sara Cooper, Dan </a:t>
            </a:r>
            <a:r>
              <a:rPr lang="es-ES" sz="2800" i="1" dirty="0" err="1">
                <a:latin typeface="Shaker2Lancet-Italic"/>
              </a:rPr>
              <a:t>Chisholm</a:t>
            </a:r>
            <a:r>
              <a:rPr lang="es-ES" sz="2800" i="1" dirty="0">
                <a:latin typeface="Shaker2Lancet-Italic"/>
              </a:rPr>
              <a:t>, </a:t>
            </a:r>
            <a:r>
              <a:rPr lang="es-ES" sz="2800" i="1" dirty="0" err="1">
                <a:latin typeface="Shaker2Lancet-Italic"/>
              </a:rPr>
              <a:t>Jishnu</a:t>
            </a:r>
            <a:r>
              <a:rPr lang="es-ES" sz="2800" i="1" dirty="0">
                <a:latin typeface="Shaker2Lancet-Italic"/>
              </a:rPr>
              <a:t> Das, Martin </a:t>
            </a:r>
            <a:r>
              <a:rPr lang="es-ES" sz="2800" i="1" dirty="0" err="1">
                <a:latin typeface="Shaker2Lancet-Italic"/>
              </a:rPr>
              <a:t>Knapp</a:t>
            </a:r>
            <a:r>
              <a:rPr lang="es-ES" sz="2800" i="1" dirty="0">
                <a:latin typeface="Shaker2Lancet-Italic"/>
              </a:rPr>
              <a:t>, </a:t>
            </a:r>
            <a:r>
              <a:rPr lang="es-ES" sz="2800" i="1" dirty="0" err="1">
                <a:latin typeface="Shaker2Lancet-Italic"/>
              </a:rPr>
              <a:t>Vikram</a:t>
            </a:r>
            <a:r>
              <a:rPr lang="es-ES" sz="2800" i="1" dirty="0">
                <a:latin typeface="Shaker2Lancet-Italic"/>
              </a:rPr>
              <a:t> </a:t>
            </a:r>
            <a:r>
              <a:rPr lang="es-ES" sz="2800" i="1" dirty="0" err="1" smtClean="0">
                <a:latin typeface="Shaker2Lancet-Italic"/>
              </a:rPr>
              <a:t>Patel</a:t>
            </a:r>
            <a:endParaRPr lang="es-ES" sz="2800" i="1" dirty="0" smtClean="0">
              <a:latin typeface="Shaker2Lancet-Italic"/>
            </a:endParaRPr>
          </a:p>
          <a:p>
            <a:endParaRPr lang="es-ES" sz="2800" i="1" dirty="0">
              <a:latin typeface="Shaker2Lancet-Italic"/>
            </a:endParaRPr>
          </a:p>
          <a:p>
            <a:r>
              <a:rPr lang="es-ES" sz="2800" b="1" i="1" dirty="0" err="1"/>
              <a:t>Lancet</a:t>
            </a:r>
            <a:r>
              <a:rPr lang="es-ES" sz="2800" b="1" i="1" dirty="0"/>
              <a:t> </a:t>
            </a:r>
            <a:r>
              <a:rPr lang="es-ES" sz="2800" b="1" dirty="0"/>
              <a:t>2011; 378: </a:t>
            </a:r>
            <a:r>
              <a:rPr lang="es-ES" sz="2800" b="1" dirty="0" smtClean="0"/>
              <a:t>1502–14. </a:t>
            </a:r>
            <a:r>
              <a:rPr lang="es-ES" sz="2800" dirty="0" err="1" smtClean="0"/>
              <a:t>Published</a:t>
            </a:r>
            <a:r>
              <a:rPr lang="es-ES" sz="2800" dirty="0" smtClean="0"/>
              <a:t> </a:t>
            </a:r>
            <a:r>
              <a:rPr lang="es-ES" sz="2800" b="1" dirty="0"/>
              <a:t>Online</a:t>
            </a:r>
          </a:p>
          <a:p>
            <a:r>
              <a:rPr lang="es-ES" sz="2800" dirty="0" err="1"/>
              <a:t>October</a:t>
            </a:r>
            <a:r>
              <a:rPr lang="es-ES" sz="2800" dirty="0"/>
              <a:t> 17, </a:t>
            </a:r>
            <a:r>
              <a:rPr lang="es-ES" sz="2800" dirty="0" smtClean="0"/>
              <a:t>2011. DOI:10.1016/S0140-6736(11)60754-X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389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865" y="317028"/>
            <a:ext cx="6310648" cy="627471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743052" y="535969"/>
            <a:ext cx="357292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400" b="1" dirty="0">
                <a:latin typeface="Shaker2Lancet-Bold"/>
              </a:rPr>
              <a:t>1</a:t>
            </a:r>
            <a:r>
              <a:rPr lang="es-ES" sz="2400" b="1" dirty="0" smtClean="0">
                <a:latin typeface="Shaker2Lancet-Bold"/>
              </a:rPr>
              <a:t>. </a:t>
            </a:r>
            <a:r>
              <a:rPr lang="es-ES" sz="2400" b="1" dirty="0" err="1" smtClean="0">
                <a:latin typeface="Shaker2Lancet-Bold"/>
              </a:rPr>
              <a:t>Literature</a:t>
            </a:r>
            <a:r>
              <a:rPr lang="es-ES" sz="2400" b="1" dirty="0" smtClean="0">
                <a:latin typeface="Shaker2Lancet-Bold"/>
              </a:rPr>
              <a:t> </a:t>
            </a:r>
            <a:r>
              <a:rPr lang="es-ES" sz="2400" b="1" dirty="0" err="1">
                <a:latin typeface="Shaker2Lancet-Bold"/>
              </a:rPr>
              <a:t>search</a:t>
            </a:r>
            <a:r>
              <a:rPr lang="es-ES" sz="2400" b="1" dirty="0">
                <a:latin typeface="Shaker2Lancet-Bold"/>
              </a:rPr>
              <a:t> </a:t>
            </a:r>
            <a:r>
              <a:rPr lang="es-ES" sz="2400" b="1" dirty="0" err="1" smtClean="0">
                <a:latin typeface="Shaker2Lancet-Bold"/>
              </a:rPr>
              <a:t>for</a:t>
            </a:r>
            <a:endParaRPr lang="es-ES" sz="2400" b="1" dirty="0" smtClean="0">
              <a:latin typeface="Shaker2Lancet-Bold"/>
            </a:endParaRPr>
          </a:p>
          <a:p>
            <a:r>
              <a:rPr lang="es-ES" sz="2400" b="1" dirty="0" err="1"/>
              <a:t>poverty</a:t>
            </a:r>
            <a:r>
              <a:rPr lang="es-ES" sz="2400" b="1" dirty="0"/>
              <a:t> </a:t>
            </a:r>
            <a:r>
              <a:rPr lang="es-ES" sz="2400" b="1" dirty="0" err="1"/>
              <a:t>alleviation</a:t>
            </a:r>
            <a:endParaRPr lang="es-ES" sz="2400" b="1" dirty="0"/>
          </a:p>
          <a:p>
            <a:r>
              <a:rPr lang="en-US" sz="2400" b="1" dirty="0"/>
              <a:t>interventions and their mental health </a:t>
            </a:r>
            <a:r>
              <a:rPr lang="en-US" sz="2400" b="1" dirty="0" smtClean="0"/>
              <a:t>effect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7606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/>
              <a:t>1. </a:t>
            </a:r>
            <a:r>
              <a:rPr lang="es-ES" b="1" dirty="0" err="1" smtClean="0"/>
              <a:t>Main</a:t>
            </a:r>
            <a:r>
              <a:rPr lang="es-ES" b="1" dirty="0" smtClean="0"/>
              <a:t> </a:t>
            </a:r>
            <a:r>
              <a:rPr lang="es-ES" b="1" dirty="0" err="1" smtClean="0"/>
              <a:t>results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poverty</a:t>
            </a:r>
            <a:r>
              <a:rPr lang="es-ES" b="1" dirty="0" smtClean="0"/>
              <a:t> </a:t>
            </a:r>
            <a:r>
              <a:rPr lang="es-ES" b="1" dirty="0" err="1" smtClean="0"/>
              <a:t>alleviation</a:t>
            </a:r>
            <a:r>
              <a:rPr lang="es-ES" b="1" dirty="0" smtClean="0"/>
              <a:t> </a:t>
            </a:r>
            <a:r>
              <a:rPr lang="en-US" b="1" dirty="0" smtClean="0"/>
              <a:t>interventions </a:t>
            </a:r>
            <a:r>
              <a:rPr lang="en-US" b="1" dirty="0"/>
              <a:t>and their mental health </a:t>
            </a:r>
            <a:r>
              <a:rPr lang="en-US" b="1" dirty="0" smtClean="0"/>
              <a:t>effect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The </a:t>
            </a:r>
            <a:r>
              <a:rPr lang="en-US" b="1" dirty="0"/>
              <a:t>unconditional </a:t>
            </a:r>
            <a:r>
              <a:rPr lang="en-US" b="1" dirty="0" smtClean="0"/>
              <a:t>cash transfer </a:t>
            </a:r>
            <a:r>
              <a:rPr lang="en-US" b="1" dirty="0" err="1"/>
              <a:t>programme</a:t>
            </a:r>
            <a:r>
              <a:rPr lang="en-US" b="1" dirty="0"/>
              <a:t> had no </a:t>
            </a:r>
            <a:r>
              <a:rPr lang="en-US" b="1" dirty="0" smtClean="0"/>
              <a:t>significant </a:t>
            </a:r>
            <a:r>
              <a:rPr lang="en-US" b="1" dirty="0"/>
              <a:t>mental </a:t>
            </a:r>
            <a:r>
              <a:rPr lang="en-US" b="1" dirty="0" smtClean="0"/>
              <a:t>health effect </a:t>
            </a:r>
            <a:r>
              <a:rPr lang="en-US" b="1" dirty="0"/>
              <a:t>for children or </a:t>
            </a:r>
            <a:r>
              <a:rPr lang="en-US" b="1" dirty="0" smtClean="0"/>
              <a:t>adults. </a:t>
            </a:r>
          </a:p>
          <a:p>
            <a:endParaRPr lang="en-US" b="1" dirty="0" smtClean="0"/>
          </a:p>
          <a:p>
            <a:r>
              <a:rPr lang="en-US" b="1" dirty="0" smtClean="0"/>
              <a:t>The microcredit intervention </a:t>
            </a:r>
            <a:r>
              <a:rPr lang="en-US" b="1" dirty="0"/>
              <a:t>had negative consequences, </a:t>
            </a:r>
            <a:r>
              <a:rPr lang="en-US" b="1" dirty="0" smtClean="0"/>
              <a:t>increasing </a:t>
            </a:r>
            <a:r>
              <a:rPr lang="es-ES" b="1" dirty="0" smtClean="0"/>
              <a:t>stress </a:t>
            </a:r>
            <a:r>
              <a:rPr lang="es-ES" b="1" dirty="0" err="1"/>
              <a:t>levels</a:t>
            </a:r>
            <a:r>
              <a:rPr lang="es-ES" b="1" dirty="0"/>
              <a:t> </a:t>
            </a:r>
            <a:r>
              <a:rPr lang="es-ES" b="1" dirty="0" err="1"/>
              <a:t>among</a:t>
            </a:r>
            <a:r>
              <a:rPr lang="es-ES" b="1" dirty="0"/>
              <a:t> </a:t>
            </a:r>
            <a:r>
              <a:rPr lang="es-ES" b="1" dirty="0" err="1"/>
              <a:t>recipients</a:t>
            </a:r>
            <a:r>
              <a:rPr lang="es-ES" b="1" dirty="0" smtClean="0"/>
              <a:t>.</a:t>
            </a:r>
            <a:r>
              <a:rPr lang="en-US" b="1" dirty="0"/>
              <a:t>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There </a:t>
            </a:r>
            <a:r>
              <a:rPr lang="en-US" b="1" dirty="0"/>
              <a:t>are some indications that conditional cash transfers and asset promotion are more clearly associated with mental health benefits than are other poverty alleviation interventions. 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88719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onditional </a:t>
            </a:r>
            <a:r>
              <a:rPr lang="en-US" sz="2800" b="1" dirty="0"/>
              <a:t>cash </a:t>
            </a:r>
            <a:r>
              <a:rPr lang="en-US" sz="2800" b="1" dirty="0" smtClean="0"/>
              <a:t>transfer for child growth </a:t>
            </a:r>
            <a:r>
              <a:rPr lang="en-US" sz="2800" b="1" dirty="0"/>
              <a:t>and </a:t>
            </a:r>
            <a:r>
              <a:rPr lang="en-US" sz="2800" b="1" dirty="0" smtClean="0"/>
              <a:t>development : </a:t>
            </a:r>
            <a:r>
              <a:rPr lang="es-ES" sz="2800" b="1" dirty="0" err="1" smtClean="0"/>
              <a:t>Mexico’s</a:t>
            </a:r>
            <a:r>
              <a:rPr lang="es-ES" sz="2800" b="1" dirty="0" smtClean="0"/>
              <a:t> </a:t>
            </a:r>
            <a:r>
              <a:rPr lang="es-ES" sz="2800" b="1" i="1" dirty="0" smtClean="0"/>
              <a:t>Oportunidades (1)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960896"/>
          </a:xfrm>
        </p:spPr>
        <p:txBody>
          <a:bodyPr>
            <a:normAutofit fontScale="92500"/>
          </a:bodyPr>
          <a:lstStyle/>
          <a:p>
            <a:r>
              <a:rPr lang="es-ES" b="1" dirty="0" err="1" smtClean="0"/>
              <a:t>Low-income</a:t>
            </a:r>
            <a:r>
              <a:rPr lang="es-ES" b="1" dirty="0" smtClean="0"/>
              <a:t> rural </a:t>
            </a:r>
            <a:r>
              <a:rPr lang="es-ES" b="1" dirty="0" err="1" smtClean="0"/>
              <a:t>households</a:t>
            </a:r>
            <a:endParaRPr lang="es-ES" b="1" dirty="0" smtClean="0"/>
          </a:p>
          <a:p>
            <a:r>
              <a:rPr lang="en-US" b="1" dirty="0"/>
              <a:t>The cash transfer </a:t>
            </a:r>
            <a:r>
              <a:rPr lang="en-US" b="1" dirty="0" smtClean="0"/>
              <a:t>benefit comes in </a:t>
            </a:r>
            <a:r>
              <a:rPr lang="es-ES" b="1" dirty="0" err="1" smtClean="0"/>
              <a:t>two</a:t>
            </a:r>
            <a:r>
              <a:rPr lang="es-ES" b="1" dirty="0" smtClean="0"/>
              <a:t> </a:t>
            </a:r>
            <a:r>
              <a:rPr lang="es-ES" b="1" dirty="0" err="1" smtClean="0"/>
              <a:t>forms</a:t>
            </a:r>
            <a:r>
              <a:rPr lang="es-ES" b="1" dirty="0" smtClean="0"/>
              <a:t>:</a:t>
            </a:r>
          </a:p>
          <a:p>
            <a:pPr marL="0" indent="0">
              <a:buNone/>
            </a:pPr>
            <a:r>
              <a:rPr lang="es-ES" b="1" dirty="0" smtClean="0"/>
              <a:t>1) </a:t>
            </a:r>
            <a:r>
              <a:rPr lang="en-US" b="1" dirty="0" smtClean="0"/>
              <a:t>A monthly stipend conditional </a:t>
            </a:r>
            <a:r>
              <a:rPr lang="en-US" b="1" dirty="0"/>
              <a:t>on family members obtaining </a:t>
            </a:r>
            <a:r>
              <a:rPr lang="en-US" b="1" dirty="0" smtClean="0"/>
              <a:t>preventive medical </a:t>
            </a:r>
            <a:r>
              <a:rPr lang="en-US" b="1" dirty="0"/>
              <a:t>care </a:t>
            </a:r>
            <a:r>
              <a:rPr lang="en-US" b="1" dirty="0" smtClean="0"/>
              <a:t>(to </a:t>
            </a:r>
            <a:r>
              <a:rPr lang="en-US" b="1" dirty="0"/>
              <a:t>spend </a:t>
            </a:r>
            <a:r>
              <a:rPr lang="en-US" b="1" dirty="0" smtClean="0"/>
              <a:t>on </a:t>
            </a:r>
            <a:r>
              <a:rPr lang="es-ES" b="1" dirty="0" smtClean="0"/>
              <a:t>more </a:t>
            </a:r>
            <a:r>
              <a:rPr lang="es-ES" b="1" dirty="0"/>
              <a:t>and </a:t>
            </a:r>
            <a:r>
              <a:rPr lang="en-CA" b="1" dirty="0" smtClean="0"/>
              <a:t>better food, and children receiving health check-ups</a:t>
            </a:r>
            <a:r>
              <a:rPr lang="es-ES" b="1" dirty="0" smtClean="0"/>
              <a:t>) </a:t>
            </a:r>
          </a:p>
          <a:p>
            <a:pPr marL="0" indent="0">
              <a:buNone/>
            </a:pPr>
            <a:r>
              <a:rPr lang="es-ES" b="1" dirty="0" smtClean="0"/>
              <a:t>2) </a:t>
            </a:r>
            <a:r>
              <a:rPr lang="es-ES" b="1" dirty="0" err="1" smtClean="0"/>
              <a:t>Educational</a:t>
            </a:r>
            <a:r>
              <a:rPr lang="es-ES" b="1" dirty="0" smtClean="0"/>
              <a:t> </a:t>
            </a:r>
            <a:r>
              <a:rPr lang="en-US" b="1" dirty="0" smtClean="0"/>
              <a:t>scholarships for children starting the </a:t>
            </a:r>
            <a:r>
              <a:rPr lang="en-US" b="1" dirty="0"/>
              <a:t>third grade in primary school, </a:t>
            </a:r>
            <a:r>
              <a:rPr lang="en-US" b="1" dirty="0" smtClean="0"/>
              <a:t>conditional on attending a </a:t>
            </a:r>
            <a:r>
              <a:rPr lang="en-US" b="1" dirty="0"/>
              <a:t>minimum of 85% of the </a:t>
            </a:r>
            <a:r>
              <a:rPr lang="en-US" b="1" dirty="0" smtClean="0"/>
              <a:t>time and </a:t>
            </a:r>
            <a:r>
              <a:rPr lang="en-US" b="1" dirty="0"/>
              <a:t>not repeating a grade more than twice</a:t>
            </a:r>
            <a:r>
              <a:rPr lang="en-US" b="1" dirty="0" smtClean="0"/>
              <a:t>. Also money </a:t>
            </a:r>
            <a:r>
              <a:rPr lang="en-US" b="1" dirty="0"/>
              <a:t>for school supplies once </a:t>
            </a:r>
            <a:r>
              <a:rPr lang="en-US" b="1" dirty="0" smtClean="0"/>
              <a:t>or </a:t>
            </a:r>
            <a:r>
              <a:rPr lang="es-ES" b="1" dirty="0" err="1" smtClean="0"/>
              <a:t>twice</a:t>
            </a:r>
            <a:r>
              <a:rPr lang="es-ES" b="1" dirty="0" smtClean="0"/>
              <a:t> </a:t>
            </a:r>
            <a:r>
              <a:rPr lang="es-ES" b="1" dirty="0"/>
              <a:t>a </a:t>
            </a:r>
            <a:r>
              <a:rPr lang="es-ES" b="1" dirty="0" err="1" smtClean="0"/>
              <a:t>year</a:t>
            </a:r>
            <a:r>
              <a:rPr lang="es-ES" b="1" dirty="0" smtClean="0"/>
              <a:t>.</a:t>
            </a:r>
          </a:p>
          <a:p>
            <a:r>
              <a:rPr lang="es-ES" dirty="0" err="1" smtClean="0"/>
              <a:t>All</a:t>
            </a:r>
            <a:r>
              <a:rPr lang="es-ES" dirty="0" smtClean="0"/>
              <a:t> </a:t>
            </a:r>
            <a:r>
              <a:rPr lang="es-ES" dirty="0" err="1" smtClean="0"/>
              <a:t>pregnant</a:t>
            </a:r>
            <a:r>
              <a:rPr lang="es-ES" dirty="0" smtClean="0"/>
              <a:t> and </a:t>
            </a:r>
            <a:r>
              <a:rPr lang="en-US" dirty="0" smtClean="0"/>
              <a:t>lactating </a:t>
            </a:r>
            <a:r>
              <a:rPr lang="en-US" dirty="0"/>
              <a:t>women and children aged 6–23 months </a:t>
            </a:r>
            <a:r>
              <a:rPr lang="en-US" dirty="0" smtClean="0"/>
              <a:t>receive a food </a:t>
            </a:r>
            <a:r>
              <a:rPr lang="en-US" dirty="0"/>
              <a:t>supplement, as do children </a:t>
            </a:r>
            <a:r>
              <a:rPr lang="en-US" dirty="0" smtClean="0"/>
              <a:t>aged 24–60 </a:t>
            </a:r>
            <a:r>
              <a:rPr lang="en-US" dirty="0"/>
              <a:t>months with low weight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57018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onditional </a:t>
            </a:r>
            <a:r>
              <a:rPr lang="en-US" sz="2800" b="1" dirty="0"/>
              <a:t>cash transfer </a:t>
            </a:r>
            <a:r>
              <a:rPr lang="en-US" sz="2800" b="1" dirty="0" smtClean="0"/>
              <a:t>for child </a:t>
            </a:r>
            <a:r>
              <a:rPr lang="en-US" sz="2800" b="1" dirty="0"/>
              <a:t>health, growth, and development</a:t>
            </a:r>
            <a:r>
              <a:rPr lang="en-US" sz="2800" b="1" dirty="0" smtClean="0"/>
              <a:t>: </a:t>
            </a:r>
            <a:r>
              <a:rPr lang="es-ES" sz="2800" b="1" dirty="0" err="1" smtClean="0"/>
              <a:t>Mexico’s</a:t>
            </a:r>
            <a:r>
              <a:rPr lang="es-ES" sz="2800" b="1" dirty="0" smtClean="0"/>
              <a:t> </a:t>
            </a:r>
            <a:r>
              <a:rPr lang="es-ES" sz="2800" b="1" i="1" dirty="0" smtClean="0"/>
              <a:t>Oportunidades (2)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RESULTS: Larger cash </a:t>
            </a:r>
            <a:r>
              <a:rPr lang="en-US" b="1" dirty="0"/>
              <a:t>transfers </a:t>
            </a:r>
            <a:r>
              <a:rPr lang="en-US" b="1" dirty="0" smtClean="0"/>
              <a:t>were </a:t>
            </a:r>
            <a:r>
              <a:rPr lang="en-US" b="1" dirty="0"/>
              <a:t>associated with </a:t>
            </a:r>
            <a:r>
              <a:rPr lang="en-US" b="1" dirty="0" smtClean="0"/>
              <a:t>significantly </a:t>
            </a:r>
            <a:r>
              <a:rPr lang="en-US" b="1" dirty="0"/>
              <a:t>better </a:t>
            </a:r>
            <a:r>
              <a:rPr lang="en-US" b="1" dirty="0" smtClean="0"/>
              <a:t>outcomes in </a:t>
            </a:r>
            <a:r>
              <a:rPr lang="en-US" b="1" dirty="0"/>
              <a:t>many aspects of child physical, cognitive, and </a:t>
            </a:r>
            <a:r>
              <a:rPr lang="en-US" b="1" dirty="0" smtClean="0"/>
              <a:t>language </a:t>
            </a:r>
            <a:r>
              <a:rPr lang="es-ES" b="1" dirty="0" err="1" smtClean="0"/>
              <a:t>development</a:t>
            </a:r>
            <a:r>
              <a:rPr lang="es-ES" b="1" dirty="0" smtClean="0"/>
              <a:t>:</a:t>
            </a:r>
          </a:p>
          <a:p>
            <a:r>
              <a:rPr lang="es-ES" b="1" dirty="0" err="1" smtClean="0"/>
              <a:t>Height</a:t>
            </a:r>
            <a:endParaRPr lang="en-US" b="1" dirty="0" smtClean="0"/>
          </a:p>
          <a:p>
            <a:r>
              <a:rPr lang="en-US" b="1" dirty="0" smtClean="0"/>
              <a:t>Decreased Body Mass Index</a:t>
            </a:r>
          </a:p>
          <a:p>
            <a:r>
              <a:rPr lang="en-US" b="1" dirty="0" smtClean="0"/>
              <a:t>Decreased prevalence </a:t>
            </a:r>
            <a:r>
              <a:rPr lang="en-US" b="1" dirty="0"/>
              <a:t>of stunting and being </a:t>
            </a:r>
            <a:r>
              <a:rPr lang="en-US" b="1" dirty="0" smtClean="0"/>
              <a:t>overweight</a:t>
            </a:r>
            <a:endParaRPr lang="en-US" b="1" dirty="0"/>
          </a:p>
          <a:p>
            <a:r>
              <a:rPr lang="en-US" b="1" dirty="0" smtClean="0"/>
              <a:t>Increased performance </a:t>
            </a:r>
            <a:r>
              <a:rPr lang="en-US" b="1" dirty="0"/>
              <a:t>on one scale of motor development</a:t>
            </a:r>
            <a:r>
              <a:rPr lang="en-US" b="1" dirty="0" smtClean="0"/>
              <a:t>, all </a:t>
            </a:r>
            <a:r>
              <a:rPr lang="en-US" b="1" dirty="0"/>
              <a:t>cognitive function subscales, and </a:t>
            </a:r>
            <a:r>
              <a:rPr lang="en-US" b="1" dirty="0" smtClean="0"/>
              <a:t>language </a:t>
            </a:r>
            <a:r>
              <a:rPr lang="en-CA" b="1" dirty="0" smtClean="0"/>
              <a:t>development.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51289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</a:t>
            </a:r>
            <a:r>
              <a:rPr lang="en-US" sz="2800" b="1" dirty="0" smtClean="0"/>
              <a:t>onditional </a:t>
            </a:r>
            <a:r>
              <a:rPr lang="en-US" sz="2800" b="1" dirty="0"/>
              <a:t>cash transfer </a:t>
            </a:r>
            <a:r>
              <a:rPr lang="en-US" sz="2800" b="1" dirty="0" smtClean="0"/>
              <a:t>for child </a:t>
            </a:r>
            <a:r>
              <a:rPr lang="en-US" sz="2800" b="1" dirty="0"/>
              <a:t>health, growth, and development</a:t>
            </a:r>
            <a:r>
              <a:rPr lang="en-US" sz="2800" b="1" dirty="0" smtClean="0"/>
              <a:t>: </a:t>
            </a:r>
            <a:r>
              <a:rPr lang="es-ES" sz="2800" b="1" dirty="0" err="1" smtClean="0"/>
              <a:t>Mexico’s</a:t>
            </a:r>
            <a:r>
              <a:rPr lang="es-ES" sz="2800" b="1" dirty="0" smtClean="0"/>
              <a:t> </a:t>
            </a:r>
            <a:r>
              <a:rPr lang="es-ES" sz="2800" b="1" i="1" dirty="0" smtClean="0"/>
              <a:t>Oportunidades (3)</a:t>
            </a:r>
            <a:endParaRPr lang="es-E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Conditional cash transfer could improve development </a:t>
            </a:r>
            <a:r>
              <a:rPr lang="en-US" sz="2200" b="1" dirty="0"/>
              <a:t>outcomes </a:t>
            </a:r>
            <a:r>
              <a:rPr lang="en-US" sz="2200" b="1" dirty="0" smtClean="0"/>
              <a:t>via </a:t>
            </a:r>
            <a:r>
              <a:rPr lang="en-US" sz="2200" b="1" dirty="0"/>
              <a:t>two </a:t>
            </a:r>
            <a:r>
              <a:rPr lang="en-US" sz="2200" b="1" dirty="0" smtClean="0"/>
              <a:t>pathways:</a:t>
            </a:r>
          </a:p>
          <a:p>
            <a:pPr marL="0" indent="0">
              <a:buNone/>
            </a:pPr>
            <a:endParaRPr lang="en-US" sz="1200" b="1" dirty="0"/>
          </a:p>
          <a:p>
            <a:pPr marL="1143000" indent="-1143000">
              <a:buAutoNum type="arabicParenR"/>
            </a:pPr>
            <a:r>
              <a:rPr lang="en-US" sz="2200" b="1" dirty="0" smtClean="0"/>
              <a:t>The </a:t>
            </a:r>
            <a:r>
              <a:rPr lang="en-US" sz="2200" b="1" dirty="0"/>
              <a:t>additional income to the family could </a:t>
            </a:r>
            <a:r>
              <a:rPr lang="en-US" sz="2200" b="1" dirty="0" smtClean="0"/>
              <a:t>allow to </a:t>
            </a:r>
            <a:r>
              <a:rPr lang="en-US" sz="2200" b="1" dirty="0"/>
              <a:t>have greater purchasing </a:t>
            </a:r>
            <a:r>
              <a:rPr lang="en-US" sz="2200" b="1" dirty="0" smtClean="0"/>
              <a:t>power for growth and health </a:t>
            </a:r>
            <a:r>
              <a:rPr lang="en-US" sz="2200" b="1" dirty="0"/>
              <a:t>outcomes </a:t>
            </a:r>
            <a:r>
              <a:rPr lang="en-US" sz="2200" b="1" dirty="0" smtClean="0"/>
              <a:t>(food, medicines, refrigerators, improved flooring, other construction material, etc.) and </a:t>
            </a:r>
            <a:r>
              <a:rPr lang="es-ES" sz="2200" b="1" dirty="0" err="1"/>
              <a:t>cognitive</a:t>
            </a:r>
            <a:r>
              <a:rPr lang="es-ES" sz="2200" b="1" dirty="0"/>
              <a:t> </a:t>
            </a:r>
            <a:r>
              <a:rPr lang="es-ES" sz="2200" b="1" dirty="0" err="1"/>
              <a:t>stimulation</a:t>
            </a:r>
            <a:r>
              <a:rPr lang="es-ES" sz="2200" b="1" dirty="0"/>
              <a:t> to </a:t>
            </a:r>
            <a:r>
              <a:rPr lang="es-ES" sz="2200" b="1" dirty="0" err="1" smtClean="0"/>
              <a:t>children</a:t>
            </a:r>
            <a:r>
              <a:rPr lang="es-ES" sz="2200" b="1" dirty="0" smtClean="0"/>
              <a:t> (</a:t>
            </a:r>
            <a:r>
              <a:rPr lang="en-US" sz="2200" b="1" dirty="0" smtClean="0"/>
              <a:t>books</a:t>
            </a:r>
            <a:r>
              <a:rPr lang="en-US" sz="2200" b="1" dirty="0"/>
              <a:t>, newspapers, </a:t>
            </a:r>
            <a:r>
              <a:rPr lang="en-US" sz="2200" b="1" dirty="0" smtClean="0"/>
              <a:t>age-appropriate toys, etc.) </a:t>
            </a:r>
          </a:p>
          <a:p>
            <a:pPr marL="1143000" indent="-1143000">
              <a:buAutoNum type="arabicParenR"/>
            </a:pPr>
            <a:endParaRPr lang="en-US" sz="1200" b="1" dirty="0" smtClean="0"/>
          </a:p>
          <a:p>
            <a:pPr marL="1143000" indent="-1143000">
              <a:buAutoNum type="arabicParenR"/>
            </a:pPr>
            <a:r>
              <a:rPr lang="en-US" sz="2200" b="1" dirty="0" smtClean="0"/>
              <a:t>Improving the psychological </a:t>
            </a:r>
            <a:r>
              <a:rPr lang="en-US" sz="2200" b="1" dirty="0"/>
              <a:t>wellbeing of family members and </a:t>
            </a:r>
            <a:r>
              <a:rPr lang="en-US" sz="2200" b="1" dirty="0" smtClean="0"/>
              <a:t>thereby improving </a:t>
            </a:r>
            <a:r>
              <a:rPr lang="en-US" sz="2200" b="1" dirty="0"/>
              <a:t>the care, support, and nurture provided to </a:t>
            </a:r>
            <a:r>
              <a:rPr lang="en-US" sz="2200" b="1" dirty="0" smtClean="0"/>
              <a:t>the children </a:t>
            </a:r>
            <a:r>
              <a:rPr lang="en-US" sz="2200" b="1" dirty="0"/>
              <a:t>in the household</a:t>
            </a:r>
            <a:r>
              <a:rPr lang="en-US" sz="22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120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b="1" dirty="0" smtClean="0"/>
              <a:t>1. </a:t>
            </a:r>
            <a:r>
              <a:rPr lang="es-ES" b="1" dirty="0" err="1" smtClean="0"/>
              <a:t>Main</a:t>
            </a:r>
            <a:r>
              <a:rPr lang="es-ES" b="1" dirty="0" smtClean="0"/>
              <a:t> </a:t>
            </a:r>
            <a:r>
              <a:rPr lang="es-ES" b="1" dirty="0" err="1" smtClean="0"/>
              <a:t>results</a:t>
            </a:r>
            <a:r>
              <a:rPr lang="es-ES" b="1" dirty="0" smtClean="0"/>
              <a:t> </a:t>
            </a:r>
            <a:r>
              <a:rPr lang="es-ES" b="1" dirty="0" err="1" smtClean="0"/>
              <a:t>for</a:t>
            </a:r>
            <a:r>
              <a:rPr lang="es-ES" b="1" dirty="0" smtClean="0"/>
              <a:t> </a:t>
            </a:r>
            <a:r>
              <a:rPr lang="es-ES" b="1" dirty="0" err="1" smtClean="0"/>
              <a:t>poverty</a:t>
            </a:r>
            <a:r>
              <a:rPr lang="es-ES" b="1" dirty="0" smtClean="0"/>
              <a:t> </a:t>
            </a:r>
            <a:r>
              <a:rPr lang="es-ES" b="1" dirty="0" err="1" smtClean="0"/>
              <a:t>alleviation</a:t>
            </a:r>
            <a:r>
              <a:rPr lang="es-ES" b="1" dirty="0" smtClean="0"/>
              <a:t> </a:t>
            </a:r>
            <a:r>
              <a:rPr lang="en-US" b="1" dirty="0" smtClean="0"/>
              <a:t>interventions </a:t>
            </a:r>
            <a:r>
              <a:rPr lang="en-US" b="1" dirty="0"/>
              <a:t>and their </a:t>
            </a:r>
            <a:r>
              <a:rPr lang="en-US" b="1" dirty="0" smtClean="0"/>
              <a:t>MH effect (Lund)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Intervention effects </a:t>
            </a:r>
            <a:r>
              <a:rPr lang="en-US" b="1" dirty="0"/>
              <a:t>are </a:t>
            </a:r>
            <a:r>
              <a:rPr lang="en-US" b="1" dirty="0" smtClean="0"/>
              <a:t>greatly dependent on: 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precise nature of the </a:t>
            </a:r>
            <a:r>
              <a:rPr lang="en-US" b="1" dirty="0" smtClean="0"/>
              <a:t>intervention </a:t>
            </a:r>
          </a:p>
          <a:p>
            <a:pPr lvl="1"/>
            <a:r>
              <a:rPr lang="en-US" sz="2200" b="1" dirty="0" smtClean="0"/>
              <a:t>whether </a:t>
            </a:r>
            <a:r>
              <a:rPr lang="en-US" sz="2200" b="1" dirty="0"/>
              <a:t>the intervention is a loan, a conditional </a:t>
            </a:r>
            <a:r>
              <a:rPr lang="en-US" sz="2200" b="1" dirty="0" smtClean="0"/>
              <a:t>cash transfer</a:t>
            </a:r>
            <a:r>
              <a:rPr lang="en-US" sz="2200" b="1" dirty="0"/>
              <a:t>, or an unconditional cash </a:t>
            </a:r>
            <a:r>
              <a:rPr lang="en-US" sz="2200" b="1" dirty="0" smtClean="0"/>
              <a:t>transfer</a:t>
            </a:r>
          </a:p>
          <a:p>
            <a:pPr lvl="1"/>
            <a:r>
              <a:rPr lang="en-US" sz="2200" b="1" dirty="0" smtClean="0"/>
              <a:t>the </a:t>
            </a:r>
            <a:r>
              <a:rPr lang="en-US" sz="2200" b="1" dirty="0"/>
              <a:t>level </a:t>
            </a:r>
            <a:r>
              <a:rPr lang="en-US" sz="2200" b="1" dirty="0" smtClean="0"/>
              <a:t>of input (e.g. amount </a:t>
            </a:r>
            <a:r>
              <a:rPr lang="en-US" sz="2200" b="1" dirty="0"/>
              <a:t>of </a:t>
            </a:r>
            <a:r>
              <a:rPr lang="en-US" sz="2200" b="1" dirty="0" smtClean="0"/>
              <a:t>cash)</a:t>
            </a:r>
          </a:p>
          <a:p>
            <a:pPr lvl="1"/>
            <a:r>
              <a:rPr lang="en-US" sz="2200" b="1" dirty="0" smtClean="0"/>
              <a:t>the </a:t>
            </a:r>
            <a:r>
              <a:rPr lang="en-US" sz="2200" b="1" dirty="0"/>
              <a:t>level of </a:t>
            </a:r>
            <a:r>
              <a:rPr lang="en-US" sz="2200" b="1" dirty="0" smtClean="0"/>
              <a:t>active involvement </a:t>
            </a:r>
            <a:r>
              <a:rPr lang="en-US" sz="2200" b="1" dirty="0"/>
              <a:t>required from </a:t>
            </a:r>
            <a:r>
              <a:rPr lang="en-US" sz="2200" b="1" dirty="0" smtClean="0"/>
              <a:t>participants</a:t>
            </a:r>
          </a:p>
          <a:p>
            <a:r>
              <a:rPr lang="en-US" b="1" dirty="0" smtClean="0"/>
              <a:t>the mental health </a:t>
            </a:r>
            <a:r>
              <a:rPr lang="en-US" b="1" dirty="0"/>
              <a:t>outcome being </a:t>
            </a:r>
            <a:r>
              <a:rPr lang="en-US" b="1" dirty="0" smtClean="0"/>
              <a:t>assessed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context.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38075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468" y="307373"/>
            <a:ext cx="6387921" cy="6213916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571926" y="445817"/>
            <a:ext cx="357292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2400" b="1" dirty="0" smtClean="0">
                <a:latin typeface="Shaker2Lancet-Bold"/>
              </a:rPr>
              <a:t>2. </a:t>
            </a:r>
            <a:r>
              <a:rPr lang="es-ES" sz="2400" b="1" dirty="0" err="1" smtClean="0">
                <a:latin typeface="Shaker2Lancet-Bold"/>
              </a:rPr>
              <a:t>Literature</a:t>
            </a:r>
            <a:r>
              <a:rPr lang="es-ES" sz="2400" b="1" dirty="0" smtClean="0">
                <a:latin typeface="Shaker2Lancet-Bold"/>
              </a:rPr>
              <a:t> </a:t>
            </a:r>
            <a:r>
              <a:rPr lang="es-ES" sz="2400" b="1" dirty="0" err="1">
                <a:latin typeface="Shaker2Lancet-Bold"/>
              </a:rPr>
              <a:t>search</a:t>
            </a:r>
            <a:r>
              <a:rPr lang="es-ES" sz="2400" b="1" dirty="0">
                <a:latin typeface="Shaker2Lancet-Bold"/>
              </a:rPr>
              <a:t> </a:t>
            </a:r>
            <a:r>
              <a:rPr lang="es-ES" sz="2400" b="1" dirty="0" err="1" smtClean="0">
                <a:latin typeface="Shaker2Lancet-Bold"/>
              </a:rPr>
              <a:t>for</a:t>
            </a:r>
            <a:endParaRPr lang="es-ES" sz="2400" b="1" dirty="0" smtClean="0">
              <a:latin typeface="Shaker2Lancet-Bold"/>
            </a:endParaRPr>
          </a:p>
          <a:p>
            <a:r>
              <a:rPr lang="es-ES" sz="2400" b="1" dirty="0"/>
              <a:t>mental </a:t>
            </a:r>
            <a:r>
              <a:rPr lang="es-ES" sz="2400" b="1" dirty="0" err="1"/>
              <a:t>health</a:t>
            </a:r>
            <a:endParaRPr lang="es-ES" sz="2400" b="1" dirty="0"/>
          </a:p>
          <a:p>
            <a:r>
              <a:rPr lang="en-US" sz="2400" b="1" dirty="0"/>
              <a:t>interventions and their economic </a:t>
            </a:r>
            <a:r>
              <a:rPr lang="en-US" sz="2400" b="1" dirty="0" smtClean="0"/>
              <a:t>effects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790406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2. </a:t>
            </a:r>
            <a:r>
              <a:rPr lang="es-ES" sz="3200" b="1" dirty="0" err="1" smtClean="0"/>
              <a:t>Main</a:t>
            </a:r>
            <a:r>
              <a:rPr lang="es-ES" sz="3200" b="1" dirty="0" smtClean="0"/>
              <a:t> </a:t>
            </a:r>
            <a:r>
              <a:rPr lang="es-ES" sz="3200" b="1" dirty="0" err="1"/>
              <a:t>results</a:t>
            </a:r>
            <a:r>
              <a:rPr lang="es-ES" sz="3200" b="1" dirty="0"/>
              <a:t> </a:t>
            </a:r>
            <a:r>
              <a:rPr lang="es-ES" sz="3200" b="1" dirty="0" err="1"/>
              <a:t>for</a:t>
            </a:r>
            <a:r>
              <a:rPr lang="es-ES" sz="3200" b="1" dirty="0"/>
              <a:t> </a:t>
            </a:r>
            <a:r>
              <a:rPr lang="es-ES" sz="3200" b="1" dirty="0" smtClean="0"/>
              <a:t>mental </a:t>
            </a:r>
            <a:r>
              <a:rPr lang="es-ES" sz="3200" b="1" dirty="0" err="1" smtClean="0"/>
              <a:t>health</a:t>
            </a:r>
            <a:r>
              <a:rPr lang="es-ES" sz="3200" b="1" dirty="0" smtClean="0"/>
              <a:t> </a:t>
            </a:r>
            <a:r>
              <a:rPr lang="en-US" sz="3200" b="1" dirty="0" smtClean="0"/>
              <a:t>interventions </a:t>
            </a:r>
            <a:r>
              <a:rPr lang="en-US" sz="3200" b="1" dirty="0"/>
              <a:t>and their economic </a:t>
            </a:r>
            <a:r>
              <a:rPr lang="en-US" sz="3200" b="1" dirty="0" smtClean="0"/>
              <a:t>effects (1)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s-ES" b="1" dirty="0"/>
              <a:t>Of </a:t>
            </a:r>
            <a:r>
              <a:rPr lang="es-ES" b="1" dirty="0" err="1" smtClean="0"/>
              <a:t>the</a:t>
            </a:r>
            <a:r>
              <a:rPr lang="es-ES" b="1" dirty="0" smtClean="0"/>
              <a:t> </a:t>
            </a:r>
            <a:r>
              <a:rPr lang="en-US" b="1" dirty="0" smtClean="0"/>
              <a:t>19 </a:t>
            </a:r>
            <a:r>
              <a:rPr lang="en-US" b="1" dirty="0"/>
              <a:t>associations </a:t>
            </a:r>
            <a:r>
              <a:rPr lang="en-US" b="1" dirty="0" smtClean="0"/>
              <a:t>tested: 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10 </a:t>
            </a:r>
            <a:r>
              <a:rPr lang="en-US" b="1" dirty="0"/>
              <a:t>showed the intervention </a:t>
            </a:r>
            <a:r>
              <a:rPr lang="en-US" b="1" dirty="0" smtClean="0"/>
              <a:t>to have </a:t>
            </a:r>
            <a:r>
              <a:rPr lang="en-US" b="1" dirty="0"/>
              <a:t>a </a:t>
            </a:r>
            <a:r>
              <a:rPr lang="en-US" b="1" dirty="0" smtClean="0"/>
              <a:t>significant </a:t>
            </a:r>
            <a:r>
              <a:rPr lang="en-US" b="1" dirty="0"/>
              <a:t>positive </a:t>
            </a:r>
            <a:r>
              <a:rPr lang="en-US" b="1" dirty="0" smtClean="0"/>
              <a:t>effect </a:t>
            </a:r>
            <a:r>
              <a:rPr lang="en-US" b="1" dirty="0"/>
              <a:t>on economic status </a:t>
            </a:r>
            <a:endParaRPr lang="en-US" b="1" dirty="0" smtClean="0"/>
          </a:p>
          <a:p>
            <a:pPr>
              <a:lnSpc>
                <a:spcPct val="100000"/>
              </a:lnSpc>
            </a:pPr>
            <a:r>
              <a:rPr lang="en-US" b="1" dirty="0" smtClean="0"/>
              <a:t>9 </a:t>
            </a:r>
            <a:r>
              <a:rPr lang="en-US" b="1" dirty="0"/>
              <a:t>a </a:t>
            </a:r>
            <a:r>
              <a:rPr lang="en-US" b="1" dirty="0" smtClean="0"/>
              <a:t>non-significant </a:t>
            </a:r>
            <a:r>
              <a:rPr lang="en-US" b="1" dirty="0"/>
              <a:t>positive </a:t>
            </a:r>
            <a:r>
              <a:rPr lang="en-US" b="1" dirty="0" smtClean="0"/>
              <a:t>effect </a:t>
            </a:r>
            <a:r>
              <a:rPr lang="en-US" b="1" dirty="0"/>
              <a:t>(or no tests </a:t>
            </a:r>
            <a:r>
              <a:rPr lang="en-US" b="1" dirty="0" smtClean="0"/>
              <a:t>of significance </a:t>
            </a:r>
            <a:r>
              <a:rPr lang="en-US" b="1" dirty="0"/>
              <a:t>were provided</a:t>
            </a:r>
            <a:r>
              <a:rPr lang="en-US" b="1" dirty="0" smtClean="0"/>
              <a:t>) </a:t>
            </a:r>
          </a:p>
          <a:p>
            <a:pPr>
              <a:lnSpc>
                <a:spcPct val="100000"/>
              </a:lnSpc>
            </a:pPr>
            <a:r>
              <a:rPr lang="en-US" b="1" dirty="0" smtClean="0"/>
              <a:t>No </a:t>
            </a:r>
            <a:r>
              <a:rPr lang="en-US" b="1" dirty="0"/>
              <a:t>study showed a </a:t>
            </a:r>
            <a:r>
              <a:rPr lang="en-US" b="1" dirty="0" smtClean="0"/>
              <a:t>mental health </a:t>
            </a:r>
            <a:r>
              <a:rPr lang="en-US" b="1" dirty="0"/>
              <a:t>intervention to have a </a:t>
            </a:r>
            <a:r>
              <a:rPr lang="en-US" b="1" dirty="0" smtClean="0"/>
              <a:t>significant </a:t>
            </a:r>
            <a:r>
              <a:rPr lang="en-US" b="1" dirty="0"/>
              <a:t>negative </a:t>
            </a:r>
            <a:r>
              <a:rPr lang="en-US" b="1" dirty="0" smtClean="0"/>
              <a:t>effect </a:t>
            </a:r>
            <a:r>
              <a:rPr lang="es-ES" b="1" dirty="0" err="1" smtClean="0"/>
              <a:t>on</a:t>
            </a:r>
            <a:r>
              <a:rPr lang="es-ES" b="1" dirty="0" smtClean="0"/>
              <a:t> </a:t>
            </a:r>
            <a:r>
              <a:rPr lang="es-ES" b="1" dirty="0" err="1"/>
              <a:t>economic</a:t>
            </a:r>
            <a:r>
              <a:rPr lang="es-ES" b="1" dirty="0"/>
              <a:t> status.</a:t>
            </a:r>
          </a:p>
        </p:txBody>
      </p:sp>
    </p:spTree>
    <p:extLst>
      <p:ext uri="{BB962C8B-B14F-4D97-AF65-F5344CB8AC3E}">
        <p14:creationId xmlns:p14="http://schemas.microsoft.com/office/powerpoint/2010/main" val="304629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Definitions of poverty 2</a:t>
            </a:r>
            <a:endParaRPr lang="en-C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832107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dirty="0"/>
              <a:t>Relative </a:t>
            </a:r>
            <a:r>
              <a:rPr lang="en-US" b="1" dirty="0" smtClean="0"/>
              <a:t>definition:</a:t>
            </a:r>
            <a:r>
              <a:rPr lang="en-US" dirty="0"/>
              <a:t> </a:t>
            </a:r>
            <a:r>
              <a:rPr lang="en-US" dirty="0" smtClean="0"/>
              <a:t>poverty is the population in </a:t>
            </a:r>
            <a:r>
              <a:rPr lang="en-US" dirty="0"/>
              <a:t>a country below a given percentage of </a:t>
            </a:r>
            <a:r>
              <a:rPr lang="en-US" dirty="0" smtClean="0"/>
              <a:t>the </a:t>
            </a:r>
            <a:r>
              <a:rPr lang="en-US" dirty="0"/>
              <a:t>income or consumption </a:t>
            </a:r>
            <a:r>
              <a:rPr lang="en-US" dirty="0" smtClean="0"/>
              <a:t>(e.g. </a:t>
            </a:r>
            <a:r>
              <a:rPr lang="en-US" dirty="0"/>
              <a:t>the poverty line could be set at 5</a:t>
            </a:r>
            <a:r>
              <a:rPr lang="en-US" dirty="0" smtClean="0"/>
              <a:t>0 % </a:t>
            </a:r>
            <a:r>
              <a:rPr lang="en-US" dirty="0"/>
              <a:t>of the </a:t>
            </a:r>
            <a:r>
              <a:rPr lang="en-US" dirty="0" smtClean="0"/>
              <a:t>mean </a:t>
            </a:r>
            <a:r>
              <a:rPr lang="en-US" dirty="0"/>
              <a:t>income or </a:t>
            </a:r>
            <a:r>
              <a:rPr lang="en-US" dirty="0" smtClean="0"/>
              <a:t>consumption)</a:t>
            </a:r>
            <a:endParaRPr lang="es-ES" sz="3600" dirty="0"/>
          </a:p>
          <a:p>
            <a:pPr lvl="0"/>
            <a:r>
              <a:rPr lang="en-US" b="1" dirty="0"/>
              <a:t>Absolute </a:t>
            </a:r>
            <a:r>
              <a:rPr lang="en-US" b="1" dirty="0" smtClean="0"/>
              <a:t>definition:</a:t>
            </a:r>
            <a:r>
              <a:rPr lang="en-US" dirty="0"/>
              <a:t> </a:t>
            </a:r>
            <a:r>
              <a:rPr lang="en-US" dirty="0" smtClean="0"/>
              <a:t>poverty is </a:t>
            </a:r>
            <a:r>
              <a:rPr lang="en-US" dirty="0"/>
              <a:t>the population </a:t>
            </a:r>
            <a:r>
              <a:rPr lang="en-US" dirty="0" smtClean="0"/>
              <a:t>below a standard </a:t>
            </a:r>
            <a:r>
              <a:rPr lang="en-US" dirty="0"/>
              <a:t>of what households should </a:t>
            </a:r>
            <a:r>
              <a:rPr lang="en-US" dirty="0" smtClean="0"/>
              <a:t>have to </a:t>
            </a:r>
            <a:r>
              <a:rPr lang="en-US" dirty="0"/>
              <a:t>meet their basic needs. </a:t>
            </a:r>
            <a:endParaRPr lang="en-US" dirty="0" smtClean="0"/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food-energy </a:t>
            </a:r>
            <a:r>
              <a:rPr lang="en-US" b="1" dirty="0" smtClean="0"/>
              <a:t>method</a:t>
            </a:r>
            <a:r>
              <a:rPr lang="en-US" dirty="0"/>
              <a:t> defines the poverty line by finding the consumption expenditures or income level at which a person’s typical food energy intake is just sufficient to meet a predetermined food energy requirement. </a:t>
            </a:r>
            <a:endParaRPr lang="en-US" dirty="0" smtClean="0"/>
          </a:p>
          <a:p>
            <a:pPr lvl="1"/>
            <a:r>
              <a:rPr lang="en-US" b="1" dirty="0" smtClean="0"/>
              <a:t>The </a:t>
            </a:r>
            <a:r>
              <a:rPr lang="en-US" b="1" dirty="0"/>
              <a:t>Cost of Basic Needs method</a:t>
            </a:r>
            <a:r>
              <a:rPr lang="en-US" dirty="0"/>
              <a:t> values an explicit bundle of foods typically consumed by the poor at local prices first. </a:t>
            </a:r>
            <a:r>
              <a:rPr lang="en-US" dirty="0" smtClean="0"/>
              <a:t>A </a:t>
            </a:r>
            <a:r>
              <a:rPr lang="en-US" dirty="0"/>
              <a:t>specific allowance for nonfood </a:t>
            </a:r>
            <a:r>
              <a:rPr lang="en-US" dirty="0" smtClean="0"/>
              <a:t>goods is </a:t>
            </a:r>
            <a:r>
              <a:rPr lang="en-US" dirty="0"/>
              <a:t>added. 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38202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2. </a:t>
            </a:r>
            <a:r>
              <a:rPr lang="es-ES" sz="3200" b="1" dirty="0" err="1" smtClean="0"/>
              <a:t>Main</a:t>
            </a:r>
            <a:r>
              <a:rPr lang="es-ES" sz="3200" b="1" dirty="0" smtClean="0"/>
              <a:t> </a:t>
            </a:r>
            <a:r>
              <a:rPr lang="es-ES" sz="3200" b="1" dirty="0" err="1"/>
              <a:t>results</a:t>
            </a:r>
            <a:r>
              <a:rPr lang="es-ES" sz="3200" b="1" dirty="0"/>
              <a:t> </a:t>
            </a:r>
            <a:r>
              <a:rPr lang="es-ES" sz="3200" b="1" dirty="0" err="1"/>
              <a:t>for</a:t>
            </a:r>
            <a:r>
              <a:rPr lang="es-ES" sz="3200" b="1" dirty="0"/>
              <a:t> </a:t>
            </a:r>
            <a:r>
              <a:rPr lang="es-ES" sz="3200" b="1" dirty="0" smtClean="0"/>
              <a:t>mental </a:t>
            </a:r>
            <a:r>
              <a:rPr lang="es-ES" sz="3200" b="1" dirty="0" err="1" smtClean="0"/>
              <a:t>health</a:t>
            </a:r>
            <a:r>
              <a:rPr lang="es-ES" sz="3200" b="1" dirty="0" smtClean="0"/>
              <a:t> </a:t>
            </a:r>
            <a:r>
              <a:rPr lang="en-US" sz="3200" b="1" dirty="0" smtClean="0"/>
              <a:t>interventions </a:t>
            </a:r>
            <a:r>
              <a:rPr lang="en-US" sz="3200" b="1" dirty="0"/>
              <a:t>and their economic </a:t>
            </a:r>
            <a:r>
              <a:rPr lang="en-US" sz="3200" b="1" dirty="0" smtClean="0"/>
              <a:t>effects (2)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b="1" dirty="0"/>
              <a:t>The three studies on interventions for </a:t>
            </a:r>
            <a:r>
              <a:rPr lang="en-US" sz="2000" b="1" dirty="0" smtClean="0"/>
              <a:t>depression were </a:t>
            </a:r>
            <a:r>
              <a:rPr lang="en-US" sz="2000" b="1" dirty="0"/>
              <a:t>all </a:t>
            </a:r>
            <a:r>
              <a:rPr lang="en-US" sz="2000" b="1" dirty="0" err="1"/>
              <a:t>randomised</a:t>
            </a:r>
            <a:r>
              <a:rPr lang="en-US" sz="2000" b="1" dirty="0"/>
              <a:t> controlled </a:t>
            </a:r>
            <a:r>
              <a:rPr lang="en-US" sz="2000" b="1" dirty="0" smtClean="0"/>
              <a:t>trials: 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/>
              <a:t>Group interpersonal psychotherapy </a:t>
            </a:r>
            <a:r>
              <a:rPr lang="en-US" sz="2000" b="1" dirty="0"/>
              <a:t>for depression was </a:t>
            </a:r>
            <a:r>
              <a:rPr lang="en-US" sz="2000" b="1" dirty="0" smtClean="0"/>
              <a:t>associated with significant </a:t>
            </a:r>
            <a:r>
              <a:rPr lang="en-US" sz="2000" b="1" dirty="0"/>
              <a:t>improvements in women’s but </a:t>
            </a:r>
            <a:r>
              <a:rPr lang="en-US" sz="2000" b="1" dirty="0" smtClean="0"/>
              <a:t>not men’s </a:t>
            </a:r>
            <a:r>
              <a:rPr lang="en-US" sz="2000" b="1" dirty="0"/>
              <a:t>daily economic tasks in </a:t>
            </a:r>
            <a:r>
              <a:rPr lang="en-US" sz="2000" b="1" dirty="0" smtClean="0"/>
              <a:t>Uganda.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/>
              <a:t>Family-based community </a:t>
            </a:r>
            <a:r>
              <a:rPr lang="en-US" sz="2000" b="1" dirty="0"/>
              <a:t>rehabilitation including drug treatment </a:t>
            </a:r>
            <a:r>
              <a:rPr lang="en-US" sz="2000" b="1" dirty="0" smtClean="0"/>
              <a:t>and psycho- </a:t>
            </a:r>
            <a:r>
              <a:rPr lang="en-US" sz="2000" b="1" dirty="0"/>
              <a:t>education </a:t>
            </a:r>
            <a:r>
              <a:rPr lang="en-US" sz="2000" b="1" dirty="0" smtClean="0"/>
              <a:t>significantly </a:t>
            </a:r>
            <a:r>
              <a:rPr lang="en-US" sz="2000" b="1" dirty="0"/>
              <a:t>decreased family </a:t>
            </a:r>
            <a:r>
              <a:rPr lang="en-US" sz="2000" b="1" dirty="0" smtClean="0"/>
              <a:t>economic burden</a:t>
            </a:r>
            <a:r>
              <a:rPr lang="en-US" sz="2000" b="1" dirty="0"/>
              <a:t>, increased family employment, </a:t>
            </a:r>
            <a:r>
              <a:rPr lang="en-US" sz="2000" b="1" dirty="0" smtClean="0"/>
              <a:t>and increased </a:t>
            </a:r>
            <a:r>
              <a:rPr lang="en-US" sz="2000" b="1" dirty="0"/>
              <a:t>the working ability of the patient in </a:t>
            </a:r>
            <a:r>
              <a:rPr lang="en-US" sz="2000" b="1" dirty="0" smtClean="0"/>
              <a:t>China</a:t>
            </a:r>
          </a:p>
          <a:p>
            <a:pPr>
              <a:lnSpc>
                <a:spcPct val="100000"/>
              </a:lnSpc>
            </a:pPr>
            <a:r>
              <a:rPr lang="en-US" sz="2000" b="1" dirty="0" smtClean="0"/>
              <a:t>Antidepressant treatment showed a non-significant reduction</a:t>
            </a:r>
            <a:r>
              <a:rPr lang="en-US" sz="2000" b="1" dirty="0"/>
              <a:t>, and individual psychological therapy a </a:t>
            </a:r>
            <a:r>
              <a:rPr lang="en-US" sz="2000" b="1" dirty="0" err="1" smtClean="0"/>
              <a:t>nonsignificant</a:t>
            </a:r>
            <a:r>
              <a:rPr lang="en-US" sz="2000" b="1" dirty="0" smtClean="0"/>
              <a:t> </a:t>
            </a:r>
            <a:r>
              <a:rPr lang="en-US" sz="2000" b="1" dirty="0"/>
              <a:t>increase, in family out-of-pocket </a:t>
            </a:r>
            <a:r>
              <a:rPr lang="en-US" sz="2000" b="1" dirty="0" smtClean="0"/>
              <a:t>payments for </a:t>
            </a:r>
            <a:r>
              <a:rPr lang="en-US" sz="2000" b="1" dirty="0"/>
              <a:t>treatment in India.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697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2. </a:t>
            </a:r>
            <a:r>
              <a:rPr lang="es-ES" sz="3200" b="1" dirty="0" err="1" smtClean="0"/>
              <a:t>Main</a:t>
            </a:r>
            <a:r>
              <a:rPr lang="es-ES" sz="3200" b="1" dirty="0" smtClean="0"/>
              <a:t> </a:t>
            </a:r>
            <a:r>
              <a:rPr lang="es-ES" sz="3200" b="1" dirty="0" err="1"/>
              <a:t>results</a:t>
            </a:r>
            <a:r>
              <a:rPr lang="es-ES" sz="3200" b="1" dirty="0"/>
              <a:t> </a:t>
            </a:r>
            <a:r>
              <a:rPr lang="es-ES" sz="3200" b="1" dirty="0" err="1"/>
              <a:t>for</a:t>
            </a:r>
            <a:r>
              <a:rPr lang="es-ES" sz="3200" b="1" dirty="0"/>
              <a:t> </a:t>
            </a:r>
            <a:r>
              <a:rPr lang="es-ES" sz="3200" b="1" dirty="0" smtClean="0"/>
              <a:t>mental </a:t>
            </a:r>
            <a:r>
              <a:rPr lang="es-ES" sz="3200" b="1" dirty="0" err="1" smtClean="0"/>
              <a:t>health</a:t>
            </a:r>
            <a:r>
              <a:rPr lang="es-ES" sz="3200" b="1" dirty="0" smtClean="0"/>
              <a:t> </a:t>
            </a:r>
            <a:r>
              <a:rPr lang="en-US" sz="3200" b="1" dirty="0" smtClean="0"/>
              <a:t>interventions </a:t>
            </a:r>
            <a:r>
              <a:rPr lang="en-US" sz="3200" b="1" dirty="0"/>
              <a:t>and their economic </a:t>
            </a:r>
            <a:r>
              <a:rPr lang="en-US" sz="3200" b="1" dirty="0" smtClean="0"/>
              <a:t>effects (3)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/>
              <a:t>Two of the three studies on interventions for </a:t>
            </a:r>
            <a:r>
              <a:rPr lang="en-US" sz="2200" b="1" dirty="0" smtClean="0"/>
              <a:t>psychosis were </a:t>
            </a:r>
            <a:r>
              <a:rPr lang="en-US" sz="2200" b="1" dirty="0" err="1"/>
              <a:t>randomised</a:t>
            </a:r>
            <a:r>
              <a:rPr lang="en-US" sz="2200" b="1" dirty="0"/>
              <a:t> controlled </a:t>
            </a:r>
            <a:r>
              <a:rPr lang="en-US" sz="2200" b="1" dirty="0" smtClean="0"/>
              <a:t>trials, </a:t>
            </a:r>
            <a:r>
              <a:rPr lang="en-US" sz="2200" b="1" dirty="0"/>
              <a:t>one of which </a:t>
            </a:r>
            <a:r>
              <a:rPr lang="en-US" sz="2200" b="1" dirty="0" smtClean="0"/>
              <a:t>showed a significant </a:t>
            </a:r>
            <a:r>
              <a:rPr lang="en-US" sz="2200" b="1" dirty="0"/>
              <a:t>positive </a:t>
            </a:r>
            <a:r>
              <a:rPr lang="en-US" sz="2200" b="1" dirty="0" smtClean="0"/>
              <a:t>effect </a:t>
            </a:r>
            <a:r>
              <a:rPr lang="en-US" sz="2200" b="1" dirty="0"/>
              <a:t>of the intervention </a:t>
            </a:r>
            <a:r>
              <a:rPr lang="en-US" sz="2200" b="1" dirty="0" smtClean="0"/>
              <a:t>on economic status: </a:t>
            </a:r>
          </a:p>
          <a:p>
            <a:r>
              <a:rPr lang="en-US" sz="2200" b="1" dirty="0" smtClean="0"/>
              <a:t>Community-based </a:t>
            </a:r>
            <a:r>
              <a:rPr lang="en-US" sz="2200" b="1" dirty="0"/>
              <a:t>rehabilitation </a:t>
            </a:r>
            <a:r>
              <a:rPr lang="en-US" sz="2200" b="1" dirty="0" smtClean="0"/>
              <a:t>in China </a:t>
            </a:r>
            <a:r>
              <a:rPr lang="en-US" sz="2200" b="1" dirty="0"/>
              <a:t>including drug treatment and family </a:t>
            </a:r>
            <a:r>
              <a:rPr lang="en-US" sz="2200" b="1" dirty="0" err="1" smtClean="0"/>
              <a:t>psychoeducation</a:t>
            </a:r>
            <a:r>
              <a:rPr lang="en-US" sz="2200" b="1" dirty="0" smtClean="0"/>
              <a:t> had </a:t>
            </a:r>
            <a:r>
              <a:rPr lang="en-US" sz="2200" b="1" dirty="0"/>
              <a:t>a </a:t>
            </a:r>
            <a:r>
              <a:rPr lang="en-US" sz="2200" b="1" dirty="0" smtClean="0"/>
              <a:t>significant </a:t>
            </a:r>
            <a:r>
              <a:rPr lang="en-US" sz="2200" b="1" dirty="0"/>
              <a:t>positive </a:t>
            </a:r>
            <a:r>
              <a:rPr lang="en-US" sz="2200" b="1" dirty="0" smtClean="0"/>
              <a:t>effect </a:t>
            </a:r>
            <a:r>
              <a:rPr lang="en-US" sz="2200" b="1" dirty="0"/>
              <a:t>on duration </a:t>
            </a:r>
            <a:r>
              <a:rPr lang="en-US" sz="2200" b="1" dirty="0" smtClean="0"/>
              <a:t>of employment </a:t>
            </a:r>
            <a:r>
              <a:rPr lang="en-US" sz="2200" b="1" dirty="0"/>
              <a:t>and the burden on family </a:t>
            </a:r>
            <a:r>
              <a:rPr lang="en-US" sz="2200" b="1" dirty="0" smtClean="0"/>
              <a:t>finances</a:t>
            </a:r>
            <a:r>
              <a:rPr lang="en-US" sz="2200" b="1" dirty="0"/>
              <a:t>, but </a:t>
            </a:r>
            <a:r>
              <a:rPr lang="en-US" sz="2200" b="1" dirty="0" smtClean="0"/>
              <a:t>no effect </a:t>
            </a:r>
            <a:r>
              <a:rPr lang="en-US" sz="2200" b="1" dirty="0"/>
              <a:t>on non-ill family members’ working </a:t>
            </a:r>
            <a:r>
              <a:rPr lang="en-US" sz="2200" b="1" dirty="0" smtClean="0"/>
              <a:t>patterns or the </a:t>
            </a:r>
            <a:r>
              <a:rPr lang="en-US" sz="2200" b="1" dirty="0"/>
              <a:t>patients’ ability to </a:t>
            </a:r>
            <a:r>
              <a:rPr lang="en-US" sz="2200" b="1" dirty="0" smtClean="0"/>
              <a:t>work.</a:t>
            </a:r>
          </a:p>
          <a:p>
            <a:r>
              <a:rPr lang="en-US" sz="2200" b="1" dirty="0" smtClean="0"/>
              <a:t>A non-randomized intervention </a:t>
            </a:r>
            <a:r>
              <a:rPr lang="en-US" sz="2200" b="1" dirty="0"/>
              <a:t>study in India showed a reduction in </a:t>
            </a:r>
            <a:r>
              <a:rPr lang="en-US" sz="2200" b="1" dirty="0" smtClean="0"/>
              <a:t>work related disability </a:t>
            </a:r>
            <a:r>
              <a:rPr lang="en-US" sz="2200" b="1" dirty="0"/>
              <a:t>among participants who were </a:t>
            </a:r>
            <a:r>
              <a:rPr lang="en-US" sz="2200" b="1" dirty="0" smtClean="0"/>
              <a:t>prescribed </a:t>
            </a:r>
            <a:r>
              <a:rPr lang="es-ES" sz="2200" b="1" dirty="0" err="1" smtClean="0"/>
              <a:t>antipsychotic</a:t>
            </a:r>
            <a:r>
              <a:rPr lang="es-ES" sz="2200" b="1" dirty="0" smtClean="0"/>
              <a:t> </a:t>
            </a:r>
            <a:r>
              <a:rPr lang="es-ES" sz="2200" b="1" dirty="0" err="1"/>
              <a:t>drugs</a:t>
            </a:r>
            <a:r>
              <a:rPr lang="es-ES" sz="2200" b="1" dirty="0"/>
              <a:t>.</a:t>
            </a:r>
            <a:endParaRPr lang="en-US" sz="2200" b="1" dirty="0" smtClean="0"/>
          </a:p>
          <a:p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4784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200" b="1" dirty="0" smtClean="0"/>
              <a:t>2. </a:t>
            </a:r>
            <a:r>
              <a:rPr lang="es-ES" sz="3200" b="1" dirty="0" err="1" smtClean="0"/>
              <a:t>Main</a:t>
            </a:r>
            <a:r>
              <a:rPr lang="es-ES" sz="3200" b="1" dirty="0" smtClean="0"/>
              <a:t> </a:t>
            </a:r>
            <a:r>
              <a:rPr lang="es-ES" sz="3200" b="1" dirty="0" err="1"/>
              <a:t>results</a:t>
            </a:r>
            <a:r>
              <a:rPr lang="es-ES" sz="3200" b="1" dirty="0"/>
              <a:t> </a:t>
            </a:r>
            <a:r>
              <a:rPr lang="es-ES" sz="3200" b="1" dirty="0" err="1"/>
              <a:t>for</a:t>
            </a:r>
            <a:r>
              <a:rPr lang="es-ES" sz="3200" b="1" dirty="0"/>
              <a:t> </a:t>
            </a:r>
            <a:r>
              <a:rPr lang="es-ES" sz="3200" b="1" dirty="0" smtClean="0"/>
              <a:t>mental </a:t>
            </a:r>
            <a:r>
              <a:rPr lang="es-ES" sz="3200" b="1" dirty="0" err="1" smtClean="0"/>
              <a:t>health</a:t>
            </a:r>
            <a:r>
              <a:rPr lang="es-ES" sz="3200" b="1" dirty="0" smtClean="0"/>
              <a:t> </a:t>
            </a:r>
            <a:r>
              <a:rPr lang="en-US" sz="3200" b="1" dirty="0" smtClean="0"/>
              <a:t>interventions </a:t>
            </a:r>
            <a:r>
              <a:rPr lang="en-US" sz="3200" b="1" dirty="0"/>
              <a:t>and their economic </a:t>
            </a:r>
            <a:r>
              <a:rPr lang="en-US" sz="3200" b="1" dirty="0" smtClean="0"/>
              <a:t>effects (4)</a:t>
            </a:r>
            <a:endParaRPr lang="es-E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 smtClean="0"/>
              <a:t>All </a:t>
            </a:r>
            <a:r>
              <a:rPr lang="en-US" sz="2200" b="1" dirty="0"/>
              <a:t>of the </a:t>
            </a:r>
            <a:r>
              <a:rPr lang="en-US" sz="2200" b="1" dirty="0" smtClean="0"/>
              <a:t>studies that </a:t>
            </a:r>
            <a:r>
              <a:rPr lang="en-US" sz="2200" b="1" dirty="0"/>
              <a:t>showed a </a:t>
            </a:r>
            <a:r>
              <a:rPr lang="en-US" sz="2200" b="1" dirty="0" smtClean="0"/>
              <a:t>significant effect </a:t>
            </a:r>
            <a:r>
              <a:rPr lang="en-US" sz="2200" b="1" dirty="0"/>
              <a:t>on economic status </a:t>
            </a:r>
            <a:r>
              <a:rPr lang="en-US" sz="2200" b="1" dirty="0" smtClean="0"/>
              <a:t>also showed </a:t>
            </a:r>
            <a:r>
              <a:rPr lang="en-US" sz="2200" b="1" dirty="0"/>
              <a:t>a </a:t>
            </a:r>
            <a:r>
              <a:rPr lang="en-US" sz="2200" b="1" dirty="0" smtClean="0"/>
              <a:t>significant </a:t>
            </a:r>
            <a:r>
              <a:rPr lang="en-US" sz="2200" b="1" dirty="0"/>
              <a:t>improvement in clinical </a:t>
            </a:r>
            <a:r>
              <a:rPr lang="en-US" sz="2200" b="1" dirty="0" smtClean="0"/>
              <a:t>status (virtuous cycle): </a:t>
            </a:r>
          </a:p>
          <a:p>
            <a:pPr marL="0" indent="0">
              <a:buNone/>
            </a:pPr>
            <a:endParaRPr lang="en-US" sz="1600" b="1" dirty="0"/>
          </a:p>
          <a:p>
            <a:r>
              <a:rPr lang="en-US" sz="2200" b="1" dirty="0" smtClean="0"/>
              <a:t>Fewer readmissions </a:t>
            </a:r>
            <a:r>
              <a:rPr lang="en-US" sz="2200" b="1" dirty="0"/>
              <a:t>to </a:t>
            </a:r>
            <a:r>
              <a:rPr lang="en-US" sz="2200" b="1" dirty="0" smtClean="0"/>
              <a:t>hospital</a:t>
            </a:r>
          </a:p>
          <a:p>
            <a:r>
              <a:rPr lang="en-US" sz="2200" b="1" dirty="0" smtClean="0"/>
              <a:t>Shorter duration </a:t>
            </a:r>
            <a:r>
              <a:rPr lang="en-US" sz="2200" b="1" dirty="0"/>
              <a:t>of hospital </a:t>
            </a:r>
            <a:r>
              <a:rPr lang="en-US" sz="2200" b="1" dirty="0" smtClean="0"/>
              <a:t>stay</a:t>
            </a:r>
          </a:p>
          <a:p>
            <a:r>
              <a:rPr lang="en-US" sz="2200" b="1" dirty="0" smtClean="0"/>
              <a:t>Longer </a:t>
            </a:r>
            <a:r>
              <a:rPr lang="en-US" sz="2200" b="1" dirty="0"/>
              <a:t>time in </a:t>
            </a:r>
            <a:r>
              <a:rPr lang="en-US" sz="2200" b="1" dirty="0" smtClean="0"/>
              <a:t>gainful employment </a:t>
            </a:r>
            <a:r>
              <a:rPr lang="en-US" sz="2200" b="1" dirty="0"/>
              <a:t>compared with the control </a:t>
            </a:r>
            <a:r>
              <a:rPr lang="en-US" sz="2200" b="1" dirty="0" smtClean="0"/>
              <a:t>group</a:t>
            </a:r>
            <a:endParaRPr lang="en-US" sz="2200" b="1" dirty="0"/>
          </a:p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2200" b="1" dirty="0" smtClean="0"/>
              <a:t>These </a:t>
            </a:r>
            <a:r>
              <a:rPr lang="en-US" sz="2200" b="1" dirty="0"/>
              <a:t>clinical improvements could also account </a:t>
            </a:r>
            <a:r>
              <a:rPr lang="en-US" sz="2200" b="1" dirty="0" smtClean="0"/>
              <a:t>for improvements </a:t>
            </a:r>
            <a:r>
              <a:rPr lang="en-US" sz="2200" b="1" dirty="0"/>
              <a:t>in family economic status. </a:t>
            </a:r>
            <a:endParaRPr lang="es-ES" sz="2200" b="1" dirty="0"/>
          </a:p>
        </p:txBody>
      </p:sp>
    </p:spTree>
    <p:extLst>
      <p:ext uri="{BB962C8B-B14F-4D97-AF65-F5344CB8AC3E}">
        <p14:creationId xmlns:p14="http://schemas.microsoft.com/office/powerpoint/2010/main" val="361681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Interventions </a:t>
            </a:r>
            <a:r>
              <a:rPr lang="en-US" sz="2400" dirty="0" smtClean="0"/>
              <a:t>for combating </a:t>
            </a:r>
            <a:r>
              <a:rPr lang="en-US" sz="2400" dirty="0"/>
              <a:t>social </a:t>
            </a:r>
            <a:r>
              <a:rPr lang="en-US" sz="2400" dirty="0" smtClean="0"/>
              <a:t>causation of mental disorders </a:t>
            </a:r>
            <a:r>
              <a:rPr lang="en-US" sz="2400" dirty="0"/>
              <a:t>and </a:t>
            </a:r>
            <a:r>
              <a:rPr lang="en-US" sz="2400" dirty="0" smtClean="0"/>
              <a:t>for preventing </a:t>
            </a:r>
            <a:r>
              <a:rPr lang="en-US" sz="2400" dirty="0"/>
              <a:t>social </a:t>
            </a:r>
            <a:r>
              <a:rPr lang="en-US" sz="2400" dirty="0" smtClean="0"/>
              <a:t>drift of people with mental disorders. Lund et al, Lancet 2011.</a:t>
            </a:r>
            <a:endParaRPr lang="es-ES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57" y="450760"/>
            <a:ext cx="9720630" cy="591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5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Proposal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Sustainable</a:t>
            </a:r>
            <a:r>
              <a:rPr lang="es-ES" dirty="0" smtClean="0"/>
              <a:t> </a:t>
            </a:r>
            <a:r>
              <a:rPr lang="es-ES" dirty="0" err="1"/>
              <a:t>Development</a:t>
            </a:r>
            <a:r>
              <a:rPr lang="es-ES" dirty="0"/>
              <a:t> </a:t>
            </a:r>
            <a:r>
              <a:rPr lang="es-ES" dirty="0" err="1" smtClean="0"/>
              <a:t>Goals</a:t>
            </a:r>
            <a:r>
              <a:rPr lang="es-ES" dirty="0" smtClean="0"/>
              <a:t> 2015 (UN)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2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78794" y="767391"/>
            <a:ext cx="96333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yriadPro-Regular" panose="020B0503030403020204" pitchFamily="34" charset="0"/>
              </a:rPr>
              <a:t>GOAL 1 End poverty in all its forms everywhere</a:t>
            </a:r>
          </a:p>
          <a:p>
            <a:r>
              <a:rPr lang="en-US" sz="2400" b="1" dirty="0">
                <a:latin typeface="MyriadPro-Regular" panose="020B0503030403020204" pitchFamily="34" charset="0"/>
              </a:rPr>
              <a:t>GOAL 2 End hunger, achieve food security and improved nutrition and</a:t>
            </a:r>
          </a:p>
          <a:p>
            <a:r>
              <a:rPr lang="es-ES" sz="2400" b="1" dirty="0" err="1">
                <a:latin typeface="MyriadPro-Regular" panose="020B0503030403020204" pitchFamily="34" charset="0"/>
              </a:rPr>
              <a:t>promote</a:t>
            </a:r>
            <a:r>
              <a:rPr lang="es-ES" sz="2400" b="1" dirty="0">
                <a:latin typeface="MyriadPro-Regular" panose="020B0503030403020204" pitchFamily="34" charset="0"/>
              </a:rPr>
              <a:t> </a:t>
            </a:r>
            <a:r>
              <a:rPr lang="es-ES" sz="2400" b="1" dirty="0" err="1">
                <a:latin typeface="MyriadPro-Regular" panose="020B0503030403020204" pitchFamily="34" charset="0"/>
              </a:rPr>
              <a:t>sustainable</a:t>
            </a:r>
            <a:r>
              <a:rPr lang="es-ES" sz="2400" b="1" dirty="0">
                <a:latin typeface="MyriadPro-Regular" panose="020B0503030403020204" pitchFamily="34" charset="0"/>
              </a:rPr>
              <a:t> </a:t>
            </a:r>
            <a:r>
              <a:rPr lang="es-ES" sz="2400" b="1" dirty="0" err="1">
                <a:latin typeface="MyriadPro-Regular" panose="020B0503030403020204" pitchFamily="34" charset="0"/>
              </a:rPr>
              <a:t>agriculture</a:t>
            </a:r>
            <a:endParaRPr lang="es-ES" sz="2400" b="1" dirty="0">
              <a:latin typeface="MyriadPro-Regular" panose="020B0503030403020204" pitchFamily="34" charset="0"/>
            </a:endParaRPr>
          </a:p>
          <a:p>
            <a:r>
              <a:rPr lang="en-US" sz="2400" b="1" dirty="0">
                <a:latin typeface="MyriadPro-Regular" panose="020B0503030403020204" pitchFamily="34" charset="0"/>
              </a:rPr>
              <a:t>GOAL 3 Ensure healthy lives and promote well-being for all at all ages</a:t>
            </a:r>
          </a:p>
          <a:p>
            <a:r>
              <a:rPr lang="en-US" sz="2400" b="1" dirty="0">
                <a:latin typeface="MyriadPro-Regular" panose="020B0503030403020204" pitchFamily="34" charset="0"/>
              </a:rPr>
              <a:t>GOAL 4 Ensure inclusive and equitable quality education and promote lifelong </a:t>
            </a:r>
            <a:r>
              <a:rPr lang="en-US" sz="2400" b="1" dirty="0" smtClean="0">
                <a:latin typeface="MyriadPro-Regular" panose="020B0503030403020204" pitchFamily="34" charset="0"/>
              </a:rPr>
              <a:t>learning </a:t>
            </a:r>
            <a:r>
              <a:rPr lang="es-ES" sz="2400" b="1" dirty="0" err="1" smtClean="0">
                <a:latin typeface="MyriadPro-Regular" panose="020B0503030403020204" pitchFamily="34" charset="0"/>
              </a:rPr>
              <a:t>opportunities</a:t>
            </a:r>
            <a:r>
              <a:rPr lang="es-ES" sz="2400" b="1" dirty="0" smtClean="0">
                <a:latin typeface="MyriadPro-Regular" panose="020B0503030403020204" pitchFamily="34" charset="0"/>
              </a:rPr>
              <a:t> </a:t>
            </a:r>
            <a:r>
              <a:rPr lang="es-ES" sz="2400" b="1" dirty="0" err="1">
                <a:latin typeface="MyriadPro-Regular" panose="020B0503030403020204" pitchFamily="34" charset="0"/>
              </a:rPr>
              <a:t>for</a:t>
            </a:r>
            <a:r>
              <a:rPr lang="es-ES" sz="2400" b="1" dirty="0">
                <a:latin typeface="MyriadPro-Regular" panose="020B0503030403020204" pitchFamily="34" charset="0"/>
              </a:rPr>
              <a:t> </a:t>
            </a:r>
            <a:r>
              <a:rPr lang="es-ES" sz="2400" b="1" dirty="0" err="1">
                <a:latin typeface="MyriadPro-Regular" panose="020B0503030403020204" pitchFamily="34" charset="0"/>
              </a:rPr>
              <a:t>all</a:t>
            </a:r>
            <a:endParaRPr lang="es-ES" sz="2400" b="1" dirty="0">
              <a:latin typeface="MyriadPro-Regular" panose="020B0503030403020204" pitchFamily="34" charset="0"/>
            </a:endParaRPr>
          </a:p>
          <a:p>
            <a:r>
              <a:rPr lang="en-US" sz="2400" b="1" dirty="0">
                <a:latin typeface="MyriadPro-Regular" panose="020B0503030403020204" pitchFamily="34" charset="0"/>
              </a:rPr>
              <a:t>GOAL 5 Achieve gender equality and empower all women and girls</a:t>
            </a:r>
          </a:p>
          <a:p>
            <a:r>
              <a:rPr lang="en-US" sz="2400" b="1" dirty="0">
                <a:latin typeface="MyriadPro-Regular" panose="020B0503030403020204" pitchFamily="34" charset="0"/>
              </a:rPr>
              <a:t>GOAL 6 Ensure availability and sustainable management of water and sanitation for all</a:t>
            </a:r>
          </a:p>
          <a:p>
            <a:r>
              <a:rPr lang="en-US" sz="2400" b="1" dirty="0">
                <a:latin typeface="MyriadPro-Regular" panose="020B0503030403020204" pitchFamily="34" charset="0"/>
              </a:rPr>
              <a:t>GOAL 7 Ensure access to </a:t>
            </a:r>
            <a:r>
              <a:rPr lang="en-US" sz="2400" b="1" dirty="0" err="1" smtClean="0">
                <a:latin typeface="MyriadPro-Regular" panose="020B0503030403020204" pitchFamily="34" charset="0"/>
              </a:rPr>
              <a:t>afordable</a:t>
            </a:r>
            <a:r>
              <a:rPr lang="en-US" sz="2400" b="1" dirty="0">
                <a:latin typeface="MyriadPro-Regular" panose="020B0503030403020204" pitchFamily="34" charset="0"/>
              </a:rPr>
              <a:t>, reliable, sustainable and modern energy for all</a:t>
            </a:r>
          </a:p>
          <a:p>
            <a:r>
              <a:rPr lang="en-US" sz="2400" b="1" dirty="0">
                <a:latin typeface="MyriadPro-Regular" panose="020B0503030403020204" pitchFamily="34" charset="0"/>
              </a:rPr>
              <a:t>GOAL 8 Promote sustained, inclusive and sustainable economic growth, full and </a:t>
            </a:r>
            <a:r>
              <a:rPr lang="en-US" sz="2400" b="1" dirty="0" smtClean="0">
                <a:latin typeface="MyriadPro-Regular" panose="020B0503030403020204" pitchFamily="34" charset="0"/>
              </a:rPr>
              <a:t>productive employment </a:t>
            </a:r>
            <a:r>
              <a:rPr lang="en-US" sz="2400" b="1" dirty="0">
                <a:latin typeface="MyriadPro-Regular" panose="020B0503030403020204" pitchFamily="34" charset="0"/>
              </a:rPr>
              <a:t>and decent work for all</a:t>
            </a:r>
          </a:p>
          <a:p>
            <a:r>
              <a:rPr lang="en-US" sz="2400" b="1" dirty="0">
                <a:latin typeface="MyriadPro-Regular" panose="020B0503030403020204" pitchFamily="34" charset="0"/>
              </a:rPr>
              <a:t>GOAL 9 Build resilient infrastructure, promote </a:t>
            </a:r>
            <a:r>
              <a:rPr lang="en-US" sz="2400" b="1" dirty="0" smtClean="0">
                <a:latin typeface="MyriadPro-Regular" panose="020B0503030403020204" pitchFamily="34" charset="0"/>
              </a:rPr>
              <a:t>inclusive </a:t>
            </a:r>
            <a:r>
              <a:rPr lang="es-ES" sz="2400" dirty="0"/>
              <a:t>and </a:t>
            </a:r>
            <a:r>
              <a:rPr lang="es-ES" sz="2400" dirty="0" err="1"/>
              <a:t>sustainable</a:t>
            </a:r>
            <a:r>
              <a:rPr lang="es-ES" sz="2400" dirty="0"/>
              <a:t> </a:t>
            </a:r>
            <a:r>
              <a:rPr lang="es-ES" sz="2400" dirty="0" err="1"/>
              <a:t>industrialization</a:t>
            </a:r>
            <a:r>
              <a:rPr lang="es-ES" sz="2400" dirty="0"/>
              <a:t> </a:t>
            </a:r>
            <a:r>
              <a:rPr lang="es-ES" sz="2400" dirty="0" smtClean="0"/>
              <a:t>and </a:t>
            </a:r>
            <a:r>
              <a:rPr lang="es-ES" sz="2400" dirty="0" err="1" smtClean="0"/>
              <a:t>foster</a:t>
            </a:r>
            <a:r>
              <a:rPr lang="es-ES" sz="2400" dirty="0" smtClean="0"/>
              <a:t> </a:t>
            </a:r>
            <a:r>
              <a:rPr lang="es-ES" sz="2400" dirty="0" err="1"/>
              <a:t>innovation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67287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27278" y="653786"/>
            <a:ext cx="98909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MyriadPro-Regular" panose="020B0503030403020204" pitchFamily="34" charset="0"/>
              </a:rPr>
              <a:t>GOAL 10 Reduce inequality within and among countries</a:t>
            </a:r>
          </a:p>
          <a:p>
            <a:r>
              <a:rPr lang="en-US" sz="2400" b="1" dirty="0">
                <a:latin typeface="MyriadPro-Regular" panose="020B0503030403020204" pitchFamily="34" charset="0"/>
              </a:rPr>
              <a:t>GOAL 11 Make cities and human settlements inclusive, safe, resilient and sustainable</a:t>
            </a:r>
          </a:p>
          <a:p>
            <a:r>
              <a:rPr lang="en-US" sz="2400" b="1" dirty="0">
                <a:latin typeface="MyriadPro-Regular" panose="020B0503030403020204" pitchFamily="34" charset="0"/>
              </a:rPr>
              <a:t>GOAL 12 Ensure sustainable consumption and production patterns</a:t>
            </a:r>
          </a:p>
          <a:p>
            <a:r>
              <a:rPr lang="en-US" sz="2400" b="1" dirty="0">
                <a:latin typeface="MyriadPro-Regular" panose="020B0503030403020204" pitchFamily="34" charset="0"/>
              </a:rPr>
              <a:t>GOAL 13 Take urgent action to combat climate change and its </a:t>
            </a:r>
            <a:r>
              <a:rPr lang="en-US" sz="2400" b="1" dirty="0" smtClean="0">
                <a:latin typeface="MyriadPro-Regular" panose="020B0503030403020204" pitchFamily="34" charset="0"/>
              </a:rPr>
              <a:t>impacts</a:t>
            </a:r>
            <a:endParaRPr lang="en-US" sz="2400" b="1" dirty="0">
              <a:latin typeface="MyriadPro-Regular" panose="020B0503030403020204" pitchFamily="34" charset="0"/>
            </a:endParaRPr>
          </a:p>
          <a:p>
            <a:r>
              <a:rPr lang="en-US" sz="2400" b="1" dirty="0">
                <a:latin typeface="MyriadPro-Regular" panose="020B0503030403020204" pitchFamily="34" charset="0"/>
              </a:rPr>
              <a:t>GOAL 14 Conserve and sustainably use the oceans, seas and marine resources for </a:t>
            </a:r>
            <a:r>
              <a:rPr lang="en-US" sz="2400" b="1" dirty="0" smtClean="0">
                <a:latin typeface="MyriadPro-Regular" panose="020B0503030403020204" pitchFamily="34" charset="0"/>
              </a:rPr>
              <a:t>sustainable </a:t>
            </a:r>
            <a:r>
              <a:rPr lang="es-ES" sz="2400" b="1" dirty="0" err="1" smtClean="0">
                <a:latin typeface="MyriadPro-Regular" panose="020B0503030403020204" pitchFamily="34" charset="0"/>
              </a:rPr>
              <a:t>development</a:t>
            </a:r>
            <a:endParaRPr lang="es-ES" sz="2400" b="1" dirty="0">
              <a:latin typeface="MyriadPro-Regular" panose="020B0503030403020204" pitchFamily="34" charset="0"/>
            </a:endParaRPr>
          </a:p>
          <a:p>
            <a:r>
              <a:rPr lang="en-US" sz="2400" b="1" dirty="0">
                <a:latin typeface="MyriadPro-Regular" panose="020B0503030403020204" pitchFamily="34" charset="0"/>
              </a:rPr>
              <a:t>GOAL 15 Protect, restore and promote sustainable use of terrestrial ecosystems, </a:t>
            </a:r>
            <a:r>
              <a:rPr lang="en-US" sz="2400" b="1" dirty="0" smtClean="0">
                <a:latin typeface="MyriadPro-Regular" panose="020B0503030403020204" pitchFamily="34" charset="0"/>
              </a:rPr>
              <a:t>sustainably manage </a:t>
            </a:r>
            <a:r>
              <a:rPr lang="en-US" sz="2400" b="1" dirty="0">
                <a:latin typeface="MyriadPro-Regular" panose="020B0503030403020204" pitchFamily="34" charset="0"/>
              </a:rPr>
              <a:t>forests, combat </a:t>
            </a:r>
            <a:r>
              <a:rPr lang="en-US" sz="2400" b="1" dirty="0" err="1" smtClean="0">
                <a:latin typeface="MyriadPro-Regular" panose="020B0503030403020204" pitchFamily="34" charset="0"/>
              </a:rPr>
              <a:t>desertication</a:t>
            </a:r>
            <a:r>
              <a:rPr lang="en-US" sz="2400" b="1" dirty="0">
                <a:latin typeface="MyriadPro-Regular" panose="020B0503030403020204" pitchFamily="34" charset="0"/>
              </a:rPr>
              <a:t>, and halt and reverse land degradation </a:t>
            </a:r>
            <a:r>
              <a:rPr lang="en-US" sz="2400" b="1" dirty="0" smtClean="0">
                <a:latin typeface="MyriadPro-Regular" panose="020B0503030403020204" pitchFamily="34" charset="0"/>
              </a:rPr>
              <a:t>and </a:t>
            </a:r>
            <a:r>
              <a:rPr lang="es-ES" sz="2400" b="1" dirty="0" err="1" smtClean="0">
                <a:latin typeface="MyriadPro-Regular" panose="020B0503030403020204" pitchFamily="34" charset="0"/>
              </a:rPr>
              <a:t>halt</a:t>
            </a:r>
            <a:r>
              <a:rPr lang="es-ES" sz="2400" b="1" dirty="0" smtClean="0">
                <a:latin typeface="MyriadPro-Regular" panose="020B0503030403020204" pitchFamily="34" charset="0"/>
              </a:rPr>
              <a:t> </a:t>
            </a:r>
            <a:r>
              <a:rPr lang="es-ES" sz="2400" b="1" dirty="0" err="1">
                <a:latin typeface="MyriadPro-Regular" panose="020B0503030403020204" pitchFamily="34" charset="0"/>
              </a:rPr>
              <a:t>biodiversity</a:t>
            </a:r>
            <a:r>
              <a:rPr lang="es-ES" sz="2400" b="1" dirty="0">
                <a:latin typeface="MyriadPro-Regular" panose="020B0503030403020204" pitchFamily="34" charset="0"/>
              </a:rPr>
              <a:t> </a:t>
            </a:r>
            <a:r>
              <a:rPr lang="es-ES" sz="2400" b="1" dirty="0" err="1">
                <a:latin typeface="MyriadPro-Regular" panose="020B0503030403020204" pitchFamily="34" charset="0"/>
              </a:rPr>
              <a:t>loss</a:t>
            </a:r>
            <a:endParaRPr lang="es-ES" sz="2400" b="1" dirty="0">
              <a:latin typeface="MyriadPro-Regular" panose="020B0503030403020204" pitchFamily="34" charset="0"/>
            </a:endParaRPr>
          </a:p>
          <a:p>
            <a:r>
              <a:rPr lang="en-US" sz="2400" b="1" dirty="0">
                <a:latin typeface="MyriadPro-Regular" panose="020B0503030403020204" pitchFamily="34" charset="0"/>
              </a:rPr>
              <a:t>GOAL 16 Promote peaceful and inclusive societies for sustainable development, </a:t>
            </a:r>
            <a:r>
              <a:rPr lang="en-US" sz="2400" b="1" dirty="0" smtClean="0">
                <a:latin typeface="MyriadPro-Regular" panose="020B0503030403020204" pitchFamily="34" charset="0"/>
              </a:rPr>
              <a:t>provide access </a:t>
            </a:r>
            <a:r>
              <a:rPr lang="en-US" sz="2400" b="1" dirty="0">
                <a:latin typeface="MyriadPro-Regular" panose="020B0503030403020204" pitchFamily="34" charset="0"/>
              </a:rPr>
              <a:t>to justice for all and build </a:t>
            </a:r>
            <a:r>
              <a:rPr lang="en-US" sz="2400" b="1" dirty="0" err="1">
                <a:latin typeface="MyriadPro-Regular" panose="020B0503030403020204" pitchFamily="34" charset="0"/>
              </a:rPr>
              <a:t>e!ective</a:t>
            </a:r>
            <a:r>
              <a:rPr lang="en-US" sz="2400" b="1" dirty="0">
                <a:latin typeface="MyriadPro-Regular" panose="020B0503030403020204" pitchFamily="34" charset="0"/>
              </a:rPr>
              <a:t>, accountable and inclusive institutions </a:t>
            </a:r>
            <a:r>
              <a:rPr lang="en-US" sz="2400" b="1" dirty="0" smtClean="0">
                <a:latin typeface="MyriadPro-Regular" panose="020B0503030403020204" pitchFamily="34" charset="0"/>
              </a:rPr>
              <a:t>at </a:t>
            </a:r>
            <a:r>
              <a:rPr lang="es-ES" sz="2400" b="1" dirty="0" err="1" smtClean="0">
                <a:latin typeface="MyriadPro-Regular" panose="020B0503030403020204" pitchFamily="34" charset="0"/>
              </a:rPr>
              <a:t>all</a:t>
            </a:r>
            <a:r>
              <a:rPr lang="es-ES" sz="2400" b="1" dirty="0" smtClean="0">
                <a:latin typeface="MyriadPro-Regular" panose="020B0503030403020204" pitchFamily="34" charset="0"/>
              </a:rPr>
              <a:t> </a:t>
            </a:r>
            <a:r>
              <a:rPr lang="es-ES" sz="2400" b="1" dirty="0" err="1">
                <a:latin typeface="MyriadPro-Regular" panose="020B0503030403020204" pitchFamily="34" charset="0"/>
              </a:rPr>
              <a:t>levels</a:t>
            </a:r>
            <a:endParaRPr lang="es-ES" sz="2400" b="1" dirty="0">
              <a:latin typeface="MyriadPro-Regular" panose="020B0503030403020204" pitchFamily="34" charset="0"/>
            </a:endParaRPr>
          </a:p>
          <a:p>
            <a:r>
              <a:rPr lang="en-US" sz="2400" b="1" dirty="0">
                <a:latin typeface="MyriadPro-Regular" panose="020B0503030403020204" pitchFamily="34" charset="0"/>
              </a:rPr>
              <a:t>GOAL 17 Strengthen the means of implementation and revitalize the global partnership </a:t>
            </a:r>
            <a:r>
              <a:rPr lang="en-US" sz="2400" b="1" dirty="0" smtClean="0">
                <a:latin typeface="MyriadPro-Regular" panose="020B0503030403020204" pitchFamily="34" charset="0"/>
              </a:rPr>
              <a:t>for </a:t>
            </a:r>
            <a:r>
              <a:rPr lang="es-ES" sz="2400" b="1" dirty="0" err="1" smtClean="0">
                <a:latin typeface="MyriadPro-Regular" panose="020B0503030403020204" pitchFamily="34" charset="0"/>
              </a:rPr>
              <a:t>sustainable</a:t>
            </a:r>
            <a:r>
              <a:rPr lang="es-ES" sz="2400" b="1" dirty="0" smtClean="0">
                <a:latin typeface="MyriadPro-Regular" panose="020B0503030403020204" pitchFamily="34" charset="0"/>
              </a:rPr>
              <a:t> </a:t>
            </a:r>
            <a:r>
              <a:rPr lang="es-ES" sz="2400" b="1" dirty="0" err="1">
                <a:latin typeface="MyriadPro-Regular" panose="020B0503030403020204" pitchFamily="34" charset="0"/>
              </a:rPr>
              <a:t>development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274938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318197" y="2091570"/>
            <a:ext cx="7302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atin typeface="MyriadPro-Regular" panose="020B0503030403020204" pitchFamily="34" charset="0"/>
              </a:rPr>
              <a:t>By 2030, eradicate extreme poverty for all people everywhere, currently measured </a:t>
            </a:r>
            <a:r>
              <a:rPr lang="en-US" sz="3600" b="1" dirty="0" smtClean="0">
                <a:latin typeface="MyriadPro-Regular" panose="020B0503030403020204" pitchFamily="34" charset="0"/>
              </a:rPr>
              <a:t>as people </a:t>
            </a:r>
            <a:r>
              <a:rPr lang="en-US" sz="3600" b="1" dirty="0">
                <a:latin typeface="MyriadPro-Regular" panose="020B0503030403020204" pitchFamily="34" charset="0"/>
              </a:rPr>
              <a:t>living on less than $1.25 a day</a:t>
            </a:r>
            <a:endParaRPr lang="es-ES" sz="3600" b="1" dirty="0"/>
          </a:p>
        </p:txBody>
      </p:sp>
    </p:spTree>
    <p:extLst>
      <p:ext uri="{BB962C8B-B14F-4D97-AF65-F5344CB8AC3E}">
        <p14:creationId xmlns:p14="http://schemas.microsoft.com/office/powerpoint/2010/main" val="425639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3. Ensure </a:t>
            </a:r>
            <a:r>
              <a:rPr lang="en-US" dirty="0"/>
              <a:t>healthy lives and promote well-being for </a:t>
            </a:r>
            <a:r>
              <a:rPr lang="en-US" dirty="0" smtClean="0"/>
              <a:t>all </a:t>
            </a:r>
            <a:r>
              <a:rPr lang="es-ES" dirty="0" smtClean="0"/>
              <a:t>at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ages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3.1. </a:t>
            </a:r>
            <a:r>
              <a:rPr lang="en-US" sz="2000" b="1" dirty="0"/>
              <a:t>By 2030, reduce the global maternal mortality ratio to less than 70 per 100,000 </a:t>
            </a:r>
            <a:r>
              <a:rPr lang="en-US" sz="2000" b="1" dirty="0" smtClean="0"/>
              <a:t>live </a:t>
            </a:r>
            <a:r>
              <a:rPr lang="es-ES" sz="2000" b="1" dirty="0" err="1" smtClean="0"/>
              <a:t>births</a:t>
            </a:r>
            <a:endParaRPr lang="es-ES" sz="2000" b="1" dirty="0"/>
          </a:p>
          <a:p>
            <a:pPr marL="0" indent="0">
              <a:buNone/>
            </a:pPr>
            <a:r>
              <a:rPr lang="en-US" sz="2000" b="1" dirty="0" smtClean="0"/>
              <a:t>3.2. </a:t>
            </a:r>
            <a:r>
              <a:rPr lang="en-US" sz="2000" b="1" dirty="0"/>
              <a:t>By 2030, end preventable deaths of newborns and children under 5 years of age</a:t>
            </a:r>
          </a:p>
          <a:p>
            <a:pPr marL="0" indent="0">
              <a:buNone/>
            </a:pPr>
            <a:r>
              <a:rPr lang="en-US" sz="2000" b="1" dirty="0" smtClean="0"/>
              <a:t>3.3. </a:t>
            </a:r>
            <a:r>
              <a:rPr lang="en-US" sz="2000" b="1" dirty="0"/>
              <a:t>By 2030, end the epidemics of AIDS, tuberculosis, malaria and neglected </a:t>
            </a:r>
            <a:r>
              <a:rPr lang="en-US" sz="2000" b="1" dirty="0" smtClean="0"/>
              <a:t>tropical diseases </a:t>
            </a:r>
            <a:r>
              <a:rPr lang="en-US" sz="2000" b="1" dirty="0"/>
              <a:t>and combat hepatitis, water-borne diseases and other communicable diseases</a:t>
            </a:r>
          </a:p>
          <a:p>
            <a:pPr marL="0" indent="0">
              <a:buNone/>
            </a:pPr>
            <a:r>
              <a:rPr lang="en-US" sz="2000" b="1" dirty="0" smtClean="0"/>
              <a:t>3.4. </a:t>
            </a:r>
            <a:r>
              <a:rPr lang="en-US" sz="2000" b="1" dirty="0"/>
              <a:t>By 2030, reduce by one third premature mortality from non-communicable </a:t>
            </a:r>
            <a:r>
              <a:rPr lang="en-US" sz="2000" b="1" dirty="0" smtClean="0"/>
              <a:t>diseases through </a:t>
            </a:r>
            <a:r>
              <a:rPr lang="en-US" sz="2000" b="1" dirty="0"/>
              <a:t>prevention and treatment and promote mental health and well being</a:t>
            </a:r>
          </a:p>
          <a:p>
            <a:pPr marL="0" indent="0">
              <a:buNone/>
            </a:pPr>
            <a:r>
              <a:rPr lang="en-US" sz="2000" b="1" dirty="0" smtClean="0"/>
              <a:t>3.5. </a:t>
            </a:r>
            <a:r>
              <a:rPr lang="en-US" sz="2000" b="1" dirty="0"/>
              <a:t>Strengthen the prevention and treatment of substance abuse, including </a:t>
            </a:r>
            <a:r>
              <a:rPr lang="en-US" sz="2000" b="1" dirty="0" smtClean="0"/>
              <a:t>narcotic drug </a:t>
            </a:r>
            <a:r>
              <a:rPr lang="en-US" sz="2000" b="1" dirty="0"/>
              <a:t>abuse and harmful use of alcohol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07475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 3. Ensure </a:t>
            </a:r>
            <a:r>
              <a:rPr lang="en-US" dirty="0"/>
              <a:t>healthy lives and promote well-being for </a:t>
            </a:r>
            <a:r>
              <a:rPr lang="en-US" dirty="0" smtClean="0"/>
              <a:t>all </a:t>
            </a:r>
            <a:r>
              <a:rPr lang="es-ES" dirty="0" smtClean="0"/>
              <a:t>at </a:t>
            </a:r>
            <a:r>
              <a:rPr lang="es-ES" dirty="0" err="1"/>
              <a:t>all</a:t>
            </a:r>
            <a:r>
              <a:rPr lang="es-ES" dirty="0"/>
              <a:t> </a:t>
            </a:r>
            <a:r>
              <a:rPr lang="es-ES" dirty="0" err="1"/>
              <a:t>ages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/>
              <a:t>3.6. </a:t>
            </a:r>
            <a:r>
              <a:rPr lang="en-US" sz="2000" b="1" dirty="0"/>
              <a:t>By 2020, halve the number of global deaths and injuries from road </a:t>
            </a:r>
            <a:r>
              <a:rPr lang="en-US" sz="2000" b="1" dirty="0" err="1" smtClean="0"/>
              <a:t>trafic</a:t>
            </a:r>
            <a:r>
              <a:rPr lang="en-US" sz="2000" b="1" dirty="0" smtClean="0"/>
              <a:t> </a:t>
            </a:r>
            <a:r>
              <a:rPr lang="en-US" sz="2000" b="1" dirty="0"/>
              <a:t>accidents</a:t>
            </a:r>
          </a:p>
          <a:p>
            <a:pPr marL="0" indent="0">
              <a:buNone/>
            </a:pPr>
            <a:r>
              <a:rPr lang="en-US" sz="2000" b="1" dirty="0" smtClean="0"/>
              <a:t>3.7. </a:t>
            </a:r>
            <a:r>
              <a:rPr lang="en-US" sz="2000" b="1" dirty="0"/>
              <a:t>By 2030, ensure universal access to sexual and reproductive health-care services</a:t>
            </a:r>
            <a:r>
              <a:rPr lang="en-US" sz="2000" b="1" dirty="0" smtClean="0"/>
              <a:t>, including </a:t>
            </a:r>
            <a:r>
              <a:rPr lang="en-US" sz="2000" b="1" dirty="0"/>
              <a:t>for family planning, information and education, and the integration of reproductive </a:t>
            </a:r>
            <a:r>
              <a:rPr lang="en-US" sz="2000" b="1" dirty="0" smtClean="0"/>
              <a:t>health into </a:t>
            </a:r>
            <a:r>
              <a:rPr lang="en-US" sz="2000" b="1" dirty="0"/>
              <a:t>national strategies and </a:t>
            </a:r>
            <a:r>
              <a:rPr lang="en-US" sz="2000" b="1" dirty="0" err="1"/>
              <a:t>programmes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 smtClean="0"/>
              <a:t>3.8. </a:t>
            </a:r>
            <a:r>
              <a:rPr lang="en-US" sz="2000" b="1" dirty="0"/>
              <a:t>Achieve universal health coverage, including </a:t>
            </a:r>
            <a:r>
              <a:rPr lang="en-US" sz="2000" b="1" dirty="0" smtClean="0"/>
              <a:t>financial </a:t>
            </a:r>
            <a:r>
              <a:rPr lang="en-US" sz="2000" b="1" dirty="0"/>
              <a:t>risk protection, access to </a:t>
            </a:r>
            <a:r>
              <a:rPr lang="en-US" sz="2000" b="1" dirty="0" smtClean="0"/>
              <a:t>quality essential </a:t>
            </a:r>
            <a:r>
              <a:rPr lang="en-US" sz="2000" b="1" dirty="0"/>
              <a:t>health-care services and access to safe, </a:t>
            </a:r>
            <a:r>
              <a:rPr lang="en-US" sz="2000" b="1" dirty="0" smtClean="0"/>
              <a:t>effective</a:t>
            </a:r>
            <a:r>
              <a:rPr lang="en-US" sz="2000" b="1" dirty="0"/>
              <a:t>, quality and </a:t>
            </a:r>
            <a:r>
              <a:rPr lang="en-US" sz="2000" b="1" dirty="0" err="1" smtClean="0"/>
              <a:t>afordable</a:t>
            </a:r>
            <a:r>
              <a:rPr lang="en-US" sz="2000" b="1" dirty="0" smtClean="0"/>
              <a:t> </a:t>
            </a:r>
            <a:r>
              <a:rPr lang="en-US" sz="2000" b="1" dirty="0"/>
              <a:t>essential </a:t>
            </a:r>
            <a:r>
              <a:rPr lang="en-US" sz="2000" b="1" dirty="0" smtClean="0"/>
              <a:t>medicines </a:t>
            </a:r>
            <a:r>
              <a:rPr lang="es-ES" sz="2000" b="1" dirty="0" smtClean="0"/>
              <a:t>and </a:t>
            </a:r>
            <a:r>
              <a:rPr lang="es-ES" sz="2000" b="1" dirty="0" err="1"/>
              <a:t>vaccines</a:t>
            </a:r>
            <a:r>
              <a:rPr lang="es-ES" sz="2000" b="1" dirty="0"/>
              <a:t> </a:t>
            </a:r>
            <a:r>
              <a:rPr lang="es-ES" sz="2000" b="1" dirty="0" err="1"/>
              <a:t>for</a:t>
            </a:r>
            <a:r>
              <a:rPr lang="es-ES" sz="2000" b="1" dirty="0"/>
              <a:t> </a:t>
            </a:r>
            <a:r>
              <a:rPr lang="es-ES" sz="2000" b="1" dirty="0" err="1"/>
              <a:t>all</a:t>
            </a:r>
            <a:endParaRPr lang="es-ES" sz="2000" b="1" dirty="0"/>
          </a:p>
          <a:p>
            <a:pPr marL="0" indent="0">
              <a:buNone/>
            </a:pPr>
            <a:r>
              <a:rPr lang="en-US" sz="2000" b="1" dirty="0" smtClean="0"/>
              <a:t>3.9. </a:t>
            </a:r>
            <a:r>
              <a:rPr lang="en-US" sz="2000" b="1" dirty="0"/>
              <a:t>By 2030, substantially reduce the number of deaths and illnesses from </a:t>
            </a:r>
            <a:r>
              <a:rPr lang="en-US" sz="2000" b="1" dirty="0" smtClean="0"/>
              <a:t>hazardous chemicals </a:t>
            </a:r>
            <a:r>
              <a:rPr lang="en-US" sz="2000" b="1" dirty="0"/>
              <a:t>and air, water and soil pollution and contamination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46517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:\Users\MEDICOS\Downloads\Percentage_population_living_on_less_than_1_dollar_day_2007-2008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38" y="1712890"/>
            <a:ext cx="9491729" cy="47136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/>
          <p:cNvSpPr txBox="1"/>
          <p:nvPr/>
        </p:nvSpPr>
        <p:spPr>
          <a:xfrm>
            <a:off x="953038" y="738044"/>
            <a:ext cx="949172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 smtClean="0"/>
              <a:t>Percentage of world population living on less tan 1 USD per day </a:t>
            </a:r>
          </a:p>
          <a:p>
            <a:pPr algn="ctr"/>
            <a:r>
              <a:rPr lang="en-CA" sz="2400" b="1" dirty="0" smtClean="0"/>
              <a:t>(UN Human Development 2008)  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5234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89408" y="1318839"/>
            <a:ext cx="69545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Maven Pro"/>
              </a:rPr>
              <a:t>#</a:t>
            </a:r>
            <a:r>
              <a:rPr lang="en-US" sz="3200" b="1" dirty="0" err="1">
                <a:latin typeface="Maven Pro"/>
              </a:rPr>
              <a:t>FundaMentalSDG</a:t>
            </a:r>
            <a:r>
              <a:rPr lang="en-US" sz="3200" b="1" dirty="0">
                <a:latin typeface="Maven Pro"/>
              </a:rPr>
              <a:t> is an initiative aiming to include a specific mental health target in the post-2015 development agenda.</a:t>
            </a:r>
            <a:endParaRPr lang="es-ES" sz="3200" dirty="0"/>
          </a:p>
        </p:txBody>
      </p:sp>
      <p:sp>
        <p:nvSpPr>
          <p:cNvPr id="3" name="Rectángulo 2"/>
          <p:cNvSpPr/>
          <p:nvPr/>
        </p:nvSpPr>
        <p:spPr>
          <a:xfrm>
            <a:off x="2726028" y="3827052"/>
            <a:ext cx="6096000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r>
              <a:rPr lang="en-GB" sz="2800" kern="50" dirty="0">
                <a:latin typeface="Candara" panose="020E0502030303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Visit </a:t>
            </a:r>
            <a:r>
              <a:rPr lang="en-GB" sz="2800" u="sng" kern="50" dirty="0">
                <a:solidFill>
                  <a:schemeClr val="bg1"/>
                </a:solidFill>
                <a:latin typeface="Candara" panose="020E0502030303020204" pitchFamily="34" charset="0"/>
                <a:ea typeface="SimSun" panose="02010600030101010101" pitchFamily="2" charset="-122"/>
                <a:cs typeface="Mangal" panose="02040503050203030202" pitchFamily="18" charset="0"/>
                <a:hlinkClick r:id="rId2"/>
              </a:rPr>
              <a:t>www.fundamentalsdg.org</a:t>
            </a:r>
            <a:r>
              <a:rPr lang="en-GB" sz="2800" kern="50" dirty="0">
                <a:latin typeface="Candara" panose="020E0502030303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and </a:t>
            </a:r>
            <a:r>
              <a:rPr lang="en-GB" sz="2800" u="sng" kern="50" dirty="0">
                <a:latin typeface="Candara" panose="020E0502030303020204" pitchFamily="34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twitter.com/</a:t>
            </a:r>
            <a:r>
              <a:rPr lang="en-GB" sz="2800" u="sng" kern="50" dirty="0" err="1">
                <a:latin typeface="Candara" panose="020E0502030303020204" pitchFamily="34" charset="0"/>
                <a:ea typeface="SimSun" panose="02010600030101010101" pitchFamily="2" charset="-122"/>
                <a:cs typeface="Mangal" panose="02040503050203030202" pitchFamily="18" charset="0"/>
                <a:hlinkClick r:id="rId3"/>
              </a:rPr>
              <a:t>FundaMentalSDG</a:t>
            </a:r>
            <a:r>
              <a:rPr lang="en-GB" sz="2800" kern="50" dirty="0">
                <a:latin typeface="Candara" panose="020E0502030303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for more information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42096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Proposal to include 1 specific </a:t>
            </a:r>
            <a:r>
              <a:rPr lang="en-GB" dirty="0"/>
              <a:t>target and </a:t>
            </a:r>
            <a:r>
              <a:rPr lang="en-GB" dirty="0" smtClean="0"/>
              <a:t>2 </a:t>
            </a:r>
            <a:r>
              <a:rPr lang="en-GB" dirty="0"/>
              <a:t>specific indicators in the </a:t>
            </a:r>
            <a:r>
              <a:rPr lang="en-GB" dirty="0" smtClean="0"/>
              <a:t>final </a:t>
            </a:r>
            <a:r>
              <a:rPr lang="en-GB" dirty="0"/>
              <a:t>version of the </a:t>
            </a:r>
            <a:r>
              <a:rPr lang="en-GB" dirty="0" smtClean="0"/>
              <a:t>SDGs (</a:t>
            </a:r>
            <a:r>
              <a:rPr lang="en-US" dirty="0" smtClean="0"/>
              <a:t>#</a:t>
            </a:r>
            <a:r>
              <a:rPr lang="en-US" dirty="0" err="1" smtClean="0"/>
              <a:t>FundaMentalSDG</a:t>
            </a:r>
            <a:r>
              <a:rPr lang="en-US" dirty="0" smtClean="0"/>
              <a:t>)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086377"/>
            <a:ext cx="9918992" cy="44560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target</a:t>
            </a:r>
            <a:r>
              <a:rPr lang="en-GB" dirty="0"/>
              <a:t>:</a:t>
            </a:r>
            <a:endParaRPr lang="es-ES" dirty="0"/>
          </a:p>
          <a:p>
            <a:pPr marL="0" indent="0">
              <a:buNone/>
            </a:pPr>
            <a:endParaRPr lang="es-ES" sz="900" dirty="0"/>
          </a:p>
          <a:p>
            <a:pPr marL="0" indent="0">
              <a:buNone/>
            </a:pPr>
            <a:r>
              <a:rPr lang="en-GB" b="1" dirty="0" smtClean="0"/>
              <a:t>‘The provision of mental and physical health and social care services for people with mental disorders, in parity with resources for services addressing physical health.’</a:t>
            </a:r>
            <a:endParaRPr lang="es-ES" dirty="0"/>
          </a:p>
          <a:p>
            <a:pPr marL="0" indent="0">
              <a:buNone/>
            </a:pPr>
            <a:endParaRPr lang="en-GB" sz="1500" b="1" dirty="0" smtClean="0"/>
          </a:p>
          <a:p>
            <a:pPr marL="0" indent="0">
              <a:buNone/>
            </a:pPr>
            <a:r>
              <a:rPr lang="en-GB" b="1" dirty="0" smtClean="0"/>
              <a:t>indicators</a:t>
            </a:r>
            <a:r>
              <a:rPr lang="en-GB" dirty="0" smtClean="0"/>
              <a:t> </a:t>
            </a:r>
          </a:p>
          <a:p>
            <a:r>
              <a:rPr lang="en-GB" b="1" dirty="0" smtClean="0"/>
              <a:t>(</a:t>
            </a:r>
            <a:r>
              <a:rPr lang="en-GB" b="1" dirty="0"/>
              <a:t>1)   'To ensure that service coverage for people with severe mental disorders in each country will have increased to at least 20% by 2020 (including a community orientated package of interventions for people with psychosis; bipolar affective disorder; or moderate-severe depression</a:t>
            </a:r>
            <a:r>
              <a:rPr lang="en-GB" b="1" dirty="0" smtClean="0"/>
              <a:t>).'</a:t>
            </a:r>
            <a:endParaRPr lang="es-ES" dirty="0"/>
          </a:p>
          <a:p>
            <a:r>
              <a:rPr lang="en-GB" b="1" dirty="0"/>
              <a:t>(2)  ‘To increase the amount invested in mental health (as a % of total health budget) by 100% by 2020 in each low and middle income country’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794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2400" b="1" dirty="0" smtClean="0"/>
              <a:t>Global Mental Health Leaders supporting letter asking to Include specific mental illness target and related indicators in the UN Sustainable Development Goals 2015</a:t>
            </a:r>
            <a:endParaRPr lang="en-CA" sz="24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0320" y="2073499"/>
            <a:ext cx="4698358" cy="4584878"/>
          </a:xfrm>
        </p:spPr>
        <p:txBody>
          <a:bodyPr>
            <a:normAutofit fontScale="55000" lnSpcReduction="20000"/>
          </a:bodyPr>
          <a:lstStyle/>
          <a:p>
            <a:pPr fontAlgn="t"/>
            <a:r>
              <a:rPr lang="en-US" sz="4200" b="1" dirty="0"/>
              <a:t>Dr. Florence </a:t>
            </a:r>
            <a:r>
              <a:rPr lang="en-US" sz="4200" b="1" dirty="0" err="1"/>
              <a:t>Baingana</a:t>
            </a:r>
            <a:r>
              <a:rPr lang="en-US" sz="4200" b="1" dirty="0" smtClean="0"/>
              <a:t>,</a:t>
            </a:r>
            <a:endParaRPr lang="es-ES" sz="4200" dirty="0"/>
          </a:p>
          <a:p>
            <a:pPr fontAlgn="t"/>
            <a:r>
              <a:rPr lang="de-DE" sz="4200" b="1" dirty="0"/>
              <a:t>Professor Dinesh Bhugra</a:t>
            </a:r>
            <a:endParaRPr lang="es-ES" sz="4200" dirty="0"/>
          </a:p>
          <a:p>
            <a:pPr fontAlgn="t"/>
            <a:r>
              <a:rPr lang="de-DE" sz="4200" b="1" dirty="0"/>
              <a:t>Dr. Julian Eaton</a:t>
            </a:r>
            <a:endParaRPr lang="es-ES" sz="4200" dirty="0"/>
          </a:p>
          <a:p>
            <a:pPr fontAlgn="t"/>
            <a:r>
              <a:rPr lang="de-DE" sz="4200" b="1" dirty="0"/>
              <a:t>Ms. Kathryn Goetzke, MBA</a:t>
            </a:r>
            <a:endParaRPr lang="es-ES" sz="4200" dirty="0"/>
          </a:p>
          <a:p>
            <a:pPr fontAlgn="t"/>
            <a:r>
              <a:rPr lang="de-DE" sz="4200" b="1" dirty="0"/>
              <a:t>Professor Oye Gureje</a:t>
            </a:r>
            <a:endParaRPr lang="es-ES" sz="4200" dirty="0"/>
          </a:p>
          <a:p>
            <a:pPr fontAlgn="t"/>
            <a:r>
              <a:rPr lang="de-DE" sz="4200" b="1" dirty="0"/>
              <a:t>Dr. Gabriel Ivbijaro</a:t>
            </a:r>
            <a:endParaRPr lang="es-ES" sz="4200" dirty="0"/>
          </a:p>
          <a:p>
            <a:pPr fontAlgn="t"/>
            <a:r>
              <a:rPr lang="de-DE" sz="4200" b="1" dirty="0"/>
              <a:t>Mr. Jagannath Lamichhane</a:t>
            </a:r>
            <a:endParaRPr lang="es-ES" sz="4200" dirty="0"/>
          </a:p>
          <a:p>
            <a:pPr fontAlgn="t"/>
            <a:r>
              <a:rPr lang="de-DE" sz="4200" b="1" dirty="0"/>
              <a:t>Professor Crick Lund</a:t>
            </a:r>
            <a:endParaRPr lang="es-ES" sz="4200" dirty="0"/>
          </a:p>
          <a:p>
            <a:pPr fontAlgn="t"/>
            <a:r>
              <a:rPr lang="de-DE" sz="4200" b="1" dirty="0"/>
              <a:t>Ms. Jess McQuail</a:t>
            </a:r>
            <a:endParaRPr lang="es-ES" sz="4200" dirty="0"/>
          </a:p>
          <a:p>
            <a:pPr fontAlgn="t"/>
            <a:r>
              <a:rPr lang="de-DE" sz="4200" b="1" dirty="0"/>
              <a:t>Professor Harry Minas</a:t>
            </a:r>
            <a:endParaRPr lang="es-ES" sz="4200" dirty="0"/>
          </a:p>
          <a:p>
            <a:pPr fontAlgn="t"/>
            <a:r>
              <a:rPr lang="de-DE" sz="4200" b="1" dirty="0"/>
              <a:t>Dr.  Juliet Nakku		</a:t>
            </a:r>
            <a:endParaRPr lang="es-ES" sz="4200" dirty="0"/>
          </a:p>
          <a:p>
            <a:pPr fontAlgn="t"/>
            <a:r>
              <a:rPr lang="de-DE" sz="4200" b="1" dirty="0"/>
              <a:t>Ms. Tina Ntulo</a:t>
            </a:r>
            <a:endParaRPr lang="es-ES" sz="4200" dirty="0"/>
          </a:p>
          <a:p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594124" y="2099257"/>
            <a:ext cx="4700058" cy="4687909"/>
          </a:xfrm>
        </p:spPr>
        <p:txBody>
          <a:bodyPr>
            <a:noAutofit/>
          </a:bodyPr>
          <a:lstStyle/>
          <a:p>
            <a:pPr fontAlgn="t">
              <a:lnSpc>
                <a:spcPct val="60000"/>
              </a:lnSpc>
            </a:pPr>
            <a:r>
              <a:rPr lang="de-DE" sz="2300" b="1" dirty="0"/>
              <a:t>Professor Vikram </a:t>
            </a:r>
            <a:r>
              <a:rPr lang="de-DE" sz="2300" b="1" dirty="0" smtClean="0"/>
              <a:t>Patel</a:t>
            </a:r>
            <a:endParaRPr lang="es-ES" sz="2300" b="1" dirty="0"/>
          </a:p>
          <a:p>
            <a:pPr fontAlgn="t">
              <a:lnSpc>
                <a:spcPct val="60000"/>
              </a:lnSpc>
            </a:pPr>
            <a:r>
              <a:rPr lang="de-DE" sz="2300" b="1" dirty="0"/>
              <a:t>Professor Kathleen M. Pike</a:t>
            </a:r>
            <a:endParaRPr lang="es-ES" sz="2300" b="1" dirty="0"/>
          </a:p>
          <a:p>
            <a:pPr fontAlgn="t">
              <a:lnSpc>
                <a:spcPct val="60000"/>
              </a:lnSpc>
            </a:pPr>
            <a:r>
              <a:rPr lang="de-DE" sz="2300" b="1" dirty="0"/>
              <a:t>Dr. Shoba Raja</a:t>
            </a:r>
            <a:endParaRPr lang="es-ES" sz="2300" b="1" dirty="0"/>
          </a:p>
          <a:p>
            <a:pPr fontAlgn="t">
              <a:lnSpc>
                <a:spcPct val="60000"/>
              </a:lnSpc>
            </a:pPr>
            <a:r>
              <a:rPr lang="de-DE" sz="2300" b="1" dirty="0"/>
              <a:t>Professor Benedetto Saraceno</a:t>
            </a:r>
            <a:endParaRPr lang="es-ES" sz="2300" b="1" dirty="0"/>
          </a:p>
          <a:p>
            <a:pPr fontAlgn="t">
              <a:lnSpc>
                <a:spcPct val="60000"/>
              </a:lnSpc>
            </a:pPr>
            <a:r>
              <a:rPr lang="de-DE" sz="2300" b="1" dirty="0"/>
              <a:t>Professor Norman </a:t>
            </a:r>
            <a:r>
              <a:rPr lang="de-DE" sz="2300" b="1" dirty="0" smtClean="0"/>
              <a:t>Sartorius</a:t>
            </a:r>
            <a:endParaRPr lang="es-ES" sz="2300" b="1" dirty="0"/>
          </a:p>
          <a:p>
            <a:pPr fontAlgn="t">
              <a:lnSpc>
                <a:spcPct val="60000"/>
              </a:lnSpc>
            </a:pPr>
            <a:r>
              <a:rPr lang="de-DE" sz="2300" b="1" dirty="0"/>
              <a:t>Dr. Shekhar Saxena</a:t>
            </a:r>
            <a:endParaRPr lang="es-ES" sz="2300" b="1" dirty="0"/>
          </a:p>
          <a:p>
            <a:pPr fontAlgn="t">
              <a:lnSpc>
                <a:spcPct val="60000"/>
              </a:lnSpc>
            </a:pPr>
            <a:r>
              <a:rPr lang="de-DE" sz="2300" b="1" dirty="0"/>
              <a:t>Professor Paul Summergrad</a:t>
            </a:r>
            <a:endParaRPr lang="es-ES" sz="2300" b="1" dirty="0"/>
          </a:p>
          <a:p>
            <a:pPr fontAlgn="t">
              <a:lnSpc>
                <a:spcPct val="60000"/>
              </a:lnSpc>
            </a:pPr>
            <a:r>
              <a:rPr lang="de-DE" sz="2300" b="1" dirty="0"/>
              <a:t>Professor Ezra Susser</a:t>
            </a:r>
            <a:endParaRPr lang="es-ES" sz="2300" b="1" dirty="0"/>
          </a:p>
          <a:p>
            <a:pPr fontAlgn="t">
              <a:lnSpc>
                <a:spcPct val="60000"/>
              </a:lnSpc>
            </a:pPr>
            <a:r>
              <a:rPr lang="de-DE" sz="2300" b="1" dirty="0"/>
              <a:t>Dr. R. Thara</a:t>
            </a:r>
            <a:endParaRPr lang="es-ES" sz="2300" b="1" dirty="0"/>
          </a:p>
          <a:p>
            <a:pPr fontAlgn="t">
              <a:lnSpc>
                <a:spcPct val="60000"/>
              </a:lnSpc>
            </a:pPr>
            <a:r>
              <a:rPr lang="de-DE" sz="2300" b="1" dirty="0"/>
              <a:t>Professor Graham Thornicroft</a:t>
            </a:r>
            <a:endParaRPr lang="es-ES" sz="2300" b="1" dirty="0"/>
          </a:p>
          <a:p>
            <a:pPr fontAlgn="t">
              <a:lnSpc>
                <a:spcPct val="60000"/>
              </a:lnSpc>
            </a:pPr>
            <a:r>
              <a:rPr lang="de-DE" sz="2300" b="1" dirty="0"/>
              <a:t>Mr. Chris Underhill</a:t>
            </a:r>
            <a:endParaRPr lang="es-ES" sz="2300" b="1" dirty="0"/>
          </a:p>
          <a:p>
            <a:pPr fontAlgn="t">
              <a:lnSpc>
                <a:spcPct val="60000"/>
              </a:lnSpc>
            </a:pPr>
            <a:r>
              <a:rPr lang="de-DE" sz="2300" b="1" dirty="0"/>
              <a:t>Dr. Robert Van Voren</a:t>
            </a:r>
            <a:endParaRPr lang="es-ES" sz="2300" b="1" dirty="0"/>
          </a:p>
          <a:p>
            <a:pPr fontAlgn="t">
              <a:lnSpc>
                <a:spcPct val="60000"/>
              </a:lnSpc>
            </a:pPr>
            <a:r>
              <a:rPr lang="de-DE" sz="2300" b="1" dirty="0"/>
              <a:t>Ms. Nicole Votruba</a:t>
            </a:r>
            <a:endParaRPr lang="es-ES" sz="2300" b="1" dirty="0"/>
          </a:p>
        </p:txBody>
      </p:sp>
    </p:spTree>
    <p:extLst>
      <p:ext uri="{BB962C8B-B14F-4D97-AF65-F5344CB8AC3E}">
        <p14:creationId xmlns:p14="http://schemas.microsoft.com/office/powerpoint/2010/main" val="1477145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undamentalsdg.org/uploads/3/8/5/0/38504573/_75367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508812"/>
            <a:ext cx="2188380" cy="11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fundamentalsdg.org/uploads/3/8/5/0/38504573/_885118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162" y="508812"/>
            <a:ext cx="1147784" cy="111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fundamentalsdg.org/uploads/3/8/5/0/38504573/_914508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970" y="571035"/>
            <a:ext cx="2125832" cy="10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fundamentalsdg.org/uploads/3/8/5/0/38504573/_96008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826" y="571035"/>
            <a:ext cx="2171899" cy="10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fundamentalsdg.org/uploads/3/8/5/0/38504573/_851783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2012749"/>
            <a:ext cx="3051265" cy="115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fundamentalsdg.org/uploads/3/8/5/0/38504573/_77279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53" y="2022273"/>
            <a:ext cx="1263647" cy="116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fundamentalsdg.org/uploads/3/8/5/0/38504573/_27150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11" y="2058297"/>
            <a:ext cx="1047391" cy="106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fundamentalsdg.org/uploads/3/8/5/0/38504573/_328288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913" y="2058296"/>
            <a:ext cx="1731007" cy="1018240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66" name="Picture 18" descr="http://www.fundamentalsdg.org/uploads/3/8/5/0/38504573/_6920775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9" y="3662833"/>
            <a:ext cx="1415648" cy="9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http://www.fundamentalsdg.org/uploads/3/8/5/0/38504573/_1473585.jpe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069" y="3662834"/>
            <a:ext cx="1324625" cy="95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http://www.fundamentalsdg.org/uploads/3/8/5/0/38504573/_7949189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56" y="3710303"/>
            <a:ext cx="3143944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http://www.fundamentalsdg.org/uploads/3/8/5/0/38504573/_369679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775" y="3734270"/>
            <a:ext cx="786785" cy="77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http://www.fundamentalsdg.org/uploads/3/8/5/0/38504573/_2871193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035" y="3691348"/>
            <a:ext cx="1390359" cy="92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http://www.fundamentalsdg.org/uploads/3/8/5/0/38504573/_5184189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5100863"/>
            <a:ext cx="1325496" cy="115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fundamentalsdg.org/uploads/3/8/5/0/38504573/_533838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75" y="5100863"/>
            <a:ext cx="1182231" cy="11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http://www.fundamentalsdg.org/uploads/3/8/5/0/38504573/_4703877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127" y="5122417"/>
            <a:ext cx="3176648" cy="10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http://www.fundamentalsdg.org/uploads/3/8/5/0/38504573/_1132356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96" y="5122417"/>
            <a:ext cx="1057645" cy="105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2" name="Picture 34" descr="http://www.fundamentalsdg.org/uploads/3/8/5/0/38504573/_9891954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3214" y="4775289"/>
            <a:ext cx="3411873" cy="750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4" name="Picture 36" descr="http://www.fundamentalsdg.org/uploads/3/8/5/0/38504573/_5694780.jp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33" y="2046857"/>
            <a:ext cx="1885630" cy="10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6" name="Picture 38" descr="http://www.fundamentalsdg.org/uploads/3/8/5/0/38504573/_8160798.pn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749" y="571035"/>
            <a:ext cx="1553969" cy="1048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8" name="Picture 40" descr="http://www.fundamentalsdg.org/uploads/3/8/5/0/38504573/_1299987.jpg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8348" y="2046857"/>
            <a:ext cx="19050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0" name="Picture 42" descr="http://www.fundamentalsdg.org/uploads/3/8/5/0/38504573/_627184.jp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3869" y="3691347"/>
            <a:ext cx="1782494" cy="9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2" name="Picture 44" descr="http://www.fundamentalsdg.org/uploads/3/8/5/0/38504573/_5279497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848" y="5685568"/>
            <a:ext cx="1905000" cy="65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94" name="Picture 46" descr="http://www.fundamentalsdg.org/uploads/3/8/5/0/38504573/_9167071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1742" y="555666"/>
            <a:ext cx="1533345" cy="106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8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30" y="2253804"/>
            <a:ext cx="9751104" cy="3425780"/>
          </a:xfrm>
          <a:prstGeom prst="rect">
            <a:avLst/>
          </a:prstGeo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err="1" smtClean="0"/>
              <a:t>United</a:t>
            </a:r>
            <a:r>
              <a:rPr lang="es-ES" dirty="0" smtClean="0"/>
              <a:t> </a:t>
            </a:r>
            <a:r>
              <a:rPr lang="es-ES" dirty="0" err="1" smtClean="0"/>
              <a:t>Nations</a:t>
            </a:r>
            <a:r>
              <a:rPr lang="es-ES" dirty="0" smtClean="0"/>
              <a:t> </a:t>
            </a:r>
            <a:r>
              <a:rPr lang="es-ES" dirty="0" err="1" smtClean="0"/>
              <a:t>Development</a:t>
            </a:r>
            <a:r>
              <a:rPr lang="es-ES" dirty="0" smtClean="0"/>
              <a:t> </a:t>
            </a:r>
            <a:r>
              <a:rPr lang="es-ES" dirty="0" err="1" smtClean="0"/>
              <a:t>Programme</a:t>
            </a:r>
            <a:r>
              <a:rPr lang="es-ES" dirty="0" smtClean="0"/>
              <a:t> (UNDP) Human </a:t>
            </a:r>
            <a:r>
              <a:rPr lang="es-ES" dirty="0" err="1" smtClean="0"/>
              <a:t>Poverty</a:t>
            </a:r>
            <a:r>
              <a:rPr lang="es-ES" dirty="0" smtClean="0"/>
              <a:t> </a:t>
            </a:r>
            <a:r>
              <a:rPr lang="es-ES" dirty="0" err="1" smtClean="0"/>
              <a:t>Index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35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 smtClean="0"/>
              <a:t>United</a:t>
            </a:r>
            <a:r>
              <a:rPr lang="es-ES" dirty="0" smtClean="0"/>
              <a:t> </a:t>
            </a:r>
            <a:r>
              <a:rPr lang="en-US" dirty="0" smtClean="0"/>
              <a:t>Nations </a:t>
            </a:r>
            <a:r>
              <a:rPr lang="en-US" dirty="0"/>
              <a:t>has </a:t>
            </a:r>
            <a:r>
              <a:rPr lang="en-US" dirty="0" smtClean="0"/>
              <a:t>advocated </a:t>
            </a:r>
            <a:r>
              <a:rPr lang="en-US" dirty="0"/>
              <a:t>for a rights-based approach to dealing with poverty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Poverty also undermines </a:t>
            </a:r>
            <a:r>
              <a:rPr lang="en-US" b="1" dirty="0"/>
              <a:t>human </a:t>
            </a:r>
            <a:r>
              <a:rPr lang="en-US" b="1" dirty="0" smtClean="0"/>
              <a:t>rights: </a:t>
            </a:r>
          </a:p>
          <a:p>
            <a:pPr marL="0" indent="0">
              <a:buNone/>
            </a:pP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right to work and have an adequate </a:t>
            </a:r>
            <a:r>
              <a:rPr lang="en-US" b="1" dirty="0" smtClean="0"/>
              <a:t>income</a:t>
            </a:r>
          </a:p>
          <a:p>
            <a:r>
              <a:rPr lang="en-US" b="1" dirty="0" smtClean="0"/>
              <a:t>access </a:t>
            </a:r>
            <a:r>
              <a:rPr lang="en-US" b="1" dirty="0"/>
              <a:t>to health care and </a:t>
            </a:r>
            <a:r>
              <a:rPr lang="en-US" b="1" dirty="0" smtClean="0"/>
              <a:t>education</a:t>
            </a:r>
          </a:p>
          <a:p>
            <a:r>
              <a:rPr lang="en-US" b="1" dirty="0" smtClean="0"/>
              <a:t>freedom </a:t>
            </a:r>
            <a:r>
              <a:rPr lang="en-US" b="1" dirty="0"/>
              <a:t>of thought, expression and </a:t>
            </a:r>
            <a:r>
              <a:rPr lang="en-US" b="1" dirty="0" smtClean="0"/>
              <a:t>association, </a:t>
            </a:r>
            <a:r>
              <a:rPr lang="en-US" b="1" dirty="0"/>
              <a:t>and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right to maintain one's cultural identity and be involved in a community's cultural </a:t>
            </a:r>
            <a:r>
              <a:rPr lang="en-US" b="1" dirty="0" smtClean="0"/>
              <a:t>life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72231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How</a:t>
            </a:r>
            <a:r>
              <a:rPr lang="es-ES" dirty="0" smtClean="0"/>
              <a:t> do </a:t>
            </a:r>
            <a:r>
              <a:rPr lang="es-ES" dirty="0" err="1" smtClean="0"/>
              <a:t>we</a:t>
            </a:r>
            <a:r>
              <a:rPr lang="es-ES" dirty="0" smtClean="0"/>
              <a:t> </a:t>
            </a:r>
            <a:r>
              <a:rPr lang="es-ES" dirty="0" err="1" smtClean="0"/>
              <a:t>measure</a:t>
            </a:r>
            <a:r>
              <a:rPr lang="es-ES" dirty="0" smtClean="0"/>
              <a:t> </a:t>
            </a:r>
            <a:r>
              <a:rPr lang="es-ES" dirty="0" err="1" smtClean="0"/>
              <a:t>poverty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48017"/>
          </a:xfrm>
        </p:spPr>
        <p:txBody>
          <a:bodyPr/>
          <a:lstStyle/>
          <a:p>
            <a:r>
              <a:rPr lang="es-ES" sz="2600" b="1" dirty="0" smtClean="0"/>
              <a:t>Individual </a:t>
            </a:r>
            <a:r>
              <a:rPr lang="es-ES" sz="2600" b="1" dirty="0" err="1" smtClean="0"/>
              <a:t>or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household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income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level</a:t>
            </a:r>
            <a:endParaRPr lang="es-ES" sz="2600" b="1" dirty="0" smtClean="0"/>
          </a:p>
          <a:p>
            <a:r>
              <a:rPr lang="es-ES" sz="2600" b="1" dirty="0" smtClean="0"/>
              <a:t>Multidimensional: </a:t>
            </a:r>
            <a:r>
              <a:rPr lang="es-ES" sz="2600" b="1" dirty="0" err="1" smtClean="0"/>
              <a:t>income</a:t>
            </a:r>
            <a:r>
              <a:rPr lang="es-ES" sz="2600" b="1" dirty="0" smtClean="0"/>
              <a:t> + </a:t>
            </a:r>
          </a:p>
          <a:p>
            <a:pPr lvl="1"/>
            <a:r>
              <a:rPr lang="es-ES" sz="2200" b="1" dirty="0" err="1" smtClean="0"/>
              <a:t>educational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level</a:t>
            </a:r>
            <a:endParaRPr lang="es-ES" sz="2200" b="1" dirty="0" smtClean="0"/>
          </a:p>
          <a:p>
            <a:pPr lvl="1"/>
            <a:r>
              <a:rPr lang="es-ES" sz="2200" b="1" dirty="0" err="1" smtClean="0"/>
              <a:t>employment</a:t>
            </a:r>
            <a:endParaRPr lang="es-ES" sz="2200" b="1" dirty="0" smtClean="0"/>
          </a:p>
          <a:p>
            <a:pPr lvl="1"/>
            <a:r>
              <a:rPr lang="es-ES" sz="2200" b="1" dirty="0" err="1"/>
              <a:t>h</a:t>
            </a:r>
            <a:r>
              <a:rPr lang="es-ES" sz="2200" b="1" dirty="0" err="1" smtClean="0"/>
              <a:t>ousing</a:t>
            </a:r>
            <a:r>
              <a:rPr lang="es-ES" sz="2200" b="1" dirty="0" smtClean="0"/>
              <a:t> and living </a:t>
            </a:r>
            <a:r>
              <a:rPr lang="es-ES" sz="2200" b="1" dirty="0" err="1" smtClean="0"/>
              <a:t>environment</a:t>
            </a:r>
            <a:r>
              <a:rPr lang="es-ES" sz="2200" b="1" dirty="0" smtClean="0"/>
              <a:t> </a:t>
            </a:r>
          </a:p>
          <a:p>
            <a:pPr lvl="1"/>
            <a:r>
              <a:rPr lang="es-ES" sz="2200" b="1" dirty="0" err="1"/>
              <a:t>f</a:t>
            </a:r>
            <a:r>
              <a:rPr lang="es-ES" sz="2200" b="1" dirty="0" err="1" smtClean="0"/>
              <a:t>inancial</a:t>
            </a:r>
            <a:r>
              <a:rPr lang="es-ES" sz="2200" b="1" dirty="0" smtClean="0"/>
              <a:t> stress</a:t>
            </a:r>
          </a:p>
          <a:p>
            <a:pPr lvl="1"/>
            <a:r>
              <a:rPr lang="es-ES" sz="2200" b="1" dirty="0" err="1" smtClean="0"/>
              <a:t>food</a:t>
            </a:r>
            <a:r>
              <a:rPr lang="es-ES" sz="2200" b="1" dirty="0" smtClean="0"/>
              <a:t> </a:t>
            </a:r>
            <a:r>
              <a:rPr lang="es-ES" sz="2200" b="1" dirty="0" err="1" smtClean="0"/>
              <a:t>insecurity</a:t>
            </a:r>
            <a:endParaRPr lang="es-ES" sz="2200" b="1" dirty="0" smtClean="0"/>
          </a:p>
          <a:p>
            <a:pPr lvl="1"/>
            <a:r>
              <a:rPr lang="es-ES" sz="2200" b="1" dirty="0" err="1" smtClean="0"/>
              <a:t>consumption</a:t>
            </a:r>
            <a:r>
              <a:rPr lang="es-ES" sz="2200" b="1" dirty="0" smtClean="0"/>
              <a:t> </a:t>
            </a:r>
          </a:p>
          <a:p>
            <a:pPr lvl="1"/>
            <a:r>
              <a:rPr lang="es-ES" sz="2200" b="1" dirty="0"/>
              <a:t>s</a:t>
            </a:r>
            <a:r>
              <a:rPr lang="es-ES" sz="2200" b="1" dirty="0" smtClean="0"/>
              <a:t>ocial </a:t>
            </a:r>
            <a:r>
              <a:rPr lang="es-ES" sz="2200" b="1" dirty="0" err="1" smtClean="0"/>
              <a:t>class</a:t>
            </a:r>
            <a:r>
              <a:rPr lang="es-ES" sz="2200" b="1" dirty="0" smtClean="0"/>
              <a:t> and socio-</a:t>
            </a:r>
            <a:r>
              <a:rPr lang="es-ES" sz="2200" b="1" dirty="0" err="1" smtClean="0"/>
              <a:t>economic</a:t>
            </a:r>
            <a:r>
              <a:rPr lang="es-ES" sz="2200" b="1" dirty="0" smtClean="0"/>
              <a:t> status</a:t>
            </a:r>
          </a:p>
          <a:p>
            <a:pPr lvl="1"/>
            <a:r>
              <a:rPr lang="es-ES" sz="2200" b="1" dirty="0" smtClean="0"/>
              <a:t>social </a:t>
            </a:r>
            <a:r>
              <a:rPr lang="es-ES" sz="2200" b="1" dirty="0" err="1" smtClean="0"/>
              <a:t>deprivation</a:t>
            </a:r>
            <a:r>
              <a:rPr lang="es-ES" sz="2200" b="1" dirty="0" smtClean="0"/>
              <a:t>, etc. </a:t>
            </a:r>
          </a:p>
        </p:txBody>
      </p:sp>
    </p:spTree>
    <p:extLst>
      <p:ext uri="{BB962C8B-B14F-4D97-AF65-F5344CB8AC3E}">
        <p14:creationId xmlns:p14="http://schemas.microsoft.com/office/powerpoint/2010/main" val="413483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585811"/>
            <a:ext cx="9854597" cy="598867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71062" y="585811"/>
            <a:ext cx="356537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The vicious cycle of poverty and mental disorders</a:t>
            </a:r>
            <a:endParaRPr lang="es-ES" sz="2000" dirty="0"/>
          </a:p>
        </p:txBody>
      </p:sp>
      <p:sp>
        <p:nvSpPr>
          <p:cNvPr id="6" name="Rectángulo 5"/>
          <p:cNvSpPr/>
          <p:nvPr/>
        </p:nvSpPr>
        <p:spPr>
          <a:xfrm>
            <a:off x="7495938" y="6205155"/>
            <a:ext cx="3940502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b="1" dirty="0" smtClean="0"/>
              <a:t>WHO </a:t>
            </a:r>
            <a:r>
              <a:rPr lang="en-US" i="1" dirty="0" smtClean="0"/>
              <a:t>The World Health Report 2001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8886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2800" dirty="0" smtClean="0"/>
              <a:t>Theories to explain why the poor and the deprived have a higher prevalence of mental and behavioural disorders, including substance use disorders</a:t>
            </a:r>
            <a:endParaRPr lang="en-CA" sz="28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solidFill>
            <a:srgbClr val="E6AF00"/>
          </a:solidFill>
        </p:spPr>
        <p:txBody>
          <a:bodyPr anchor="ctr">
            <a:norm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Social </a:t>
            </a:r>
            <a:r>
              <a:rPr lang="es-ES" sz="2800" dirty="0" err="1" smtClean="0">
                <a:solidFill>
                  <a:schemeClr val="bg1"/>
                </a:solidFill>
              </a:rPr>
              <a:t>causation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r>
              <a:rPr lang="en-US" sz="2800" dirty="0" smtClean="0"/>
              <a:t>Negative social factors associated to poverty can produce higher prevalence of mental disorders </a:t>
            </a:r>
            <a:r>
              <a:rPr lang="en-US" sz="2800" dirty="0"/>
              <a:t>among the poor</a:t>
            </a:r>
            <a:endParaRPr lang="es-ES" sz="2800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solidFill>
            <a:srgbClr val="E6AF00"/>
          </a:solidFill>
        </p:spPr>
        <p:txBody>
          <a:bodyPr anchor="ctr">
            <a:normAutofit/>
          </a:bodyPr>
          <a:lstStyle/>
          <a:p>
            <a:pPr algn="ctr"/>
            <a:r>
              <a:rPr lang="es-ES" sz="2800" dirty="0" smtClean="0">
                <a:solidFill>
                  <a:schemeClr val="bg1"/>
                </a:solidFill>
              </a:rPr>
              <a:t>Social </a:t>
            </a:r>
            <a:r>
              <a:rPr lang="es-ES" sz="2800" dirty="0" err="1" smtClean="0">
                <a:solidFill>
                  <a:schemeClr val="bg1"/>
                </a:solidFill>
              </a:rPr>
              <a:t>drift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ES" dirty="0" smtClean="0"/>
          </a:p>
          <a:p>
            <a:pPr marL="0" indent="0">
              <a:buNone/>
            </a:pPr>
            <a:r>
              <a:rPr lang="en-US" sz="2800" dirty="0"/>
              <a:t>Negative </a:t>
            </a:r>
            <a:r>
              <a:rPr lang="en-US" sz="2800" dirty="0" smtClean="0"/>
              <a:t>factors </a:t>
            </a:r>
            <a:r>
              <a:rPr lang="en-US" sz="2800" dirty="0"/>
              <a:t>associated to </a:t>
            </a:r>
            <a:r>
              <a:rPr lang="en-US" sz="2800" dirty="0" smtClean="0"/>
              <a:t>mental disorders </a:t>
            </a:r>
            <a:r>
              <a:rPr lang="en-US" sz="2800" dirty="0"/>
              <a:t>can </a:t>
            </a:r>
            <a:r>
              <a:rPr lang="en-US" sz="2800" dirty="0" smtClean="0"/>
              <a:t>lead people to poverty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25518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ín">
  <a:themeElements>
    <a:clrScheme name="Berlí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í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í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Berlín</Template>
  <TotalTime>4302</TotalTime>
  <Words>2500</Words>
  <Application>Microsoft Office PowerPoint</Application>
  <PresentationFormat>Widescreen</PresentationFormat>
  <Paragraphs>262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3" baseType="lpstr">
      <vt:lpstr>SimSun</vt:lpstr>
      <vt:lpstr>Arial</vt:lpstr>
      <vt:lpstr>Candara</vt:lpstr>
      <vt:lpstr>Mangal</vt:lpstr>
      <vt:lpstr>Maven Pro</vt:lpstr>
      <vt:lpstr>MyriadPro-Regular</vt:lpstr>
      <vt:lpstr>Shaker2Lancet-Bold</vt:lpstr>
      <vt:lpstr>Shaker2Lancet-Italic</vt:lpstr>
      <vt:lpstr>Trebuchet MS</vt:lpstr>
      <vt:lpstr>Berlín</vt:lpstr>
      <vt:lpstr>Poverty and Mental Illness  </vt:lpstr>
      <vt:lpstr>Definitions of poverty 1</vt:lpstr>
      <vt:lpstr>Definitions of poverty 2</vt:lpstr>
      <vt:lpstr>PowerPoint Presentation</vt:lpstr>
      <vt:lpstr>United Nations Development Programme (UNDP) Human Poverty Index </vt:lpstr>
      <vt:lpstr>The United Nations has advocated for a rights-based approach to dealing with poverty</vt:lpstr>
      <vt:lpstr>How do we measure poverty?</vt:lpstr>
      <vt:lpstr>PowerPoint Presentation</vt:lpstr>
      <vt:lpstr>Theories to explain why the poor and the deprived have a higher prevalence of mental and behavioural disorders, including substance use disorders</vt:lpstr>
      <vt:lpstr>Though there has been controversy about which of these two mechanisms accounts for the higher prevalence among the poor, the available evidence suggests that both are relevant</vt:lpstr>
      <vt:lpstr>The two theories are not mutually exclusive</vt:lpstr>
      <vt:lpstr>The course of mental and behavioral disorders is determined by the socioeconomic status of the individual</vt:lpstr>
      <vt:lpstr>Evidence for the association between poverty and mental illness </vt:lpstr>
      <vt:lpstr>Studies on common mental disorders show that:</vt:lpstr>
      <vt:lpstr>Studies on severe mental disorders show that:</vt:lpstr>
      <vt:lpstr>Crick Lund systematic review 2010: Poverty &amp; common mental disorders in LAMIC</vt:lpstr>
      <vt:lpstr>Lund systematic review 2010: Income &amp; common mental disorders in LAMIC</vt:lpstr>
      <vt:lpstr>Besides the factors studied, a number of other social factors may explain the variability in associations between poverty and common mental disorders (Lund 2010)</vt:lpstr>
      <vt:lpstr>Interventions to break the vicious cycle of poverty and mental illness</vt:lpstr>
      <vt:lpstr>PowerPoint Presentation</vt:lpstr>
      <vt:lpstr>PowerPoint Presentation</vt:lpstr>
      <vt:lpstr>PowerPoint Presentation</vt:lpstr>
      <vt:lpstr>1. Main results for poverty alleviation interventions and their mental health effect</vt:lpstr>
      <vt:lpstr>Conditional cash transfer for child growth and development : Mexico’s Oportunidades (1)</vt:lpstr>
      <vt:lpstr>Conditional cash transfer for child health, growth, and development: Mexico’s Oportunidades (2)</vt:lpstr>
      <vt:lpstr>Conditional cash transfer for child health, growth, and development: Mexico’s Oportunidades (3)</vt:lpstr>
      <vt:lpstr>1. Main results for poverty alleviation interventions and their MH effect (Lund)</vt:lpstr>
      <vt:lpstr>PowerPoint Presentation</vt:lpstr>
      <vt:lpstr>2. Main results for mental health interventions and their economic effects (1)</vt:lpstr>
      <vt:lpstr>2. Main results for mental health interventions and their economic effects (2)</vt:lpstr>
      <vt:lpstr>2. Main results for mental health interventions and their economic effects (3)</vt:lpstr>
      <vt:lpstr>2. Main results for mental health interventions and their economic effects (4)</vt:lpstr>
      <vt:lpstr>Interventions for combating social causation of mental disorders and for preventing social drift of people with mental disorders. Lund et al, Lancet 2011.</vt:lpstr>
      <vt:lpstr>Proposal for Sustainable Development Goals 2015 (UN)</vt:lpstr>
      <vt:lpstr>PowerPoint Presentation</vt:lpstr>
      <vt:lpstr>PowerPoint Presentation</vt:lpstr>
      <vt:lpstr>PowerPoint Presentation</vt:lpstr>
      <vt:lpstr>Goal 3. Ensure healthy lives and promote well-being for all at all ages</vt:lpstr>
      <vt:lpstr>Goal 3. Ensure healthy lives and promote well-being for all at all ages</vt:lpstr>
      <vt:lpstr>PowerPoint Presentation</vt:lpstr>
      <vt:lpstr>Proposal to include 1 specific target and 2 specific indicators in the final version of the SDGs (#FundaMentalSDG) </vt:lpstr>
      <vt:lpstr>Global Mental Health Leaders supporting letter asking to Include specific mental illness target and related indicators in the UN Sustainable Development Goals 2015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and Mental Illness</dc:title>
  <dc:creator>Alberto Minoletti</dc:creator>
  <cp:lastModifiedBy>admin</cp:lastModifiedBy>
  <cp:revision>93</cp:revision>
  <dcterms:created xsi:type="dcterms:W3CDTF">2014-11-01T01:30:12Z</dcterms:created>
  <dcterms:modified xsi:type="dcterms:W3CDTF">2014-11-13T16:19:55Z</dcterms:modified>
</cp:coreProperties>
</file>