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80" r:id="rId3"/>
    <p:sldId id="265" r:id="rId4"/>
    <p:sldId id="284" r:id="rId5"/>
    <p:sldId id="269" r:id="rId6"/>
    <p:sldId id="277" r:id="rId7"/>
    <p:sldId id="278" r:id="rId8"/>
    <p:sldId id="274" r:id="rId9"/>
    <p:sldId id="268" r:id="rId10"/>
    <p:sldId id="285" r:id="rId11"/>
    <p:sldId id="270" r:id="rId12"/>
    <p:sldId id="271" r:id="rId13"/>
    <p:sldId id="282" r:id="rId14"/>
    <p:sldId id="272" r:id="rId15"/>
    <p:sldId id="279" r:id="rId16"/>
    <p:sldId id="275" r:id="rId17"/>
    <p:sldId id="281" r:id="rId18"/>
    <p:sldId id="28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253"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48B05D-BF6B-40B8-8772-990DE49B69BF}" type="datetimeFigureOut">
              <a:rPr lang="en-IN" smtClean="0"/>
              <a:t>18-11-2014</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68784B-AB46-43C7-9B72-E3F28D02EC2C}" type="slidenum">
              <a:rPr lang="en-IN" smtClean="0"/>
              <a:t>‹#›</a:t>
            </a:fld>
            <a:endParaRPr lang="en-IN"/>
          </a:p>
        </p:txBody>
      </p:sp>
    </p:spTree>
    <p:extLst>
      <p:ext uri="{BB962C8B-B14F-4D97-AF65-F5344CB8AC3E}">
        <p14:creationId xmlns:p14="http://schemas.microsoft.com/office/powerpoint/2010/main" val="4161422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Clothes, Hygiene</a:t>
            </a:r>
            <a:r>
              <a:rPr lang="en-US" baseline="0" dirty="0" smtClean="0"/>
              <a:t> , lack of privacy, </a:t>
            </a:r>
            <a:endParaRPr lang="en-IN" dirty="0"/>
          </a:p>
        </p:txBody>
      </p:sp>
      <p:sp>
        <p:nvSpPr>
          <p:cNvPr id="4" name="Slide Number Placeholder 3"/>
          <p:cNvSpPr>
            <a:spLocks noGrp="1"/>
          </p:cNvSpPr>
          <p:nvPr>
            <p:ph type="sldNum" sz="quarter" idx="10"/>
          </p:nvPr>
        </p:nvSpPr>
        <p:spPr/>
        <p:txBody>
          <a:bodyPr/>
          <a:lstStyle/>
          <a:p>
            <a:fld id="{EE68784B-AB46-43C7-9B72-E3F28D02EC2C}" type="slidenum">
              <a:rPr lang="en-IN" smtClean="0"/>
              <a:t>12</a:t>
            </a:fld>
            <a:endParaRPr lang="en-IN"/>
          </a:p>
        </p:txBody>
      </p:sp>
    </p:spTree>
    <p:extLst>
      <p:ext uri="{BB962C8B-B14F-4D97-AF65-F5344CB8AC3E}">
        <p14:creationId xmlns:p14="http://schemas.microsoft.com/office/powerpoint/2010/main" val="254819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B6CD65ED-0708-43E9-B14F-0ADD3D3EEF47}" type="datetimeFigureOut">
              <a:rPr lang="en-US" smtClean="0"/>
              <a:pPr/>
              <a:t>11/18/2014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848F8E3-16BA-4729-8CFC-3DCEE26068AB}"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6CD65ED-0708-43E9-B14F-0ADD3D3EEF47}" type="datetimeFigureOut">
              <a:rPr lang="en-US" smtClean="0"/>
              <a:pPr/>
              <a:t>11/18/2014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848F8E3-16BA-4729-8CFC-3DCEE26068AB}"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6CD65ED-0708-43E9-B14F-0ADD3D3EEF47}" type="datetimeFigureOut">
              <a:rPr lang="en-US" smtClean="0"/>
              <a:pPr/>
              <a:t>11/18/2014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848F8E3-16BA-4729-8CFC-3DCEE26068AB}"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6CD65ED-0708-43E9-B14F-0ADD3D3EEF47}" type="datetimeFigureOut">
              <a:rPr lang="en-US" smtClean="0"/>
              <a:pPr/>
              <a:t>11/18/2014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848F8E3-16BA-4729-8CFC-3DCEE26068AB}"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CD65ED-0708-43E9-B14F-0ADD3D3EEF47}" type="datetimeFigureOut">
              <a:rPr lang="en-US" smtClean="0"/>
              <a:pPr/>
              <a:t>11/18/2014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848F8E3-16BA-4729-8CFC-3DCEE26068AB}"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B6CD65ED-0708-43E9-B14F-0ADD3D3EEF47}" type="datetimeFigureOut">
              <a:rPr lang="en-US" smtClean="0"/>
              <a:pPr/>
              <a:t>11/18/2014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848F8E3-16BA-4729-8CFC-3DCEE26068AB}"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B6CD65ED-0708-43E9-B14F-0ADD3D3EEF47}" type="datetimeFigureOut">
              <a:rPr lang="en-US" smtClean="0"/>
              <a:pPr/>
              <a:t>11/18/2014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848F8E3-16BA-4729-8CFC-3DCEE26068AB}"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B6CD65ED-0708-43E9-B14F-0ADD3D3EEF47}" type="datetimeFigureOut">
              <a:rPr lang="en-US" smtClean="0"/>
              <a:pPr/>
              <a:t>11/18/2014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848F8E3-16BA-4729-8CFC-3DCEE26068AB}"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CD65ED-0708-43E9-B14F-0ADD3D3EEF47}" type="datetimeFigureOut">
              <a:rPr lang="en-US" smtClean="0"/>
              <a:pPr/>
              <a:t>11/18/2014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848F8E3-16BA-4729-8CFC-3DCEE26068AB}"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CD65ED-0708-43E9-B14F-0ADD3D3EEF47}" type="datetimeFigureOut">
              <a:rPr lang="en-US" smtClean="0"/>
              <a:pPr/>
              <a:t>11/18/2014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848F8E3-16BA-4729-8CFC-3DCEE26068AB}"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CD65ED-0708-43E9-B14F-0ADD3D3EEF47}" type="datetimeFigureOut">
              <a:rPr lang="en-US" smtClean="0"/>
              <a:pPr/>
              <a:t>11/18/2014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848F8E3-16BA-4729-8CFC-3DCEE26068AB}"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CD65ED-0708-43E9-B14F-0ADD3D3EEF47}" type="datetimeFigureOut">
              <a:rPr lang="en-US" smtClean="0"/>
              <a:pPr/>
              <a:t>11/18/2014</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48F8E3-16BA-4729-8CFC-3DCEE26068AB}"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a:xfrm>
            <a:off x="2786050" y="642918"/>
            <a:ext cx="6051577" cy="5715040"/>
          </a:xfrm>
          <a:prstGeom prst="rect">
            <a:avLst/>
          </a:prstGeom>
        </p:spPr>
        <p:txBody>
          <a:bodyPr tIns="27720" anchor="b">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5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2400" b="1" u="sng" dirty="0" smtClean="0">
                <a:effectLst>
                  <a:outerShdw blurRad="50000" dist="30000" dir="5400000" algn="tl" rotWithShape="0">
                    <a:srgbClr val="000000">
                      <a:alpha val="30000"/>
                    </a:srgbClr>
                  </a:outerShdw>
                </a:effectLst>
                <a:latin typeface="Baskerville Old Face" pitchFamily="18" charset="0"/>
              </a:rPr>
              <a:t>Gender in Mental Health</a:t>
            </a:r>
            <a:endParaRPr lang="en-IN" sz="2400" b="1" u="sng" dirty="0" smtClean="0">
              <a:effectLst>
                <a:outerShdw blurRad="50000" dist="30000" dir="5400000" algn="tl" rotWithShape="0">
                  <a:srgbClr val="000000">
                    <a:alpha val="30000"/>
                  </a:srgbClr>
                </a:outerShdw>
              </a:effectLst>
              <a:latin typeface="Baskerville Old Face" pitchFamily="18" charset="0"/>
            </a:endParaRPr>
          </a:p>
          <a:p>
            <a:pPr lvl="0">
              <a:lnSpc>
                <a:spcPct val="95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IN" sz="2400" b="1" dirty="0" smtClean="0">
              <a:effectLst>
                <a:outerShdw blurRad="50000" dist="30000" dir="5400000" algn="tl" rotWithShape="0">
                  <a:srgbClr val="000000">
                    <a:alpha val="30000"/>
                  </a:srgbClr>
                </a:outerShdw>
              </a:effectLst>
              <a:latin typeface="Trebuchet MS" pitchFamily="34" charset="0"/>
            </a:endParaRPr>
          </a:p>
          <a:p>
            <a:pPr lvl="0">
              <a:lnSpc>
                <a:spcPct val="95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IN" sz="2200" b="1" u="sng" dirty="0" smtClean="0">
                <a:latin typeface="Baskerville Old Face" pitchFamily="18" charset="0"/>
              </a:rPr>
              <a:t>International Diploma in Mental Health, Human Rights and Law</a:t>
            </a:r>
          </a:p>
          <a:p>
            <a:pPr lvl="0">
              <a:lnSpc>
                <a:spcPct val="95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GB" b="1" dirty="0" smtClean="0">
              <a:effectLst>
                <a:outerShdw blurRad="50000" dist="30000" dir="5400000" algn="tl" rotWithShape="0">
                  <a:srgbClr val="000000">
                    <a:alpha val="30000"/>
                  </a:srgbClr>
                </a:outerShdw>
              </a:effectLst>
              <a:latin typeface="Trebuchet MS" pitchFamily="34" charset="0"/>
            </a:endParaRPr>
          </a:p>
          <a:p>
            <a:pPr lvl="0">
              <a:lnSpc>
                <a:spcPct val="95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GB" b="1" dirty="0" smtClean="0">
              <a:effectLst>
                <a:outerShdw blurRad="50000" dist="30000" dir="5400000" algn="tl" rotWithShape="0">
                  <a:srgbClr val="000000">
                    <a:alpha val="30000"/>
                  </a:srgbClr>
                </a:outerShdw>
              </a:effectLst>
              <a:latin typeface="Trebuchet MS" pitchFamily="34" charset="0"/>
            </a:endParaRPr>
          </a:p>
          <a:p>
            <a:pPr lvl="0">
              <a:lnSpc>
                <a:spcPct val="95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b="1" dirty="0" smtClean="0">
                <a:effectLst>
                  <a:outerShdw blurRad="50000" dist="30000" dir="5400000" algn="tl" rotWithShape="0">
                    <a:srgbClr val="000000">
                      <a:alpha val="30000"/>
                    </a:srgbClr>
                  </a:outerShdw>
                </a:effectLst>
                <a:latin typeface="Trebuchet MS" pitchFamily="34" charset="0"/>
              </a:rPr>
              <a:t>Ratnaboli Ray, Ashoka Fellow</a:t>
            </a:r>
          </a:p>
          <a:p>
            <a:pPr lvl="0">
              <a:lnSpc>
                <a:spcPct val="95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GB" b="1" dirty="0" smtClean="0">
              <a:effectLst>
                <a:outerShdw blurRad="50000" dist="30000" dir="5400000" algn="tl" rotWithShape="0">
                  <a:srgbClr val="000000">
                    <a:alpha val="30000"/>
                  </a:srgbClr>
                </a:outerShdw>
              </a:effectLst>
              <a:latin typeface="Trebuchet MS" pitchFamily="34" charset="0"/>
            </a:endParaRPr>
          </a:p>
          <a:p>
            <a:pPr lvl="0">
              <a:lnSpc>
                <a:spcPct val="95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b="1" dirty="0" smtClean="0">
                <a:effectLst>
                  <a:outerShdw blurRad="50000" dist="30000" dir="5400000" algn="tl" rotWithShape="0">
                    <a:srgbClr val="000000">
                      <a:alpha val="30000"/>
                    </a:srgbClr>
                  </a:outerShdw>
                </a:effectLst>
                <a:latin typeface="Trebuchet MS" pitchFamily="34" charset="0"/>
              </a:rPr>
              <a:t>Founder and Managing Trustee</a:t>
            </a:r>
            <a:endParaRPr lang="en-IN" b="1" dirty="0" smtClean="0">
              <a:effectLst>
                <a:outerShdw blurRad="50000" dist="30000" dir="5400000" algn="tl" rotWithShape="0">
                  <a:srgbClr val="000000">
                    <a:alpha val="30000"/>
                  </a:srgbClr>
                </a:outerShdw>
              </a:effectLst>
              <a:latin typeface="Trebuchet MS" pitchFamily="34" charset="0"/>
            </a:endParaRPr>
          </a:p>
          <a:p>
            <a:pPr lvl="0">
              <a:lnSpc>
                <a:spcPct val="95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US" sz="2400" b="1" dirty="0" smtClean="0">
              <a:effectLst>
                <a:outerShdw blurRad="50000" dist="30000" dir="5400000" algn="tl" rotWithShape="0">
                  <a:srgbClr val="000000">
                    <a:alpha val="30000"/>
                  </a:srgbClr>
                </a:outerShdw>
              </a:effectLst>
              <a:latin typeface="Trebuchet MS" pitchFamily="34" charset="0"/>
            </a:endParaRPr>
          </a:p>
          <a:p>
            <a:pPr lvl="0">
              <a:lnSpc>
                <a:spcPct val="95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US" sz="2400" b="1" dirty="0" smtClean="0">
              <a:effectLst>
                <a:outerShdw blurRad="50000" dist="30000" dir="5400000" algn="tl" rotWithShape="0">
                  <a:srgbClr val="000000">
                    <a:alpha val="30000"/>
                  </a:srgbClr>
                </a:outerShdw>
              </a:effectLst>
              <a:latin typeface="Trebuchet MS" pitchFamily="34" charset="0"/>
            </a:endParaRPr>
          </a:p>
          <a:p>
            <a:pPr lvl="0">
              <a:lnSpc>
                <a:spcPct val="95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IN" sz="2400" b="1" dirty="0" smtClean="0">
              <a:effectLst>
                <a:outerShdw blurRad="50000" dist="30000" dir="5400000" algn="tl" rotWithShape="0">
                  <a:srgbClr val="000000">
                    <a:alpha val="30000"/>
                  </a:srgbClr>
                </a:outerShdw>
              </a:effectLst>
              <a:latin typeface="Trebuchet MS" pitchFamily="34" charset="0"/>
            </a:endParaRPr>
          </a:p>
          <a:p>
            <a:pPr lvl="0">
              <a:lnSpc>
                <a:spcPct val="95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IN" sz="2000" b="1" dirty="0" smtClean="0">
                <a:effectLst>
                  <a:outerShdw blurRad="50000" dist="30000" dir="5400000" algn="tl" rotWithShape="0">
                    <a:srgbClr val="000000">
                      <a:alpha val="30000"/>
                    </a:srgbClr>
                  </a:outerShdw>
                </a:effectLst>
                <a:latin typeface="Trebuchet MS" pitchFamily="34" charset="0"/>
              </a:rPr>
              <a:t>Mental Health Rights Organisation Calcutta</a:t>
            </a:r>
            <a:endParaRPr kumimoji="0" lang="en-IN" sz="2000" b="1" i="0" u="none" strike="noStrike" kern="1200" cap="none" spc="0" normalizeH="0" noProof="0" dirty="0" smtClean="0">
              <a:ln>
                <a:noFill/>
              </a:ln>
              <a:solidFill>
                <a:schemeClr val="tx1"/>
              </a:solidFill>
              <a:effectLst>
                <a:outerShdw blurRad="50000" dist="30000" dir="5400000" algn="tl" rotWithShape="0">
                  <a:srgbClr val="000000">
                    <a:alpha val="30000"/>
                  </a:srgbClr>
                </a:outerShdw>
              </a:effectLst>
              <a:uLnTx/>
              <a:uFillTx/>
              <a:latin typeface="Trebuchet MS" pitchFamily="34" charset="0"/>
              <a:ea typeface="+mj-ea"/>
              <a:cs typeface="+mj-cs"/>
            </a:endParaRPr>
          </a:p>
          <a:p>
            <a:pPr marL="0" marR="0" lvl="0" indent="0" algn="l" defTabSz="914400" rtl="0" eaLnBrk="1" fontAlgn="auto" latinLnBrk="0" hangingPunct="1">
              <a:lnSpc>
                <a:spcPct val="95000"/>
              </a:lnSpc>
              <a:spcBef>
                <a:spcPct val="0"/>
              </a:spcBef>
              <a:spcAft>
                <a:spcPts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US" sz="2000" b="1" baseline="0" dirty="0" smtClean="0">
              <a:effectLst>
                <a:outerShdw blurRad="50000" dist="30000" dir="5400000" algn="tl" rotWithShape="0">
                  <a:srgbClr val="000000">
                    <a:alpha val="30000"/>
                  </a:srgbClr>
                </a:outerShdw>
              </a:effectLst>
              <a:latin typeface="Trebuchet MS" pitchFamily="34" charset="0"/>
              <a:ea typeface="+mj-ea"/>
              <a:cs typeface="+mj-cs"/>
            </a:endParaRPr>
          </a:p>
          <a:p>
            <a:pPr marL="0" marR="0" lvl="0" indent="0" algn="l" defTabSz="914400" rtl="0" eaLnBrk="1" fontAlgn="auto" latinLnBrk="0" hangingPunct="1">
              <a:lnSpc>
                <a:spcPct val="95000"/>
              </a:lnSpc>
              <a:spcBef>
                <a:spcPct val="0"/>
              </a:spcBef>
              <a:spcAft>
                <a:spcPts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2000" b="1" baseline="0" dirty="0" err="1" smtClean="0">
                <a:effectLst>
                  <a:outerShdw blurRad="50000" dist="30000" dir="5400000" algn="tl" rotWithShape="0">
                    <a:srgbClr val="000000">
                      <a:alpha val="30000"/>
                    </a:srgbClr>
                  </a:outerShdw>
                </a:effectLst>
                <a:latin typeface="Trebuchet MS" pitchFamily="34" charset="0"/>
                <a:ea typeface="+mj-ea"/>
                <a:cs typeface="+mj-cs"/>
              </a:rPr>
              <a:t>Pune</a:t>
            </a:r>
            <a:r>
              <a:rPr lang="en-US" sz="2000" b="1" baseline="0" dirty="0" smtClean="0">
                <a:effectLst>
                  <a:outerShdw blurRad="50000" dist="30000" dir="5400000" algn="tl" rotWithShape="0">
                    <a:srgbClr val="000000">
                      <a:alpha val="30000"/>
                    </a:srgbClr>
                  </a:outerShdw>
                </a:effectLst>
                <a:latin typeface="Trebuchet MS" pitchFamily="34" charset="0"/>
                <a:ea typeface="+mj-ea"/>
                <a:cs typeface="+mj-cs"/>
              </a:rPr>
              <a:t>, 2014</a:t>
            </a:r>
            <a:endParaRPr kumimoji="0" lang="en-IN" sz="3200" b="1" u="none" strike="noStrike" kern="1200" cap="none" spc="0" normalizeH="0" baseline="0" noProof="0" dirty="0" smtClean="0">
              <a:ln>
                <a:noFill/>
              </a:ln>
              <a:solidFill>
                <a:schemeClr val="tx1"/>
              </a:solidFill>
              <a:effectLst>
                <a:outerShdw blurRad="50000" dist="30000" dir="5400000" algn="tl" rotWithShape="0">
                  <a:srgbClr val="000000">
                    <a:alpha val="30000"/>
                  </a:srgbClr>
                </a:outerShdw>
              </a:effectLst>
              <a:uLnTx/>
              <a:uFillTx/>
              <a:latin typeface="Trebuchet MS" pitchFamily="34" charset="0"/>
              <a:ea typeface="+mj-ea"/>
              <a:cs typeface="+mj-cs"/>
            </a:endParaRPr>
          </a:p>
        </p:txBody>
      </p:sp>
      <p:pic>
        <p:nvPicPr>
          <p:cNvPr id="5" name="Picture 6" descr="New Image"/>
          <p:cNvPicPr>
            <a:picLocks noChangeAspect="1" noChangeArrowheads="1"/>
          </p:cNvPicPr>
          <p:nvPr/>
        </p:nvPicPr>
        <p:blipFill>
          <a:blip r:embed="rId2" cstate="print"/>
          <a:srcRect/>
          <a:stretch>
            <a:fillRect/>
          </a:stretch>
        </p:blipFill>
        <p:spPr bwMode="auto">
          <a:xfrm>
            <a:off x="0" y="0"/>
            <a:ext cx="1500165" cy="2606905"/>
          </a:xfrm>
          <a:prstGeom prst="rect">
            <a:avLst/>
          </a:prstGeom>
          <a:noFill/>
          <a:ln w="9525">
            <a:noFill/>
            <a:miter lim="800000"/>
            <a:headEnd/>
            <a:tailEnd/>
          </a:ln>
        </p:spPr>
      </p:pic>
      <p:pic>
        <p:nvPicPr>
          <p:cNvPr id="6" name="Picture 2" descr="E:\Ayeshaa_Dec 2_2013\Work\Miscellaneous\ANJALI MASTERBAND LOG.jpg"/>
          <p:cNvPicPr>
            <a:picLocks noChangeAspect="1" noChangeArrowheads="1"/>
          </p:cNvPicPr>
          <p:nvPr/>
        </p:nvPicPr>
        <p:blipFill>
          <a:blip r:embed="rId3"/>
          <a:srcRect b="27336"/>
          <a:stretch>
            <a:fillRect/>
          </a:stretch>
        </p:blipFill>
        <p:spPr bwMode="auto">
          <a:xfrm>
            <a:off x="2857488" y="4857760"/>
            <a:ext cx="1857388" cy="51176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3648" y="116632"/>
            <a:ext cx="6597352" cy="6597352"/>
          </a:xfrm>
          <a:prstGeom prst="rect">
            <a:avLst/>
          </a:prstGeom>
        </p:spPr>
      </p:pic>
    </p:spTree>
    <p:extLst>
      <p:ext uri="{BB962C8B-B14F-4D97-AF65-F5344CB8AC3E}">
        <p14:creationId xmlns:p14="http://schemas.microsoft.com/office/powerpoint/2010/main" val="6410313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IN" dirty="0"/>
          </a:p>
        </p:txBody>
      </p:sp>
      <p:sp>
        <p:nvSpPr>
          <p:cNvPr id="3" name="Content Placeholder 2"/>
          <p:cNvSpPr>
            <a:spLocks noGrp="1"/>
          </p:cNvSpPr>
          <p:nvPr>
            <p:ph idx="1"/>
          </p:nvPr>
        </p:nvSpPr>
        <p:spPr>
          <a:xfrm>
            <a:off x="0" y="357166"/>
            <a:ext cx="9001156" cy="6072230"/>
          </a:xfrm>
        </p:spPr>
        <p:txBody>
          <a:bodyPr>
            <a:normAutofit/>
          </a:bodyPr>
          <a:lstStyle/>
          <a:p>
            <a:endParaRPr lang="en-US" dirty="0" smtClean="0">
              <a:latin typeface="Arabic Typesetting" panose="03020402040406030203" pitchFamily="66" charset="-78"/>
              <a:cs typeface="Arabic Typesetting" panose="03020402040406030203" pitchFamily="66" charset="-78"/>
            </a:endParaRPr>
          </a:p>
          <a:p>
            <a:endParaRPr lang="en-US" dirty="0">
              <a:latin typeface="Arabic Typesetting" panose="03020402040406030203" pitchFamily="66" charset="-78"/>
              <a:cs typeface="Arabic Typesetting" panose="03020402040406030203" pitchFamily="66" charset="-78"/>
            </a:endParaRPr>
          </a:p>
          <a:p>
            <a:r>
              <a:rPr lang="en-US" dirty="0" smtClean="0">
                <a:latin typeface="Arabic Typesetting" panose="03020402040406030203" pitchFamily="66" charset="-78"/>
                <a:cs typeface="Arabic Typesetting" panose="03020402040406030203" pitchFamily="66" charset="-78"/>
              </a:rPr>
              <a:t>There is wide neglect and apathy. Women are seen as a burden and non-productive. </a:t>
            </a:r>
          </a:p>
          <a:p>
            <a:r>
              <a:rPr lang="en-US" dirty="0" smtClean="0">
                <a:latin typeface="Arabic Typesetting" panose="03020402040406030203" pitchFamily="66" charset="-78"/>
                <a:cs typeface="Arabic Typesetting" panose="03020402040406030203" pitchFamily="66" charset="-78"/>
              </a:rPr>
              <a:t>Threats of physical harm continue to be part of the lingo. Women are regularly threatened verbally and physically. </a:t>
            </a:r>
          </a:p>
          <a:p>
            <a:r>
              <a:rPr lang="en-US" dirty="0" smtClean="0">
                <a:latin typeface="Arabic Typesetting" panose="03020402040406030203" pitchFamily="66" charset="-78"/>
                <a:cs typeface="Arabic Typesetting" panose="03020402040406030203" pitchFamily="66" charset="-78"/>
              </a:rPr>
              <a:t>Women in mental hospitals are put through rigid paternalistic scrutiny and surveillance. </a:t>
            </a:r>
          </a:p>
          <a:p>
            <a:r>
              <a:rPr lang="en-US" dirty="0" smtClean="0">
                <a:latin typeface="Arabic Typesetting" panose="03020402040406030203" pitchFamily="66" charset="-78"/>
                <a:cs typeface="Arabic Typesetting" panose="03020402040406030203" pitchFamily="66" charset="-78"/>
              </a:rPr>
              <a:t>Sexuality of Women in mental hospitals is looked at as part of their ‘illness’</a:t>
            </a:r>
            <a:endParaRPr lang="en-IN" dirty="0">
              <a:latin typeface="Arabic Typesetting" panose="03020402040406030203" pitchFamily="66" charset="-78"/>
              <a:cs typeface="Arabic Typesetting" panose="03020402040406030203" pitchFamily="66"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255436_221634404532009_7650135_n.jpg"/>
          <p:cNvPicPr>
            <a:picLocks noChangeAspect="1"/>
          </p:cNvPicPr>
          <p:nvPr/>
        </p:nvPicPr>
        <p:blipFill>
          <a:blip r:embed="rId3"/>
          <a:stretch>
            <a:fillRect/>
          </a:stretch>
        </p:blipFill>
        <p:spPr>
          <a:xfrm>
            <a:off x="0" y="0"/>
            <a:ext cx="5214942" cy="6858000"/>
          </a:xfrm>
          <a:prstGeom prst="rect">
            <a:avLst/>
          </a:prstGeom>
        </p:spPr>
      </p:pic>
      <p:pic>
        <p:nvPicPr>
          <p:cNvPr id="4" name="Picture 3" descr="iag.jpg"/>
          <p:cNvPicPr>
            <a:picLocks noChangeAspect="1"/>
          </p:cNvPicPr>
          <p:nvPr/>
        </p:nvPicPr>
        <p:blipFill>
          <a:blip r:embed="rId4"/>
          <a:stretch>
            <a:fillRect/>
          </a:stretch>
        </p:blipFill>
        <p:spPr>
          <a:xfrm>
            <a:off x="5213595" y="1285860"/>
            <a:ext cx="3930405" cy="4143404"/>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US" sz="2500" dirty="0">
                <a:latin typeface="Andalus" panose="02020603050405020304" pitchFamily="18" charset="-78"/>
                <a:cs typeface="Andalus" panose="02020603050405020304" pitchFamily="18" charset="-78"/>
              </a:rPr>
              <a:t>“I </a:t>
            </a:r>
            <a:r>
              <a:rPr lang="en-US" sz="2500" dirty="0" smtClean="0">
                <a:latin typeface="Andalus" panose="02020603050405020304" pitchFamily="18" charset="-78"/>
                <a:cs typeface="Andalus" panose="02020603050405020304" pitchFamily="18" charset="-78"/>
              </a:rPr>
              <a:t>used to hesitate in disclosing </a:t>
            </a:r>
            <a:r>
              <a:rPr lang="en-US" sz="2500" dirty="0">
                <a:latin typeface="Andalus" panose="02020603050405020304" pitchFamily="18" charset="-78"/>
                <a:cs typeface="Andalus" panose="02020603050405020304" pitchFamily="18" charset="-78"/>
              </a:rPr>
              <a:t>to people about my depression. </a:t>
            </a:r>
            <a:r>
              <a:rPr lang="en-US" sz="2500" dirty="0" smtClean="0">
                <a:latin typeface="Andalus" panose="02020603050405020304" pitchFamily="18" charset="-78"/>
                <a:cs typeface="Andalus" panose="02020603050405020304" pitchFamily="18" charset="-78"/>
              </a:rPr>
              <a:t>I was afraid of being </a:t>
            </a:r>
            <a:r>
              <a:rPr lang="en-US" sz="2500" dirty="0">
                <a:latin typeface="Andalus" panose="02020603050405020304" pitchFamily="18" charset="-78"/>
                <a:cs typeface="Andalus" panose="02020603050405020304" pitchFamily="18" charset="-78"/>
              </a:rPr>
              <a:t>judged by others, employers, friends… on top of having to deal with depression, I </a:t>
            </a:r>
            <a:r>
              <a:rPr lang="en-US" sz="2500" dirty="0" smtClean="0">
                <a:latin typeface="Andalus" panose="02020603050405020304" pitchFamily="18" charset="-78"/>
                <a:cs typeface="Andalus" panose="02020603050405020304" pitchFamily="18" charset="-78"/>
              </a:rPr>
              <a:t>had </a:t>
            </a:r>
            <a:r>
              <a:rPr lang="en-US" sz="2500" dirty="0">
                <a:latin typeface="Andalus" panose="02020603050405020304" pitchFamily="18" charset="-78"/>
                <a:cs typeface="Andalus" panose="02020603050405020304" pitchFamily="18" charset="-78"/>
              </a:rPr>
              <a:t>to deal with how others </a:t>
            </a:r>
            <a:r>
              <a:rPr lang="en-US" sz="2500" dirty="0" smtClean="0">
                <a:latin typeface="Andalus" panose="02020603050405020304" pitchFamily="18" charset="-78"/>
                <a:cs typeface="Andalus" panose="02020603050405020304" pitchFamily="18" charset="-78"/>
              </a:rPr>
              <a:t>perceived </a:t>
            </a:r>
            <a:r>
              <a:rPr lang="en-US" sz="2500" dirty="0">
                <a:latin typeface="Andalus" panose="02020603050405020304" pitchFamily="18" charset="-78"/>
                <a:cs typeface="Andalus" panose="02020603050405020304" pitchFamily="18" charset="-78"/>
              </a:rPr>
              <a:t>me as well- it </a:t>
            </a:r>
            <a:r>
              <a:rPr lang="en-US" sz="2500" dirty="0" smtClean="0">
                <a:latin typeface="Andalus" panose="02020603050405020304" pitchFamily="18" charset="-78"/>
                <a:cs typeface="Andalus" panose="02020603050405020304" pitchFamily="18" charset="-78"/>
              </a:rPr>
              <a:t>made </a:t>
            </a:r>
            <a:r>
              <a:rPr lang="en-US" sz="2500" dirty="0">
                <a:latin typeface="Andalus" panose="02020603050405020304" pitchFamily="18" charset="-78"/>
                <a:cs typeface="Andalus" panose="02020603050405020304" pitchFamily="18" charset="-78"/>
              </a:rPr>
              <a:t>for a lot of work and recovery does not come easy…” </a:t>
            </a:r>
            <a:endParaRPr lang="en-US" sz="2500" dirty="0" smtClean="0">
              <a:latin typeface="Andalus" panose="02020603050405020304" pitchFamily="18" charset="-78"/>
              <a:cs typeface="Andalus" panose="02020603050405020304" pitchFamily="18" charset="-78"/>
            </a:endParaRPr>
          </a:p>
          <a:p>
            <a:pPr marL="0" indent="0">
              <a:buNone/>
            </a:pPr>
            <a:r>
              <a:rPr lang="en-US" sz="2500" dirty="0" err="1" smtClean="0">
                <a:latin typeface="Andalus" panose="02020603050405020304" pitchFamily="18" charset="-78"/>
                <a:cs typeface="Andalus" panose="02020603050405020304" pitchFamily="18" charset="-78"/>
              </a:rPr>
              <a:t>Ratnaboli</a:t>
            </a:r>
            <a:r>
              <a:rPr lang="en-US" sz="2500" dirty="0" smtClean="0">
                <a:latin typeface="Andalus" panose="02020603050405020304" pitchFamily="18" charset="-78"/>
                <a:cs typeface="Andalus" panose="02020603050405020304" pitchFamily="18" charset="-78"/>
              </a:rPr>
              <a:t> Ray</a:t>
            </a:r>
            <a:endParaRPr lang="en-IN" sz="2500" dirty="0">
              <a:latin typeface="Andalus" panose="02020603050405020304" pitchFamily="18" charset="-78"/>
              <a:cs typeface="Andalus" panose="02020603050405020304" pitchFamily="18" charset="-78"/>
            </a:endParaRPr>
          </a:p>
          <a:p>
            <a:endParaRPr lang="en-US" sz="2500" dirty="0" smtClean="0">
              <a:latin typeface="Andalus" panose="02020603050405020304" pitchFamily="18" charset="-78"/>
              <a:cs typeface="Andalus" panose="02020603050405020304" pitchFamily="18" charset="-78"/>
            </a:endParaRPr>
          </a:p>
          <a:p>
            <a:endParaRPr lang="en-IN" sz="2500"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29436233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648072"/>
          </a:xfrm>
        </p:spPr>
        <p:txBody>
          <a:bodyPr>
            <a:noAutofit/>
          </a:bodyPr>
          <a:lstStyle/>
          <a:p>
            <a:r>
              <a:rPr lang="en-US" sz="4800" b="1" dirty="0" smtClean="0">
                <a:latin typeface="Arabic Typesetting" panose="03020402040406030203" pitchFamily="66" charset="-78"/>
                <a:cs typeface="Arabic Typesetting" panose="03020402040406030203" pitchFamily="66" charset="-78"/>
              </a:rPr>
              <a:t>Understanding stigma through a gender lens</a:t>
            </a:r>
            <a:endParaRPr lang="en-IN" sz="4800" b="1"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a:xfrm>
            <a:off x="457200" y="785794"/>
            <a:ext cx="8229600" cy="5857916"/>
          </a:xfrm>
        </p:spPr>
        <p:txBody>
          <a:bodyPr>
            <a:normAutofit/>
          </a:bodyPr>
          <a:lstStyle/>
          <a:p>
            <a:endParaRPr lang="en-US" dirty="0" smtClean="0">
              <a:latin typeface="Arabic Typesetting" panose="03020402040406030203" pitchFamily="66" charset="-78"/>
              <a:cs typeface="Arabic Typesetting" panose="03020402040406030203" pitchFamily="66" charset="-78"/>
            </a:endParaRPr>
          </a:p>
          <a:p>
            <a:r>
              <a:rPr lang="en-US" dirty="0" smtClean="0">
                <a:latin typeface="Arabic Typesetting" panose="03020402040406030203" pitchFamily="66" charset="-78"/>
                <a:cs typeface="Arabic Typesetting" panose="03020402040406030203" pitchFamily="66" charset="-78"/>
              </a:rPr>
              <a:t>Stigma </a:t>
            </a:r>
            <a:r>
              <a:rPr lang="en-US" dirty="0">
                <a:latin typeface="Arabic Typesetting" panose="03020402040406030203" pitchFamily="66" charset="-78"/>
                <a:cs typeface="Arabic Typesetting" panose="03020402040406030203" pitchFamily="66" charset="-78"/>
              </a:rPr>
              <a:t>exists within a social power structure that facilitates it</a:t>
            </a:r>
          </a:p>
          <a:p>
            <a:r>
              <a:rPr lang="en-US" dirty="0">
                <a:latin typeface="Arabic Typesetting" panose="03020402040406030203" pitchFamily="66" charset="-78"/>
                <a:cs typeface="Arabic Typesetting" panose="03020402040406030203" pitchFamily="66" charset="-78"/>
              </a:rPr>
              <a:t>Stigmatization is contingent on access to social, economic, and political power that allows the full execution of disapproval, rejection, exclusion, and discrimination. </a:t>
            </a:r>
            <a:endParaRPr lang="en-US" dirty="0" smtClean="0">
              <a:latin typeface="Arabic Typesetting" panose="03020402040406030203" pitchFamily="66" charset="-78"/>
              <a:cs typeface="Arabic Typesetting" panose="03020402040406030203" pitchFamily="66" charset="-78"/>
            </a:endParaRPr>
          </a:p>
          <a:p>
            <a:r>
              <a:rPr lang="en-US" dirty="0" smtClean="0">
                <a:latin typeface="Arabic Typesetting" panose="03020402040406030203" pitchFamily="66" charset="-78"/>
                <a:cs typeface="Arabic Typesetting" panose="03020402040406030203" pitchFamily="66" charset="-78"/>
              </a:rPr>
              <a:t>Misuse </a:t>
            </a:r>
            <a:r>
              <a:rPr lang="en-US" dirty="0">
                <a:latin typeface="Arabic Typesetting" panose="03020402040406030203" pitchFamily="66" charset="-78"/>
                <a:cs typeface="Arabic Typesetting" panose="03020402040406030203" pitchFamily="66" charset="-78"/>
              </a:rPr>
              <a:t>of power is the most damaging aspect of </a:t>
            </a:r>
            <a:r>
              <a:rPr lang="en-US" dirty="0" smtClean="0">
                <a:latin typeface="Arabic Typesetting" panose="03020402040406030203" pitchFamily="66" charset="-78"/>
                <a:cs typeface="Arabic Typesetting" panose="03020402040406030203" pitchFamily="66" charset="-78"/>
              </a:rPr>
              <a:t>stigma</a:t>
            </a:r>
            <a:endParaRPr lang="en-US" dirty="0">
              <a:latin typeface="Arabic Typesetting" panose="03020402040406030203" pitchFamily="66" charset="-78"/>
              <a:cs typeface="Arabic Typesetting" panose="03020402040406030203" pitchFamily="66"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19"/>
            <a:ext cx="8229600" cy="760075"/>
          </a:xfrm>
        </p:spPr>
        <p:txBody>
          <a:bodyPr>
            <a:normAutofit fontScale="90000"/>
          </a:bodyPr>
          <a:lstStyle/>
          <a:p>
            <a:r>
              <a:rPr lang="en-US" b="1" dirty="0" smtClean="0">
                <a:latin typeface="Andalus" panose="02020603050405020304" pitchFamily="18" charset="-78"/>
                <a:cs typeface="Andalus" panose="02020603050405020304" pitchFamily="18" charset="-78"/>
              </a:rPr>
              <a:t>Gender in Society</a:t>
            </a:r>
            <a:endParaRPr lang="en-IN" b="1" dirty="0">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a:xfrm>
            <a:off x="457200" y="785794"/>
            <a:ext cx="8229600" cy="6072206"/>
          </a:xfrm>
        </p:spPr>
        <p:txBody>
          <a:bodyPr>
            <a:normAutofit/>
          </a:bodyPr>
          <a:lstStyle/>
          <a:p>
            <a:r>
              <a:rPr lang="en-US" dirty="0" smtClean="0">
                <a:latin typeface="Arabic Typesetting" panose="03020402040406030203" pitchFamily="66" charset="-78"/>
                <a:cs typeface="Arabic Typesetting" panose="03020402040406030203" pitchFamily="66" charset="-78"/>
              </a:rPr>
              <a:t>Viewing health and health-seeking </a:t>
            </a:r>
            <a:r>
              <a:rPr lang="en-US" dirty="0" err="1" smtClean="0">
                <a:latin typeface="Arabic Typesetting" panose="03020402040406030203" pitchFamily="66" charset="-78"/>
                <a:cs typeface="Arabic Typesetting" panose="03020402040406030203" pitchFamily="66" charset="-78"/>
              </a:rPr>
              <a:t>behaviour</a:t>
            </a:r>
            <a:r>
              <a:rPr lang="en-US" dirty="0" smtClean="0">
                <a:latin typeface="Arabic Typesetting" panose="03020402040406030203" pitchFamily="66" charset="-78"/>
                <a:cs typeface="Arabic Typesetting" panose="03020402040406030203" pitchFamily="66" charset="-78"/>
              </a:rPr>
              <a:t> entails a closer understanding of women’s access, affordability, and appropriateness</a:t>
            </a:r>
          </a:p>
          <a:p>
            <a:r>
              <a:rPr lang="en-US" dirty="0" smtClean="0">
                <a:latin typeface="Arabic Typesetting" panose="03020402040406030203" pitchFamily="66" charset="-78"/>
                <a:cs typeface="Arabic Typesetting" panose="03020402040406030203" pitchFamily="66" charset="-78"/>
              </a:rPr>
              <a:t>Given gender role stereotype viewing a woman’s role to be that of a procreator and caregiver, reproductive health is seen to be the only appropriate aspect of health</a:t>
            </a:r>
          </a:p>
          <a:p>
            <a:r>
              <a:rPr lang="en-US" dirty="0" smtClean="0">
                <a:latin typeface="Arabic Typesetting" panose="03020402040406030203" pitchFamily="66" charset="-78"/>
                <a:cs typeface="Arabic Typesetting" panose="03020402040406030203" pitchFamily="66" charset="-78"/>
              </a:rPr>
              <a:t>Gender hierarchy in society enables men to be vocal about their mental health concerns</a:t>
            </a:r>
          </a:p>
          <a:p>
            <a:r>
              <a:rPr lang="en-US" dirty="0" smtClean="0">
                <a:latin typeface="Arabic Typesetting" panose="03020402040406030203" pitchFamily="66" charset="-78"/>
                <a:cs typeface="Arabic Typesetting" panose="03020402040406030203" pitchFamily="66" charset="-78"/>
              </a:rPr>
              <a:t>Typical gender prescribed roles, violence in marriage, poor psychological health, all contribute to higher thresholds of emotional distress and shame in seeking help </a:t>
            </a:r>
          </a:p>
          <a:p>
            <a:endParaRPr lang="en-IN" dirty="0">
              <a:latin typeface="Arabic Typesetting" panose="03020402040406030203" pitchFamily="66" charset="-78"/>
              <a:cs typeface="Arabic Typesetting" panose="03020402040406030203" pitchFamily="66"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85794"/>
          </a:xfrm>
        </p:spPr>
        <p:txBody>
          <a:bodyPr/>
          <a:lstStyle/>
          <a:p>
            <a:endParaRPr lang="en-IN" dirty="0"/>
          </a:p>
        </p:txBody>
      </p:sp>
      <p:sp>
        <p:nvSpPr>
          <p:cNvPr id="3" name="Content Placeholder 2"/>
          <p:cNvSpPr>
            <a:spLocks noGrp="1"/>
          </p:cNvSpPr>
          <p:nvPr>
            <p:ph idx="1"/>
          </p:nvPr>
        </p:nvSpPr>
        <p:spPr>
          <a:xfrm>
            <a:off x="457200" y="857232"/>
            <a:ext cx="8229600" cy="5268931"/>
          </a:xfrm>
        </p:spPr>
        <p:txBody>
          <a:bodyPr>
            <a:normAutofit/>
          </a:bodyPr>
          <a:lstStyle/>
          <a:p>
            <a:r>
              <a:rPr lang="en-US" dirty="0" smtClean="0">
                <a:latin typeface="Arabic Typesetting" panose="03020402040406030203" pitchFamily="66" charset="-78"/>
                <a:cs typeface="Arabic Typesetting" panose="03020402040406030203" pitchFamily="66" charset="-78"/>
              </a:rPr>
              <a:t>Patriarchy ensures that women with mental illness hardly receive adequate treatment</a:t>
            </a:r>
          </a:p>
          <a:p>
            <a:r>
              <a:rPr lang="en-US" dirty="0" smtClean="0">
                <a:latin typeface="Arabic Typesetting" panose="03020402040406030203" pitchFamily="66" charset="-78"/>
                <a:cs typeface="Arabic Typesetting" panose="03020402040406030203" pitchFamily="66" charset="-78"/>
              </a:rPr>
              <a:t>Women are expected to carry out their chores even when they are unwell</a:t>
            </a:r>
          </a:p>
          <a:p>
            <a:r>
              <a:rPr lang="en-US" dirty="0" smtClean="0">
                <a:latin typeface="Arabic Typesetting" panose="03020402040406030203" pitchFamily="66" charset="-78"/>
                <a:cs typeface="Arabic Typesetting" panose="03020402040406030203" pitchFamily="66" charset="-78"/>
              </a:rPr>
              <a:t>Even when women are reintegrated with their families, her whole family is at a risk to be discriminated against, which results in her family either hiding her condition or mistreating her</a:t>
            </a:r>
          </a:p>
          <a:p>
            <a:r>
              <a:rPr lang="en-US" dirty="0" smtClean="0">
                <a:latin typeface="Arabic Typesetting" panose="03020402040406030203" pitchFamily="66" charset="-78"/>
                <a:cs typeface="Arabic Typesetting" panose="03020402040406030203" pitchFamily="66" charset="-78"/>
              </a:rPr>
              <a:t>A woman with mental illness as well as a recovered woman are looked at with scorn</a:t>
            </a:r>
          </a:p>
          <a:p>
            <a:endParaRPr lang="en-US" dirty="0" smtClean="0">
              <a:latin typeface="Arabic Typesetting" panose="03020402040406030203" pitchFamily="66" charset="-78"/>
              <a:cs typeface="Arabic Typesetting" panose="03020402040406030203" pitchFamily="66" charset="-78"/>
            </a:endParaRPr>
          </a:p>
          <a:p>
            <a:endParaRPr lang="en-IN" dirty="0">
              <a:latin typeface="Arabic Typesetting" panose="03020402040406030203" pitchFamily="66" charset="-78"/>
              <a:cs typeface="Arabic Typesetting" panose="03020402040406030203" pitchFamily="66"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b="1" dirty="0" err="1" smtClean="0">
                <a:latin typeface="Andalus" panose="02020603050405020304" pitchFamily="18" charset="-78"/>
                <a:cs typeface="Andalus" panose="02020603050405020304" pitchFamily="18" charset="-78"/>
              </a:rPr>
              <a:t>Jhilmil’s</a:t>
            </a:r>
            <a:r>
              <a:rPr lang="en-US" sz="4000" b="1" dirty="0" smtClean="0">
                <a:latin typeface="Andalus" panose="02020603050405020304" pitchFamily="18" charset="-78"/>
                <a:cs typeface="Andalus" panose="02020603050405020304" pitchFamily="18" charset="-78"/>
              </a:rPr>
              <a:t> story</a:t>
            </a:r>
            <a:endParaRPr lang="en-IN" sz="4000" b="1" dirty="0">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a:xfrm>
            <a:off x="539552" y="1268760"/>
            <a:ext cx="8229600" cy="5112568"/>
          </a:xfrm>
        </p:spPr>
        <p:txBody>
          <a:bodyPr>
            <a:noAutofit/>
          </a:bodyPr>
          <a:lstStyle/>
          <a:p>
            <a:pPr marL="0" indent="0" algn="ctr">
              <a:buNone/>
            </a:pPr>
            <a:r>
              <a:rPr lang="en-GB" sz="1800" b="1" i="1" dirty="0" smtClean="0"/>
              <a:t>“</a:t>
            </a:r>
            <a:r>
              <a:rPr lang="en-GB" sz="1800" b="1" i="1" dirty="0"/>
              <a:t>My whole body was revolting…I was bleeding from everywhere...I hoped for support, but unfortunately I got none.”</a:t>
            </a:r>
            <a:r>
              <a:rPr lang="en-GB" sz="1800" b="1" dirty="0"/>
              <a:t> </a:t>
            </a:r>
            <a:endParaRPr lang="en-IN" sz="1800" b="1" dirty="0"/>
          </a:p>
          <a:p>
            <a:pPr marL="0" indent="0">
              <a:buNone/>
            </a:pPr>
            <a:endParaRPr lang="en-US" sz="1800" dirty="0" smtClean="0"/>
          </a:p>
          <a:p>
            <a:pPr marL="0" indent="0">
              <a:buNone/>
            </a:pPr>
            <a:r>
              <a:rPr lang="en-US" sz="2200" dirty="0" smtClean="0">
                <a:latin typeface="Arabic Typesetting" panose="03020402040406030203" pitchFamily="66" charset="-78"/>
                <a:cs typeface="Arabic Typesetting" panose="03020402040406030203" pitchFamily="66" charset="-78"/>
              </a:rPr>
              <a:t>The </a:t>
            </a:r>
            <a:r>
              <a:rPr lang="en-US" sz="2200" dirty="0">
                <a:latin typeface="Arabic Typesetting" panose="03020402040406030203" pitchFamily="66" charset="-78"/>
                <a:cs typeface="Arabic Typesetting" panose="03020402040406030203" pitchFamily="66" charset="-78"/>
              </a:rPr>
              <a:t>husband is diagnosed with Dengue and </a:t>
            </a:r>
            <a:r>
              <a:rPr lang="en-US" sz="2200" dirty="0" err="1" smtClean="0">
                <a:latin typeface="Arabic Typesetting" panose="03020402040406030203" pitchFamily="66" charset="-78"/>
                <a:cs typeface="Arabic Typesetting" panose="03020402040406030203" pitchFamily="66" charset="-78"/>
              </a:rPr>
              <a:t>hospitalised</a:t>
            </a:r>
            <a:r>
              <a:rPr lang="en-US" sz="2200" dirty="0" smtClean="0">
                <a:latin typeface="Arabic Typesetting" panose="03020402040406030203" pitchFamily="66" charset="-78"/>
                <a:cs typeface="Arabic Typesetting" panose="03020402040406030203" pitchFamily="66" charset="-78"/>
              </a:rPr>
              <a:t>. Receiving </a:t>
            </a:r>
            <a:r>
              <a:rPr lang="en-US" sz="2200" dirty="0">
                <a:latin typeface="Arabic Typesetting" panose="03020402040406030203" pitchFamily="66" charset="-78"/>
                <a:cs typeface="Arabic Typesetting" panose="03020402040406030203" pitchFamily="66" charset="-78"/>
              </a:rPr>
              <a:t>no information from the hospital authorities and fearing the worst and the subsequent consequences for her 4 boys and herself, she starts ‘demanding’</a:t>
            </a:r>
            <a:r>
              <a:rPr lang="en-IN" sz="2200" dirty="0">
                <a:latin typeface="Arabic Typesetting" panose="03020402040406030203" pitchFamily="66" charset="-78"/>
                <a:cs typeface="Arabic Typesetting" panose="03020402040406030203" pitchFamily="66" charset="-78"/>
              </a:rPr>
              <a:t> paperwork on her husband from the doctors.</a:t>
            </a:r>
          </a:p>
          <a:p>
            <a:pPr marL="0" indent="0">
              <a:buNone/>
            </a:pPr>
            <a:r>
              <a:rPr lang="en-US" sz="2200" dirty="0" smtClean="0">
                <a:latin typeface="Arabic Typesetting" panose="03020402040406030203" pitchFamily="66" charset="-78"/>
                <a:cs typeface="Arabic Typesetting" panose="03020402040406030203" pitchFamily="66" charset="-78"/>
              </a:rPr>
              <a:t>Her </a:t>
            </a:r>
            <a:r>
              <a:rPr lang="en-US" sz="2200" dirty="0">
                <a:latin typeface="Arabic Typesetting" panose="03020402040406030203" pitchFamily="66" charset="-78"/>
                <a:cs typeface="Arabic Typesetting" panose="03020402040406030203" pitchFamily="66" charset="-78"/>
              </a:rPr>
              <a:t>‘unwomanly’ aggressive </a:t>
            </a:r>
            <a:r>
              <a:rPr lang="en-US" sz="2200" dirty="0" err="1">
                <a:latin typeface="Arabic Typesetting" panose="03020402040406030203" pitchFamily="66" charset="-78"/>
                <a:cs typeface="Arabic Typesetting" panose="03020402040406030203" pitchFamily="66" charset="-78"/>
              </a:rPr>
              <a:t>behaviour</a:t>
            </a:r>
            <a:r>
              <a:rPr lang="en-US" sz="2200" dirty="0">
                <a:latin typeface="Arabic Typesetting" panose="03020402040406030203" pitchFamily="66" charset="-78"/>
                <a:cs typeface="Arabic Typesetting" panose="03020402040406030203" pitchFamily="66" charset="-78"/>
              </a:rPr>
              <a:t> demanding answers is enough to convince the doctors that she is mentally unstable and she is admitted into a mental hospital and diagnosed with Bipolar Disorder. </a:t>
            </a:r>
          </a:p>
          <a:p>
            <a:pPr marL="0" indent="0" algn="ctr">
              <a:buNone/>
            </a:pPr>
            <a:r>
              <a:rPr lang="en-IN" sz="1800" b="1" i="1" dirty="0" smtClean="0"/>
              <a:t>“</a:t>
            </a:r>
            <a:r>
              <a:rPr lang="en-IN" sz="1800" b="1" i="1" dirty="0"/>
              <a:t>My boys have been taken away from me; I am fighting a messy custody battle in court; just a week before the court hearing on the issue 6 police people come to the house - I was then living with my parents. They took me away against my wish to IBHAS, a </a:t>
            </a:r>
            <a:r>
              <a:rPr lang="en-IN" sz="1800" b="1" i="1" dirty="0" err="1"/>
              <a:t>Govt</a:t>
            </a:r>
            <a:r>
              <a:rPr lang="en-IN" sz="1800" b="1" i="1" dirty="0"/>
              <a:t> mental health facility, and locked me up</a:t>
            </a:r>
            <a:r>
              <a:rPr lang="en-IN" sz="1800" b="1" i="1" dirty="0" smtClean="0"/>
              <a:t>”.</a:t>
            </a:r>
            <a:endParaRPr lang="en-IN" sz="1800" b="1" i="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a:stretch>
            <a:fillRect/>
          </a:stretch>
        </p:blipFill>
        <p:spPr/>
      </p:pic>
      <p:sp>
        <p:nvSpPr>
          <p:cNvPr id="4" name="Text Placeholder 3"/>
          <p:cNvSpPr>
            <a:spLocks noGrp="1"/>
          </p:cNvSpPr>
          <p:nvPr>
            <p:ph type="body" sz="half" idx="2"/>
          </p:nvPr>
        </p:nvSpPr>
        <p:spPr/>
        <p:txBody>
          <a:bodyPr>
            <a:normAutofit/>
          </a:bodyPr>
          <a:lstStyle/>
          <a:p>
            <a:pPr algn="ctr"/>
            <a:r>
              <a:rPr lang="en-US" sz="2800" dirty="0" smtClean="0">
                <a:latin typeface="Arabic Typesetting" panose="03020402040406030203" pitchFamily="66" charset="-78"/>
                <a:cs typeface="Arabic Typesetting" panose="03020402040406030203" pitchFamily="66" charset="-78"/>
              </a:rPr>
              <a:t>“I want to feel valuable because I </a:t>
            </a:r>
            <a:r>
              <a:rPr lang="en-US" sz="2800" b="1" dirty="0" smtClean="0">
                <a:latin typeface="Arabic Typesetting" panose="03020402040406030203" pitchFamily="66" charset="-78"/>
                <a:cs typeface="Arabic Typesetting" panose="03020402040406030203" pitchFamily="66" charset="-78"/>
              </a:rPr>
              <a:t>am </a:t>
            </a:r>
            <a:r>
              <a:rPr lang="en-US" sz="2800" dirty="0" smtClean="0">
                <a:latin typeface="Arabic Typesetting" panose="03020402040406030203" pitchFamily="66" charset="-78"/>
                <a:cs typeface="Arabic Typesetting" panose="03020402040406030203" pitchFamily="66" charset="-78"/>
              </a:rPr>
              <a:t>valuable”</a:t>
            </a:r>
            <a:endParaRPr lang="en-IN" sz="28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5222854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71480"/>
          </a:xfrm>
        </p:spPr>
        <p:txBody>
          <a:bodyPr>
            <a:normAutofit fontScale="90000"/>
          </a:bodyPr>
          <a:lstStyle/>
          <a:p>
            <a:r>
              <a:rPr lang="en-US" b="1" dirty="0" smtClean="0">
                <a:latin typeface="Andalus" panose="02020603050405020304" pitchFamily="18" charset="-78"/>
                <a:cs typeface="Andalus" panose="02020603050405020304" pitchFamily="18" charset="-78"/>
              </a:rPr>
              <a:t>Anjali’s work</a:t>
            </a:r>
            <a:endParaRPr lang="en-IN" b="1" dirty="0">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a:xfrm>
            <a:off x="0" y="571480"/>
            <a:ext cx="9144000" cy="6286520"/>
          </a:xfrm>
        </p:spPr>
        <p:txBody>
          <a:bodyPr/>
          <a:lstStyle/>
          <a:p>
            <a:endParaRPr lang="en-IN" dirty="0"/>
          </a:p>
        </p:txBody>
      </p:sp>
      <p:sp>
        <p:nvSpPr>
          <p:cNvPr id="4" name="Rectangle 3"/>
          <p:cNvSpPr/>
          <p:nvPr/>
        </p:nvSpPr>
        <p:spPr>
          <a:xfrm>
            <a:off x="571472" y="928670"/>
            <a:ext cx="2071702" cy="5357850"/>
          </a:xfrm>
          <a:prstGeom prst="rect">
            <a:avLst/>
          </a:prstGeom>
          <a:solidFill>
            <a:schemeClr val="tx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US" sz="2000" b="1" u="sng" dirty="0" smtClean="0">
                <a:latin typeface="Arabic Typesetting" pitchFamily="66" charset="-78"/>
                <a:cs typeface="Arabic Typesetting" pitchFamily="66" charset="-78"/>
              </a:rPr>
              <a:t>Institutions</a:t>
            </a:r>
          </a:p>
          <a:p>
            <a:pPr>
              <a:buFont typeface="Arial" pitchFamily="34" charset="0"/>
              <a:buChar char="•"/>
            </a:pPr>
            <a:r>
              <a:rPr lang="en-US" sz="2000" dirty="0" smtClean="0">
                <a:latin typeface="Arabic Typesetting" pitchFamily="66" charset="-78"/>
                <a:cs typeface="Arabic Typesetting" pitchFamily="66" charset="-78"/>
              </a:rPr>
              <a:t>Therapies, including skills training</a:t>
            </a:r>
          </a:p>
          <a:p>
            <a:pPr>
              <a:buFont typeface="Arial" pitchFamily="34" charset="0"/>
              <a:buChar char="•"/>
            </a:pPr>
            <a:r>
              <a:rPr lang="en-US" sz="2000" dirty="0" smtClean="0">
                <a:latin typeface="Arabic Typesetting" pitchFamily="66" charset="-78"/>
                <a:cs typeface="Arabic Typesetting" pitchFamily="66" charset="-78"/>
              </a:rPr>
              <a:t>‘Counselling’ and legal aid</a:t>
            </a:r>
          </a:p>
          <a:p>
            <a:pPr>
              <a:buFont typeface="Arial" pitchFamily="34" charset="0"/>
              <a:buChar char="•"/>
            </a:pPr>
            <a:r>
              <a:rPr lang="en-US" sz="2000" dirty="0" smtClean="0">
                <a:latin typeface="Arabic Typesetting" pitchFamily="66" charset="-78"/>
                <a:cs typeface="Arabic Typesetting" pitchFamily="66" charset="-78"/>
              </a:rPr>
              <a:t>Family tracing</a:t>
            </a:r>
          </a:p>
          <a:p>
            <a:pPr>
              <a:buFont typeface="Arial" pitchFamily="34" charset="0"/>
              <a:buChar char="•"/>
            </a:pPr>
            <a:r>
              <a:rPr lang="en-US" sz="2000" dirty="0" smtClean="0">
                <a:latin typeface="Arabic Typesetting" pitchFamily="66" charset="-78"/>
                <a:cs typeface="Arabic Typesetting" pitchFamily="66" charset="-78"/>
              </a:rPr>
              <a:t>Home visits</a:t>
            </a:r>
          </a:p>
          <a:p>
            <a:pPr>
              <a:buFont typeface="Arial" pitchFamily="34" charset="0"/>
              <a:buChar char="•"/>
            </a:pPr>
            <a:r>
              <a:rPr lang="en-US" sz="2000" dirty="0" smtClean="0">
                <a:latin typeface="Arabic Typesetting" pitchFamily="66" charset="-78"/>
                <a:cs typeface="Arabic Typesetting" pitchFamily="66" charset="-78"/>
              </a:rPr>
              <a:t>Community ‘awareness’</a:t>
            </a:r>
          </a:p>
          <a:p>
            <a:pPr>
              <a:buFont typeface="Arial" pitchFamily="34" charset="0"/>
              <a:buChar char="•"/>
            </a:pPr>
            <a:r>
              <a:rPr lang="en-US" sz="2000" dirty="0" smtClean="0">
                <a:latin typeface="Arabic Typesetting" pitchFamily="66" charset="-78"/>
                <a:cs typeface="Arabic Typesetting" pitchFamily="66" charset="-78"/>
              </a:rPr>
              <a:t>Employment and entrepreneurship</a:t>
            </a:r>
          </a:p>
          <a:p>
            <a:pPr>
              <a:buFont typeface="Arial" pitchFamily="34" charset="0"/>
              <a:buChar char="•"/>
            </a:pPr>
            <a:r>
              <a:rPr lang="en-US" sz="2000" dirty="0" smtClean="0">
                <a:latin typeface="Arabic Typesetting" pitchFamily="66" charset="-78"/>
                <a:cs typeface="Arabic Typesetting" pitchFamily="66" charset="-78"/>
              </a:rPr>
              <a:t>Reintegration</a:t>
            </a:r>
          </a:p>
          <a:p>
            <a:pPr>
              <a:buFont typeface="Arial" pitchFamily="34" charset="0"/>
              <a:buChar char="•"/>
            </a:pPr>
            <a:r>
              <a:rPr lang="en-US" sz="2000" dirty="0" smtClean="0">
                <a:latin typeface="Arabic Typesetting" pitchFamily="66" charset="-78"/>
                <a:cs typeface="Arabic Typesetting" pitchFamily="66" charset="-78"/>
              </a:rPr>
              <a:t>Follow up </a:t>
            </a:r>
          </a:p>
          <a:p>
            <a:pPr>
              <a:buFont typeface="Arial" pitchFamily="34" charset="0"/>
              <a:buChar char="•"/>
            </a:pPr>
            <a:r>
              <a:rPr lang="en-US" sz="2000" dirty="0" smtClean="0">
                <a:latin typeface="Arabic Typesetting" pitchFamily="66" charset="-78"/>
                <a:cs typeface="Arabic Typesetting" pitchFamily="66" charset="-78"/>
              </a:rPr>
              <a:t>Relationship management with hospital authorities</a:t>
            </a:r>
            <a:endParaRPr lang="en-IN" sz="2000" dirty="0"/>
          </a:p>
        </p:txBody>
      </p:sp>
      <p:sp>
        <p:nvSpPr>
          <p:cNvPr id="5" name="Rectangle 4"/>
          <p:cNvSpPr/>
          <p:nvPr/>
        </p:nvSpPr>
        <p:spPr>
          <a:xfrm>
            <a:off x="3571868" y="928670"/>
            <a:ext cx="2000264" cy="5357850"/>
          </a:xfrm>
          <a:prstGeom prst="rect">
            <a:avLst/>
          </a:prstGeom>
          <a:solidFill>
            <a:schemeClr val="tx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endParaRPr lang="en-US" sz="2000" b="1" u="sng" dirty="0" smtClean="0">
              <a:latin typeface="Arabic Typesetting" pitchFamily="66" charset="-78"/>
              <a:cs typeface="Arabic Typesetting" pitchFamily="66" charset="-78"/>
            </a:endParaRPr>
          </a:p>
          <a:p>
            <a:pPr>
              <a:buNone/>
            </a:pPr>
            <a:endParaRPr lang="en-US" sz="2000" b="1" u="sng" dirty="0" smtClean="0">
              <a:latin typeface="Arabic Typesetting" pitchFamily="66" charset="-78"/>
              <a:cs typeface="Arabic Typesetting" pitchFamily="66" charset="-78"/>
            </a:endParaRPr>
          </a:p>
          <a:p>
            <a:pPr>
              <a:buNone/>
            </a:pPr>
            <a:r>
              <a:rPr lang="en-US" sz="2000" b="1" u="sng" dirty="0" smtClean="0">
                <a:latin typeface="Arabic Typesetting" pitchFamily="66" charset="-78"/>
                <a:cs typeface="Arabic Typesetting" pitchFamily="66" charset="-78"/>
              </a:rPr>
              <a:t>Community</a:t>
            </a:r>
          </a:p>
          <a:p>
            <a:pPr>
              <a:buFont typeface="Arial" pitchFamily="34" charset="0"/>
              <a:buChar char="•"/>
            </a:pPr>
            <a:r>
              <a:rPr lang="en-US" sz="2000" dirty="0" smtClean="0">
                <a:latin typeface="Arabic Typesetting" pitchFamily="66" charset="-78"/>
                <a:cs typeface="Arabic Typesetting" pitchFamily="66" charset="-78"/>
              </a:rPr>
              <a:t>Propagating awareness about mental health and illness</a:t>
            </a:r>
          </a:p>
          <a:p>
            <a:pPr>
              <a:buFont typeface="Arial" pitchFamily="34" charset="0"/>
              <a:buChar char="•"/>
            </a:pPr>
            <a:r>
              <a:rPr lang="en-US" sz="2000" dirty="0" smtClean="0">
                <a:latin typeface="Arabic Typesetting" pitchFamily="66" charset="-78"/>
                <a:cs typeface="Arabic Typesetting" pitchFamily="66" charset="-78"/>
              </a:rPr>
              <a:t>Training local women to be barefoot mental health professionals</a:t>
            </a:r>
          </a:p>
          <a:p>
            <a:pPr>
              <a:buFont typeface="Arial" pitchFamily="34" charset="0"/>
              <a:buChar char="•"/>
            </a:pPr>
            <a:r>
              <a:rPr lang="en-US" sz="2000" dirty="0" smtClean="0">
                <a:latin typeface="Arabic Typesetting" pitchFamily="66" charset="-78"/>
                <a:cs typeface="Arabic Typesetting" pitchFamily="66" charset="-78"/>
              </a:rPr>
              <a:t>Running mental health kiosks in collaboration with urban local bodies and Panchayats</a:t>
            </a:r>
          </a:p>
          <a:p>
            <a:pPr>
              <a:buFont typeface="Arial" pitchFamily="34" charset="0"/>
              <a:buChar char="•"/>
            </a:pPr>
            <a:r>
              <a:rPr lang="en-US" sz="2000" dirty="0" smtClean="0">
                <a:latin typeface="Arabic Typesetting" pitchFamily="66" charset="-78"/>
                <a:cs typeface="Arabic Typesetting" pitchFamily="66" charset="-78"/>
              </a:rPr>
              <a:t>Providing help, support and referrals to people in communities</a:t>
            </a:r>
          </a:p>
          <a:p>
            <a:endParaRPr lang="en-US" dirty="0" smtClean="0"/>
          </a:p>
          <a:p>
            <a:endParaRPr lang="en-US" dirty="0" smtClean="0"/>
          </a:p>
          <a:p>
            <a:endParaRPr lang="en-US" dirty="0" smtClean="0"/>
          </a:p>
          <a:p>
            <a:endParaRPr lang="en-IN" dirty="0"/>
          </a:p>
        </p:txBody>
      </p:sp>
      <p:sp>
        <p:nvSpPr>
          <p:cNvPr id="6" name="Rectangle 5"/>
          <p:cNvSpPr/>
          <p:nvPr/>
        </p:nvSpPr>
        <p:spPr>
          <a:xfrm>
            <a:off x="6500826" y="928670"/>
            <a:ext cx="2000264" cy="5357850"/>
          </a:xfrm>
          <a:prstGeom prst="rect">
            <a:avLst/>
          </a:prstGeom>
          <a:solidFill>
            <a:schemeClr val="tx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u="sng" dirty="0" smtClean="0">
              <a:latin typeface="Arabic Typesetting" pitchFamily="66" charset="-78"/>
              <a:cs typeface="Arabic Typesetting" pitchFamily="66" charset="-78"/>
            </a:endParaRPr>
          </a:p>
          <a:p>
            <a:endParaRPr lang="en-US" sz="2000" u="sng" dirty="0" smtClean="0">
              <a:latin typeface="Arabic Typesetting" pitchFamily="66" charset="-78"/>
              <a:cs typeface="Arabic Typesetting" pitchFamily="66" charset="-78"/>
            </a:endParaRPr>
          </a:p>
          <a:p>
            <a:endParaRPr lang="en-US" sz="2000" u="sng" dirty="0" smtClean="0">
              <a:latin typeface="Arabic Typesetting" pitchFamily="66" charset="-78"/>
              <a:cs typeface="Arabic Typesetting" pitchFamily="66" charset="-78"/>
            </a:endParaRPr>
          </a:p>
          <a:p>
            <a:endParaRPr lang="en-US" sz="2000" b="1" u="sng" dirty="0" smtClean="0">
              <a:latin typeface="Arabic Typesetting" pitchFamily="66" charset="-78"/>
              <a:cs typeface="Arabic Typesetting" pitchFamily="66" charset="-78"/>
            </a:endParaRPr>
          </a:p>
          <a:p>
            <a:endParaRPr lang="en-US" sz="2000" b="1" u="sng" dirty="0" smtClean="0">
              <a:latin typeface="Arabic Typesetting" pitchFamily="66" charset="-78"/>
              <a:cs typeface="Arabic Typesetting" pitchFamily="66" charset="-78"/>
            </a:endParaRPr>
          </a:p>
          <a:p>
            <a:endParaRPr lang="en-US" sz="2000" b="1" u="sng" dirty="0" smtClean="0">
              <a:latin typeface="Arabic Typesetting" pitchFamily="66" charset="-78"/>
              <a:cs typeface="Arabic Typesetting" pitchFamily="66" charset="-78"/>
            </a:endParaRPr>
          </a:p>
          <a:p>
            <a:endParaRPr lang="en-US" sz="2000" b="1" u="sng" dirty="0" smtClean="0">
              <a:latin typeface="Arabic Typesetting" pitchFamily="66" charset="-78"/>
              <a:cs typeface="Arabic Typesetting" pitchFamily="66" charset="-78"/>
            </a:endParaRPr>
          </a:p>
          <a:p>
            <a:endParaRPr lang="en-US" sz="2000" b="1" u="sng" dirty="0" smtClean="0">
              <a:latin typeface="Arabic Typesetting" pitchFamily="66" charset="-78"/>
              <a:cs typeface="Arabic Typesetting" pitchFamily="66" charset="-78"/>
            </a:endParaRPr>
          </a:p>
          <a:p>
            <a:endParaRPr lang="en-US" sz="2000" b="1" u="sng" dirty="0" smtClean="0">
              <a:latin typeface="Arabic Typesetting" pitchFamily="66" charset="-78"/>
              <a:cs typeface="Arabic Typesetting" pitchFamily="66" charset="-78"/>
            </a:endParaRPr>
          </a:p>
          <a:p>
            <a:endParaRPr lang="en-US" sz="2000" b="1" u="sng" dirty="0" smtClean="0">
              <a:latin typeface="Arabic Typesetting" pitchFamily="66" charset="-78"/>
              <a:cs typeface="Arabic Typesetting" pitchFamily="66" charset="-78"/>
            </a:endParaRPr>
          </a:p>
          <a:p>
            <a:endParaRPr lang="en-US" sz="2000" b="1" u="sng" dirty="0">
              <a:latin typeface="Arabic Typesetting" pitchFamily="66" charset="-78"/>
              <a:cs typeface="Arabic Typesetting" pitchFamily="66" charset="-78"/>
            </a:endParaRPr>
          </a:p>
          <a:p>
            <a:endParaRPr lang="en-US" sz="2000" b="1" u="sng" dirty="0" smtClean="0">
              <a:latin typeface="Arabic Typesetting" pitchFamily="66" charset="-78"/>
              <a:cs typeface="Arabic Typesetting" pitchFamily="66" charset="-78"/>
            </a:endParaRPr>
          </a:p>
          <a:p>
            <a:endParaRPr lang="en-US" sz="2000" b="1" u="sng" dirty="0">
              <a:latin typeface="Arabic Typesetting" pitchFamily="66" charset="-78"/>
              <a:cs typeface="Arabic Typesetting" pitchFamily="66" charset="-78"/>
            </a:endParaRPr>
          </a:p>
          <a:p>
            <a:endParaRPr lang="en-US" sz="2000" b="1" u="sng" dirty="0" smtClean="0">
              <a:latin typeface="Arabic Typesetting" pitchFamily="66" charset="-78"/>
              <a:cs typeface="Arabic Typesetting" pitchFamily="66" charset="-78"/>
            </a:endParaRPr>
          </a:p>
          <a:p>
            <a:r>
              <a:rPr lang="en-US" sz="2000" b="1" u="sng" dirty="0" smtClean="0">
                <a:latin typeface="Arabic Typesetting" pitchFamily="66" charset="-78"/>
                <a:cs typeface="Arabic Typesetting" pitchFamily="66" charset="-78"/>
              </a:rPr>
              <a:t>Advocacy and Alliance Building</a:t>
            </a:r>
            <a:endParaRPr lang="en-US" sz="2000" dirty="0" smtClean="0">
              <a:latin typeface="Arabic Typesetting" pitchFamily="66" charset="-78"/>
              <a:cs typeface="Arabic Typesetting" pitchFamily="66" charset="-78"/>
            </a:endParaRPr>
          </a:p>
          <a:p>
            <a:pPr marL="342900" indent="-342900">
              <a:buFont typeface="Arial" panose="020B0604020202020204" pitchFamily="34" charset="0"/>
              <a:buChar char="•"/>
            </a:pPr>
            <a:r>
              <a:rPr lang="en-US" sz="2000" dirty="0" smtClean="0">
                <a:latin typeface="Arabic Typesetting" pitchFamily="66" charset="-78"/>
                <a:cs typeface="Arabic Typesetting" pitchFamily="66" charset="-78"/>
              </a:rPr>
              <a:t>Workshops, Roundtables, Seminars, </a:t>
            </a:r>
          </a:p>
          <a:p>
            <a:pPr marL="342900" indent="-342900">
              <a:buFont typeface="Arial" panose="020B0604020202020204" pitchFamily="34" charset="0"/>
              <a:buChar char="•"/>
            </a:pPr>
            <a:r>
              <a:rPr lang="en-US" sz="2000" dirty="0" err="1" smtClean="0">
                <a:latin typeface="Arabic Typesetting" pitchFamily="66" charset="-78"/>
                <a:cs typeface="Arabic Typesetting" pitchFamily="66" charset="-78"/>
              </a:rPr>
              <a:t>Analysing</a:t>
            </a:r>
            <a:r>
              <a:rPr lang="en-US" sz="2000" dirty="0" smtClean="0">
                <a:latin typeface="Arabic Typesetting" pitchFamily="66" charset="-78"/>
                <a:cs typeface="Arabic Typesetting" pitchFamily="66" charset="-78"/>
              </a:rPr>
              <a:t> Policies, Schemes</a:t>
            </a:r>
          </a:p>
          <a:p>
            <a:pPr marL="342900" indent="-342900">
              <a:buFont typeface="Arial" panose="020B0604020202020204" pitchFamily="34" charset="0"/>
              <a:buChar char="•"/>
            </a:pPr>
            <a:r>
              <a:rPr lang="en-US" sz="2000" dirty="0" smtClean="0">
                <a:latin typeface="Arabic Typesetting" pitchFamily="66" charset="-78"/>
                <a:cs typeface="Arabic Typesetting" pitchFamily="66" charset="-78"/>
              </a:rPr>
              <a:t>Engaging with Media</a:t>
            </a:r>
          </a:p>
          <a:p>
            <a:pPr marL="342900" indent="-342900">
              <a:buFont typeface="Arial" panose="020B0604020202020204" pitchFamily="34" charset="0"/>
              <a:buChar char="•"/>
            </a:pPr>
            <a:endParaRPr lang="en-US" sz="2000" dirty="0" smtClean="0">
              <a:latin typeface="Arabic Typesetting" pitchFamily="66" charset="-78"/>
              <a:cs typeface="Arabic Typesetting" pitchFamily="66" charset="-78"/>
            </a:endParaRPr>
          </a:p>
          <a:p>
            <a:pPr marL="342900" indent="-342900">
              <a:buFont typeface="Arial" panose="020B0604020202020204" pitchFamily="34" charset="0"/>
              <a:buChar char="•"/>
            </a:pPr>
            <a:endParaRPr lang="en-US" sz="2000" dirty="0">
              <a:latin typeface="Arabic Typesetting" pitchFamily="66" charset="-78"/>
              <a:cs typeface="Arabic Typesetting" pitchFamily="66" charset="-78"/>
            </a:endParaRPr>
          </a:p>
          <a:p>
            <a:pPr marL="342900" indent="-342900">
              <a:buFont typeface="Arial" panose="020B0604020202020204" pitchFamily="34" charset="0"/>
              <a:buChar char="•"/>
            </a:pPr>
            <a:endParaRPr lang="en-US" sz="2000" dirty="0" smtClean="0">
              <a:latin typeface="Arabic Typesetting" pitchFamily="66" charset="-78"/>
              <a:cs typeface="Arabic Typesetting" pitchFamily="66" charset="-78"/>
            </a:endParaRPr>
          </a:p>
          <a:p>
            <a:endParaRPr lang="en-US" sz="2000" dirty="0">
              <a:latin typeface="Arabic Typesetting" pitchFamily="66" charset="-78"/>
              <a:cs typeface="Arabic Typesetting" pitchFamily="66" charset="-78"/>
            </a:endParaRPr>
          </a:p>
          <a:p>
            <a:endParaRPr lang="en-US" sz="2000" dirty="0" smtClean="0">
              <a:latin typeface="Arabic Typesetting" pitchFamily="66" charset="-78"/>
              <a:cs typeface="Arabic Typesetting" pitchFamily="66" charset="-78"/>
            </a:endParaRPr>
          </a:p>
          <a:p>
            <a:endParaRPr lang="en-US" sz="2000" dirty="0">
              <a:latin typeface="Arabic Typesetting" pitchFamily="66" charset="-78"/>
              <a:cs typeface="Arabic Typesetting" pitchFamily="66" charset="-78"/>
            </a:endParaRPr>
          </a:p>
          <a:p>
            <a:endParaRPr lang="en-US" sz="2000" dirty="0" smtClean="0">
              <a:latin typeface="Arabic Typesetting" pitchFamily="66" charset="-78"/>
              <a:cs typeface="Arabic Typesetting" pitchFamily="66" charset="-78"/>
            </a:endParaRPr>
          </a:p>
          <a:p>
            <a:endParaRPr lang="en-US" sz="2000" dirty="0">
              <a:latin typeface="Arabic Typesetting" pitchFamily="66" charset="-78"/>
              <a:cs typeface="Arabic Typesetting" pitchFamily="66" charset="-78"/>
            </a:endParaRPr>
          </a:p>
          <a:p>
            <a:endParaRPr lang="en-US" sz="2000" dirty="0" smtClean="0">
              <a:latin typeface="Arabic Typesetting" pitchFamily="66" charset="-78"/>
              <a:cs typeface="Arabic Typesetting" pitchFamily="66" charset="-78"/>
            </a:endParaRPr>
          </a:p>
          <a:p>
            <a:endParaRPr lang="en-US" sz="2000" b="1" u="sng" dirty="0">
              <a:latin typeface="Arabic Typesetting" pitchFamily="66" charset="-78"/>
              <a:cs typeface="Arabic Typesetting" pitchFamily="66" charset="-78"/>
            </a:endParaRPr>
          </a:p>
          <a:p>
            <a:endParaRPr lang="en-US" sz="2000" b="1" u="sng" dirty="0" smtClean="0">
              <a:latin typeface="Arabic Typesetting" pitchFamily="66" charset="-78"/>
              <a:cs typeface="Arabic Typesetting" pitchFamily="66" charset="-78"/>
            </a:endParaRPr>
          </a:p>
          <a:p>
            <a:endParaRPr lang="en-US" sz="2000" b="1" u="sng" dirty="0">
              <a:latin typeface="Arabic Typesetting" pitchFamily="66" charset="-78"/>
              <a:cs typeface="Arabic Typesetting" pitchFamily="66" charset="-78"/>
            </a:endParaRPr>
          </a:p>
          <a:p>
            <a:endParaRPr lang="en-US" sz="2000" b="1" u="sng" dirty="0" smtClean="0">
              <a:latin typeface="Arabic Typesetting" pitchFamily="66" charset="-78"/>
              <a:cs typeface="Arabic Typesetting" pitchFamily="66" charset="-78"/>
            </a:endParaRPr>
          </a:p>
          <a:p>
            <a:endParaRPr lang="en-US" sz="2000" b="1" u="sng" dirty="0">
              <a:latin typeface="Arabic Typesetting" pitchFamily="66" charset="-78"/>
              <a:cs typeface="Arabic Typesetting" pitchFamily="66" charset="-78"/>
            </a:endParaRPr>
          </a:p>
          <a:p>
            <a:endParaRPr lang="en-US" sz="2000" b="1" u="sng" dirty="0" smtClean="0">
              <a:latin typeface="Arabic Typesetting" pitchFamily="66" charset="-78"/>
              <a:cs typeface="Arabic Typesetting" pitchFamily="66" charset="-78"/>
            </a:endParaRPr>
          </a:p>
          <a:p>
            <a:endParaRPr lang="en-US" sz="2000" b="1" u="sng" dirty="0">
              <a:latin typeface="Arabic Typesetting" pitchFamily="66" charset="-78"/>
              <a:cs typeface="Arabic Typesetting" pitchFamily="66" charset="-78"/>
            </a:endParaRPr>
          </a:p>
          <a:p>
            <a:endParaRPr lang="en-US" sz="2000" b="1" u="sng" dirty="0" smtClean="0">
              <a:latin typeface="Arabic Typesetting" pitchFamily="66" charset="-78"/>
              <a:cs typeface="Arabic Typesetting" pitchFamily="66" charset="-78"/>
            </a:endParaRPr>
          </a:p>
          <a:p>
            <a:endParaRPr lang="en-US" sz="2000" b="1" u="sng" dirty="0">
              <a:latin typeface="Arabic Typesetting" pitchFamily="66" charset="-78"/>
              <a:cs typeface="Arabic Typesetting" pitchFamily="66" charset="-78"/>
            </a:endParaRPr>
          </a:p>
          <a:p>
            <a:endParaRPr lang="en-US" sz="2000" b="1" u="sng" dirty="0" smtClean="0">
              <a:latin typeface="Arabic Typesetting" pitchFamily="66" charset="-78"/>
              <a:cs typeface="Arabic Typesetting" pitchFamily="66" charset="-78"/>
            </a:endParaRPr>
          </a:p>
          <a:p>
            <a:endParaRPr lang="en-US" sz="2000" b="1" u="sng" dirty="0" smtClean="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714356"/>
          </a:xfrm>
        </p:spPr>
        <p:txBody>
          <a:bodyPr>
            <a:normAutofit fontScale="90000"/>
          </a:bodyPr>
          <a:lstStyle/>
          <a:p>
            <a:r>
              <a:rPr lang="en-US" b="1" dirty="0" smtClean="0">
                <a:latin typeface="Andalus" panose="02020603050405020304" pitchFamily="18" charset="-78"/>
                <a:cs typeface="Andalus" panose="02020603050405020304" pitchFamily="18" charset="-78"/>
              </a:rPr>
              <a:t>Big picture </a:t>
            </a:r>
            <a:endParaRPr lang="en-IN" b="1" dirty="0">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p:txBody>
          <a:bodyPr/>
          <a:lstStyle/>
          <a:p>
            <a:endParaRPr lang="en-IN" dirty="0"/>
          </a:p>
        </p:txBody>
      </p:sp>
      <p:sp>
        <p:nvSpPr>
          <p:cNvPr id="4" name="Rounded Rectangle 3"/>
          <p:cNvSpPr/>
          <p:nvPr/>
        </p:nvSpPr>
        <p:spPr>
          <a:xfrm>
            <a:off x="467544" y="764704"/>
            <a:ext cx="5145246" cy="1512168"/>
          </a:xfrm>
          <a:prstGeom prst="roundRect">
            <a:avLst/>
          </a:prstGeom>
          <a:solidFill>
            <a:schemeClr val="tx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500" dirty="0" smtClean="0">
                <a:latin typeface="Arabic Typesetting" panose="03020402040406030203" pitchFamily="66" charset="-78"/>
                <a:cs typeface="Arabic Typesetting" panose="03020402040406030203" pitchFamily="66" charset="-78"/>
              </a:rPr>
              <a:t>Starting in adolescence, women suffer more than men from internalizing disorders. </a:t>
            </a:r>
            <a:endParaRPr lang="en-IN" sz="2500" dirty="0">
              <a:latin typeface="Arabic Typesetting" panose="03020402040406030203" pitchFamily="66" charset="-78"/>
              <a:cs typeface="Arabic Typesetting" panose="03020402040406030203" pitchFamily="66" charset="-78"/>
            </a:endParaRPr>
          </a:p>
        </p:txBody>
      </p:sp>
      <p:sp>
        <p:nvSpPr>
          <p:cNvPr id="5" name="Rounded Rectangle 4"/>
          <p:cNvSpPr/>
          <p:nvPr/>
        </p:nvSpPr>
        <p:spPr>
          <a:xfrm>
            <a:off x="3563888" y="2492896"/>
            <a:ext cx="5327726" cy="1728192"/>
          </a:xfrm>
          <a:prstGeom prst="roundRect">
            <a:avLst/>
          </a:prstGeom>
          <a:solidFill>
            <a:schemeClr val="tx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sz="2500" dirty="0" smtClean="0">
                <a:latin typeface="Arabic Typesetting" panose="03020402040406030203" pitchFamily="66" charset="-78"/>
                <a:cs typeface="Arabic Typesetting" panose="03020402040406030203" pitchFamily="66" charset="-78"/>
              </a:rPr>
              <a:t>Globalization has overseen a dramatic widening of inequality including gender-based income disparities. </a:t>
            </a:r>
            <a:endParaRPr lang="en-IN" sz="2500" dirty="0">
              <a:latin typeface="Arabic Typesetting" panose="03020402040406030203" pitchFamily="66" charset="-78"/>
              <a:cs typeface="Arabic Typesetting" panose="03020402040406030203" pitchFamily="66" charset="-78"/>
            </a:endParaRPr>
          </a:p>
        </p:txBody>
      </p:sp>
      <p:sp>
        <p:nvSpPr>
          <p:cNvPr id="6" name="Rounded Rectangle 5"/>
          <p:cNvSpPr/>
          <p:nvPr/>
        </p:nvSpPr>
        <p:spPr>
          <a:xfrm>
            <a:off x="608282" y="4439591"/>
            <a:ext cx="5507934" cy="1694518"/>
          </a:xfrm>
          <a:prstGeom prst="roundRect">
            <a:avLst/>
          </a:prstGeom>
          <a:solidFill>
            <a:schemeClr val="tx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dirty="0" smtClean="0">
                <a:latin typeface="Arabic Typesetting" panose="03020402040406030203" pitchFamily="66" charset="-78"/>
                <a:cs typeface="Arabic Typesetting" panose="03020402040406030203" pitchFamily="66" charset="-78"/>
              </a:rPr>
              <a:t>Definitions of masculinity and femininity have psychological consequence</a:t>
            </a:r>
            <a:r>
              <a:rPr lang="en-US" sz="1400" dirty="0" smtClean="0">
                <a:latin typeface="Arabic Typesetting" panose="03020402040406030203" pitchFamily="66" charset="-78"/>
                <a:cs typeface="Arabic Typesetting" panose="03020402040406030203" pitchFamily="66" charset="-78"/>
              </a:rPr>
              <a:t>s</a:t>
            </a:r>
            <a:endParaRPr lang="en-IN" sz="1400" dirty="0">
              <a:latin typeface="Arabic Typesetting" panose="03020402040406030203" pitchFamily="66" charset="-78"/>
              <a:cs typeface="Arabic Typesetting" panose="03020402040406030203" pitchFamily="66"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4704"/>
          </a:xfrm>
        </p:spPr>
        <p:txBody>
          <a:bodyPr>
            <a:normAutofit/>
          </a:bodyPr>
          <a:lstStyle/>
          <a:p>
            <a:r>
              <a:rPr lang="en-US" b="1" dirty="0" smtClean="0">
                <a:latin typeface="Andalus" panose="02020603050405020304" pitchFamily="18" charset="-78"/>
                <a:cs typeface="Andalus" panose="02020603050405020304" pitchFamily="18" charset="-78"/>
              </a:rPr>
              <a:t>Being a woman</a:t>
            </a:r>
            <a:endParaRPr lang="en-IN" b="1" dirty="0">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a:xfrm>
            <a:off x="0" y="836712"/>
            <a:ext cx="9144000" cy="6021288"/>
          </a:xfrm>
          <a:solidFill>
            <a:schemeClr val="bg1">
              <a:lumMod val="85000"/>
            </a:schemeClr>
          </a:solidFill>
        </p:spPr>
        <p:txBody>
          <a:bodyPr>
            <a:noAutofit/>
          </a:bodyPr>
          <a:lstStyle/>
          <a:p>
            <a:r>
              <a:rPr lang="en-GB" sz="2400" dirty="0">
                <a:latin typeface="Arabic Typesetting" panose="03020402040406030203" pitchFamily="66" charset="-78"/>
                <a:cs typeface="Arabic Typesetting" panose="03020402040406030203" pitchFamily="66" charset="-78"/>
              </a:rPr>
              <a:t> The decision about providing health care to the members of a family usually rests with the male heads of families. </a:t>
            </a:r>
            <a:endParaRPr lang="en-GB" sz="2400" dirty="0" smtClean="0">
              <a:latin typeface="Arabic Typesetting" panose="03020402040406030203" pitchFamily="66" charset="-78"/>
              <a:cs typeface="Arabic Typesetting" panose="03020402040406030203" pitchFamily="66" charset="-78"/>
            </a:endParaRPr>
          </a:p>
          <a:p>
            <a:r>
              <a:rPr lang="en-GB" sz="2400" dirty="0" smtClean="0">
                <a:latin typeface="Arabic Typesetting" panose="03020402040406030203" pitchFamily="66" charset="-78"/>
                <a:cs typeface="Arabic Typesetting" panose="03020402040406030203" pitchFamily="66" charset="-78"/>
              </a:rPr>
              <a:t>In </a:t>
            </a:r>
            <a:r>
              <a:rPr lang="en-GB" sz="2400" dirty="0">
                <a:latin typeface="Arabic Typesetting" panose="03020402040406030203" pitchFamily="66" charset="-78"/>
                <a:cs typeface="Arabic Typesetting" panose="03020402040406030203" pitchFamily="66" charset="-78"/>
              </a:rPr>
              <a:t>large joint families, where hierarchy and power equations are very strong, women usually reside in a very inferior place, especially the younger </a:t>
            </a:r>
            <a:r>
              <a:rPr lang="en-GB" sz="2400" i="1" dirty="0" err="1">
                <a:latin typeface="Arabic Typesetting" panose="03020402040406030203" pitchFamily="66" charset="-78"/>
                <a:cs typeface="Arabic Typesetting" panose="03020402040406030203" pitchFamily="66" charset="-78"/>
              </a:rPr>
              <a:t>bahus</a:t>
            </a:r>
            <a:r>
              <a:rPr lang="en-GB" sz="2400" dirty="0">
                <a:latin typeface="Arabic Typesetting" panose="03020402040406030203" pitchFamily="66" charset="-78"/>
                <a:cs typeface="Arabic Typesetting" panose="03020402040406030203" pitchFamily="66" charset="-78"/>
              </a:rPr>
              <a:t>. Interaction, even intimacy, between spouses is by protocol and is restricted to minimal and necessary contact. </a:t>
            </a:r>
            <a:endParaRPr lang="en-GB" sz="2400" dirty="0" smtClean="0">
              <a:latin typeface="Arabic Typesetting" panose="03020402040406030203" pitchFamily="66" charset="-78"/>
              <a:cs typeface="Arabic Typesetting" panose="03020402040406030203" pitchFamily="66" charset="-78"/>
            </a:endParaRPr>
          </a:p>
          <a:p>
            <a:r>
              <a:rPr lang="en-GB" sz="2400" dirty="0" smtClean="0">
                <a:latin typeface="Arabic Typesetting" panose="03020402040406030203" pitchFamily="66" charset="-78"/>
                <a:cs typeface="Arabic Typesetting" panose="03020402040406030203" pitchFamily="66" charset="-78"/>
              </a:rPr>
              <a:t>Verbalising </a:t>
            </a:r>
            <a:r>
              <a:rPr lang="en-GB" sz="2400" dirty="0">
                <a:latin typeface="Arabic Typesetting" panose="03020402040406030203" pitchFamily="66" charset="-78"/>
                <a:cs typeface="Arabic Typesetting" panose="03020402040406030203" pitchFamily="66" charset="-78"/>
              </a:rPr>
              <a:t>problems and conflicts is rare, so that it is very unlikely that men will know of the stresses or inner conflicts of the women. </a:t>
            </a:r>
            <a:endParaRPr lang="en-GB" sz="2400" dirty="0" smtClean="0">
              <a:latin typeface="Arabic Typesetting" panose="03020402040406030203" pitchFamily="66" charset="-78"/>
              <a:cs typeface="Arabic Typesetting" panose="03020402040406030203" pitchFamily="66" charset="-78"/>
            </a:endParaRPr>
          </a:p>
          <a:p>
            <a:r>
              <a:rPr lang="en-GB" sz="2400" dirty="0" smtClean="0">
                <a:latin typeface="Arabic Typesetting" panose="03020402040406030203" pitchFamily="66" charset="-78"/>
                <a:cs typeface="Arabic Typesetting" panose="03020402040406030203" pitchFamily="66" charset="-78"/>
              </a:rPr>
              <a:t>Acknowledging </a:t>
            </a:r>
            <a:r>
              <a:rPr lang="en-GB" sz="2400" dirty="0">
                <a:latin typeface="Arabic Typesetting" panose="03020402040406030203" pitchFamily="66" charset="-78"/>
                <a:cs typeface="Arabic Typesetting" panose="03020402040406030203" pitchFamily="66" charset="-78"/>
              </a:rPr>
              <a:t>inner conflicts usually connotes a sign of weakness, which is tolerated philosophically, but not treated as a health need. Especially in women, the acknowledgment of such problems would be considered as self- </a:t>
            </a:r>
            <a:r>
              <a:rPr lang="en-GB" sz="2400" dirty="0" err="1" smtClean="0">
                <a:latin typeface="Arabic Typesetting" panose="03020402040406030203" pitchFamily="66" charset="-78"/>
                <a:cs typeface="Arabic Typesetting" panose="03020402040406030203" pitchFamily="66" charset="-78"/>
              </a:rPr>
              <a:t>centredness</a:t>
            </a:r>
            <a:r>
              <a:rPr lang="en-GB" sz="2400" dirty="0" smtClean="0">
                <a:latin typeface="Arabic Typesetting" panose="03020402040406030203" pitchFamily="66" charset="-78"/>
                <a:cs typeface="Arabic Typesetting" panose="03020402040406030203" pitchFamily="66" charset="-78"/>
              </a:rPr>
              <a:t>.</a:t>
            </a:r>
          </a:p>
          <a:p>
            <a:r>
              <a:rPr lang="en-GB" sz="2400" dirty="0" smtClean="0">
                <a:latin typeface="Arabic Typesetting" panose="03020402040406030203" pitchFamily="66" charset="-78"/>
                <a:cs typeface="Arabic Typesetting" panose="03020402040406030203" pitchFamily="66" charset="-78"/>
              </a:rPr>
              <a:t>Even </a:t>
            </a:r>
            <a:r>
              <a:rPr lang="en-GB" sz="2400" dirty="0">
                <a:latin typeface="Arabic Typesetting" panose="03020402040406030203" pitchFamily="66" charset="-78"/>
                <a:cs typeface="Arabic Typesetting" panose="03020402040406030203" pitchFamily="66" charset="-78"/>
              </a:rPr>
              <a:t>though fewer women get admitted to mental hospitals for care, once there they stay for a longer period of time. The reasons for this range from the economic to the attitudes of hospital staff towards ‘appropriate feminine’ behaviour. The ideal woman patient is expected to be compliant, patient, passive, dependent and submissive. </a:t>
            </a:r>
            <a:endParaRPr lang="en-IN" sz="2400" dirty="0">
              <a:latin typeface="Arabic Typesetting" panose="03020402040406030203" pitchFamily="66" charset="-78"/>
              <a:cs typeface="Arabic Typesetting" panose="03020402040406030203" pitchFamily="66" charset="-78"/>
            </a:endParaRPr>
          </a:p>
          <a:p>
            <a:endParaRPr lang="en-IN" sz="24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6439390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632"/>
            <a:ext cx="9144000" cy="936104"/>
          </a:xfrm>
        </p:spPr>
        <p:txBody>
          <a:bodyPr>
            <a:normAutofit fontScale="90000"/>
          </a:bodyPr>
          <a:lstStyle/>
          <a:p>
            <a:r>
              <a:rPr lang="en-US" sz="3600" b="1" dirty="0" smtClean="0">
                <a:latin typeface="Andalus" pitchFamily="18" charset="-78"/>
                <a:cs typeface="Andalus" pitchFamily="18" charset="-78"/>
              </a:rPr>
              <a:t>Determinants of gender discrimination in mental health</a:t>
            </a:r>
            <a:endParaRPr lang="en-IN" sz="3600" b="1" dirty="0">
              <a:latin typeface="Andalus" pitchFamily="18" charset="-78"/>
              <a:cs typeface="Andalus" pitchFamily="18" charset="-78"/>
            </a:endParaRPr>
          </a:p>
        </p:txBody>
      </p:sp>
      <p:sp>
        <p:nvSpPr>
          <p:cNvPr id="3" name="Content Placeholder 2"/>
          <p:cNvSpPr>
            <a:spLocks noGrp="1"/>
          </p:cNvSpPr>
          <p:nvPr>
            <p:ph idx="1"/>
          </p:nvPr>
        </p:nvSpPr>
        <p:spPr>
          <a:xfrm>
            <a:off x="457200" y="1285860"/>
            <a:ext cx="8229600" cy="5286412"/>
          </a:xfrm>
        </p:spPr>
        <p:txBody>
          <a:bodyPr>
            <a:normAutofit/>
          </a:bodyPr>
          <a:lstStyle/>
          <a:p>
            <a:pPr lvl="0"/>
            <a:r>
              <a:rPr lang="en-US" sz="2600" dirty="0" smtClean="0">
                <a:latin typeface="Andalus" pitchFamily="18" charset="-78"/>
                <a:cs typeface="Andalus" pitchFamily="18" charset="-78"/>
              </a:rPr>
              <a:t>Social stigma attached to mental illness</a:t>
            </a:r>
            <a:endParaRPr lang="en-IN" sz="2600" dirty="0" smtClean="0">
              <a:latin typeface="Andalus" pitchFamily="18" charset="-78"/>
              <a:cs typeface="Andalus" pitchFamily="18" charset="-78"/>
            </a:endParaRPr>
          </a:p>
          <a:p>
            <a:pPr lvl="0"/>
            <a:r>
              <a:rPr lang="en-US" sz="2600" dirty="0" smtClean="0">
                <a:latin typeface="Andalus" pitchFamily="18" charset="-78"/>
                <a:cs typeface="Andalus" pitchFamily="18" charset="-78"/>
              </a:rPr>
              <a:t>Rejection by family and community even after recovery</a:t>
            </a:r>
            <a:endParaRPr lang="en-IN" sz="2600" dirty="0" smtClean="0">
              <a:latin typeface="Andalus" pitchFamily="18" charset="-78"/>
              <a:cs typeface="Andalus" pitchFamily="18" charset="-78"/>
            </a:endParaRPr>
          </a:p>
          <a:p>
            <a:pPr lvl="0"/>
            <a:r>
              <a:rPr lang="en-US" sz="2600" dirty="0" smtClean="0">
                <a:latin typeface="Andalus" pitchFamily="18" charset="-78"/>
                <a:cs typeface="Andalus" pitchFamily="18" charset="-78"/>
              </a:rPr>
              <a:t>Gender bias in admission and care</a:t>
            </a:r>
            <a:endParaRPr lang="en-IN" sz="2600" dirty="0" smtClean="0">
              <a:latin typeface="Andalus" pitchFamily="18" charset="-78"/>
              <a:cs typeface="Andalus" pitchFamily="18" charset="-78"/>
            </a:endParaRPr>
          </a:p>
          <a:p>
            <a:pPr lvl="0"/>
            <a:r>
              <a:rPr lang="en-US" sz="2600" dirty="0" smtClean="0">
                <a:latin typeface="Andalus" pitchFamily="18" charset="-78"/>
                <a:cs typeface="Andalus" pitchFamily="18" charset="-78"/>
              </a:rPr>
              <a:t>Lack of </a:t>
            </a:r>
            <a:r>
              <a:rPr lang="en-US" sz="2600" dirty="0">
                <a:latin typeface="Andalus" pitchFamily="18" charset="-78"/>
                <a:cs typeface="Andalus" pitchFamily="18" charset="-78"/>
              </a:rPr>
              <a:t>k</a:t>
            </a:r>
            <a:r>
              <a:rPr lang="en-US" sz="2600" dirty="0" smtClean="0">
                <a:latin typeface="Andalus" pitchFamily="18" charset="-78"/>
                <a:cs typeface="Andalus" pitchFamily="18" charset="-78"/>
              </a:rPr>
              <a:t>nowledge, skills amongst professionals</a:t>
            </a:r>
          </a:p>
          <a:p>
            <a:pPr lvl="0"/>
            <a:r>
              <a:rPr lang="en-US" sz="2600" dirty="0" smtClean="0">
                <a:latin typeface="Andalus" pitchFamily="18" charset="-78"/>
                <a:cs typeface="Andalus" pitchFamily="18" charset="-78"/>
              </a:rPr>
              <a:t>Shortage of mental health services and infrastructure</a:t>
            </a:r>
          </a:p>
          <a:p>
            <a:pPr lvl="0"/>
            <a:r>
              <a:rPr lang="en-US" sz="2600" dirty="0" smtClean="0">
                <a:latin typeface="Andalus" pitchFamily="18" charset="-78"/>
                <a:cs typeface="Andalus" pitchFamily="18" charset="-78"/>
              </a:rPr>
              <a:t>Patriarchal Values</a:t>
            </a:r>
            <a:endParaRPr lang="en-IN" sz="2600" dirty="0" smtClean="0">
              <a:latin typeface="Andalus" pitchFamily="18" charset="-78"/>
              <a:cs typeface="Andalus" pitchFamily="18" charset="-78"/>
            </a:endParaRPr>
          </a:p>
          <a:p>
            <a:endParaRPr lang="en-IN" sz="2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71480"/>
          </a:xfrm>
        </p:spPr>
        <p:txBody>
          <a:bodyPr>
            <a:normAutofit fontScale="90000"/>
          </a:bodyPr>
          <a:lstStyle/>
          <a:p>
            <a:r>
              <a:rPr lang="en-US" b="1" dirty="0" smtClean="0">
                <a:latin typeface="Andalus" pitchFamily="18" charset="-78"/>
                <a:cs typeface="Andalus" pitchFamily="18" charset="-78"/>
              </a:rPr>
              <a:t>Gender in Psychiatry</a:t>
            </a:r>
            <a:endParaRPr lang="en-IN" b="1" dirty="0">
              <a:latin typeface="Andalus" pitchFamily="18" charset="-78"/>
              <a:cs typeface="Andalus" pitchFamily="18" charset="-78"/>
            </a:endParaRPr>
          </a:p>
        </p:txBody>
      </p:sp>
      <p:sp>
        <p:nvSpPr>
          <p:cNvPr id="3" name="Content Placeholder 2"/>
          <p:cNvSpPr>
            <a:spLocks noGrp="1"/>
          </p:cNvSpPr>
          <p:nvPr>
            <p:ph idx="1"/>
          </p:nvPr>
        </p:nvSpPr>
        <p:spPr>
          <a:xfrm>
            <a:off x="0" y="571480"/>
            <a:ext cx="9144000" cy="6072206"/>
          </a:xfrm>
        </p:spPr>
        <p:txBody>
          <a:bodyPr/>
          <a:lstStyle/>
          <a:p>
            <a:endParaRPr lang="en-IN" dirty="0"/>
          </a:p>
        </p:txBody>
      </p:sp>
      <p:sp>
        <p:nvSpPr>
          <p:cNvPr id="4" name="Rounded Rectangle 3"/>
          <p:cNvSpPr/>
          <p:nvPr/>
        </p:nvSpPr>
        <p:spPr>
          <a:xfrm>
            <a:off x="0" y="642918"/>
            <a:ext cx="6715140" cy="2071678"/>
          </a:xfrm>
          <a:prstGeom prst="roundRect">
            <a:avLst/>
          </a:prstGeom>
          <a:solidFill>
            <a:schemeClr val="tx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latin typeface="Arabic Typesetting" pitchFamily="66" charset="-78"/>
                <a:cs typeface="Arabic Typesetting" pitchFamily="66" charset="-78"/>
              </a:rPr>
              <a:t>The advent of psychiatry has been a rigid Western, patriarchal  domain. At the spread of asylums in the 19</a:t>
            </a:r>
            <a:r>
              <a:rPr lang="en-US" sz="2200" baseline="30000" dirty="0" smtClean="0">
                <a:latin typeface="Arabic Typesetting" pitchFamily="66" charset="-78"/>
                <a:cs typeface="Arabic Typesetting" pitchFamily="66" charset="-78"/>
              </a:rPr>
              <a:t>th</a:t>
            </a:r>
            <a:r>
              <a:rPr lang="en-US" sz="2200" dirty="0" smtClean="0">
                <a:latin typeface="Arabic Typesetting" pitchFamily="66" charset="-78"/>
                <a:cs typeface="Arabic Typesetting" pitchFamily="66" charset="-78"/>
              </a:rPr>
              <a:t> Century, women who were found protesting against the hostilities of men and social norms were confined to mental institutions and labeled as ‘mad women.’  Hysteria became known as a women’s problem whose only cure was finding a man</a:t>
            </a:r>
            <a:endParaRPr lang="en-IN" sz="2200" dirty="0">
              <a:latin typeface="Arabic Typesetting" pitchFamily="66" charset="-78"/>
              <a:cs typeface="Arabic Typesetting" pitchFamily="66" charset="-78"/>
            </a:endParaRPr>
          </a:p>
        </p:txBody>
      </p:sp>
      <p:sp>
        <p:nvSpPr>
          <p:cNvPr id="5" name="Rounded Rectangle 4"/>
          <p:cNvSpPr/>
          <p:nvPr/>
        </p:nvSpPr>
        <p:spPr>
          <a:xfrm>
            <a:off x="3000364" y="2786058"/>
            <a:ext cx="6143636" cy="2000264"/>
          </a:xfrm>
          <a:prstGeom prst="roundRect">
            <a:avLst/>
          </a:prstGeom>
          <a:solidFill>
            <a:schemeClr val="tx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latin typeface="Arabic Typesetting" pitchFamily="66" charset="-78"/>
                <a:cs typeface="Arabic Typesetting" pitchFamily="66" charset="-78"/>
              </a:rPr>
              <a:t>Women are diagnosed far more easily, with severe illnesses, when compared with men. Seen as weak and irrational, women’s expressions of sadness and anger are immediately labeled as depression, borderline personality syndrome, and psychosis. Studies globally show 48% more women being on psychotropic medicines than men</a:t>
            </a:r>
            <a:endParaRPr lang="en-IN" sz="2200" dirty="0">
              <a:latin typeface="Arabic Typesetting" pitchFamily="66" charset="-78"/>
              <a:cs typeface="Arabic Typesetting" pitchFamily="66" charset="-78"/>
            </a:endParaRPr>
          </a:p>
        </p:txBody>
      </p:sp>
      <p:sp>
        <p:nvSpPr>
          <p:cNvPr id="6" name="Rounded Rectangle 5"/>
          <p:cNvSpPr/>
          <p:nvPr/>
        </p:nvSpPr>
        <p:spPr>
          <a:xfrm>
            <a:off x="0" y="4857760"/>
            <a:ext cx="6000760" cy="1643050"/>
          </a:xfrm>
          <a:prstGeom prst="roundRect">
            <a:avLst/>
          </a:prstGeom>
          <a:solidFill>
            <a:schemeClr val="tx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latin typeface="Arabic Typesetting" pitchFamily="66" charset="-78"/>
                <a:cs typeface="Arabic Typesetting" pitchFamily="66" charset="-78"/>
              </a:rPr>
              <a:t>Recovery from mental illness too </a:t>
            </a:r>
            <a:r>
              <a:rPr lang="en-US" sz="2200" dirty="0" err="1" smtClean="0">
                <a:latin typeface="Arabic Typesetting" pitchFamily="66" charset="-78"/>
                <a:cs typeface="Arabic Typesetting" pitchFamily="66" charset="-78"/>
              </a:rPr>
              <a:t>favours</a:t>
            </a:r>
            <a:r>
              <a:rPr lang="en-US" sz="2200" dirty="0" smtClean="0">
                <a:latin typeface="Arabic Typesetting" pitchFamily="66" charset="-78"/>
                <a:cs typeface="Arabic Typesetting" pitchFamily="66" charset="-78"/>
              </a:rPr>
              <a:t> men more than women. Social factors such as support, employment, freedom,  are more easily available . Men  are rarely dumped and have much more support during their illness. There is less stigma , and men receive better </a:t>
            </a:r>
            <a:r>
              <a:rPr lang="en-US" sz="2200" dirty="0" err="1" smtClean="0">
                <a:latin typeface="Arabic Typesetting" pitchFamily="66" charset="-78"/>
                <a:cs typeface="Arabic Typesetting" pitchFamily="66" charset="-78"/>
              </a:rPr>
              <a:t>behaviour</a:t>
            </a:r>
            <a:r>
              <a:rPr lang="en-US" sz="2200" dirty="0" smtClean="0">
                <a:latin typeface="Arabic Typesetting" pitchFamily="66" charset="-78"/>
                <a:cs typeface="Arabic Typesetting" pitchFamily="66" charset="-78"/>
              </a:rPr>
              <a:t> from doctors, nurses and the society</a:t>
            </a:r>
            <a:endParaRPr lang="en-IN" sz="2200"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ndalus" pitchFamily="18" charset="-78"/>
                <a:cs typeface="Andalus" pitchFamily="18" charset="-78"/>
              </a:rPr>
              <a:t>Women in institutions</a:t>
            </a:r>
            <a:endParaRPr lang="en-IN" u="sng" dirty="0">
              <a:latin typeface="Andalus" pitchFamily="18" charset="-78"/>
              <a:cs typeface="Andalus" pitchFamily="18" charset="-78"/>
            </a:endParaRPr>
          </a:p>
        </p:txBody>
      </p:sp>
      <p:sp>
        <p:nvSpPr>
          <p:cNvPr id="4" name="Text Placeholder 3"/>
          <p:cNvSpPr>
            <a:spLocks noGrp="1"/>
          </p:cNvSpPr>
          <p:nvPr>
            <p:ph type="body" sz="half" idx="2"/>
          </p:nvPr>
        </p:nvSpPr>
        <p:spPr/>
        <p:txBody>
          <a:bodyPr/>
          <a:lstStyle/>
          <a:p>
            <a:r>
              <a:rPr lang="en-US" dirty="0" smtClean="0"/>
              <a:t>Clothing, hygiene, personal care, privacy in short supply. </a:t>
            </a:r>
          </a:p>
          <a:p>
            <a:r>
              <a:rPr lang="en-US" dirty="0" smtClean="0"/>
              <a:t>Dignity is in short supply. </a:t>
            </a:r>
            <a:endParaRPr lang="en-IN" dirty="0"/>
          </a:p>
        </p:txBody>
      </p:sp>
      <p:pic>
        <p:nvPicPr>
          <p:cNvPr id="8" name="Picture Placeholder 7"/>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a:stretch>
            <a:fillRect/>
          </a:stretch>
        </p:blip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IN" dirty="0"/>
          </a:p>
        </p:txBody>
      </p:sp>
      <p:sp>
        <p:nvSpPr>
          <p:cNvPr id="3" name="Content Placeholder 2"/>
          <p:cNvSpPr>
            <a:spLocks noGrp="1"/>
          </p:cNvSpPr>
          <p:nvPr>
            <p:ph idx="1"/>
          </p:nvPr>
        </p:nvSpPr>
        <p:spPr>
          <a:xfrm>
            <a:off x="457200" y="785794"/>
            <a:ext cx="8229600" cy="5786478"/>
          </a:xfrm>
        </p:spPr>
        <p:txBody>
          <a:bodyPr>
            <a:noAutofit/>
          </a:bodyPr>
          <a:lstStyle/>
          <a:p>
            <a:r>
              <a:rPr lang="en-IN" sz="2400" dirty="0" smtClean="0">
                <a:latin typeface="Andalus" pitchFamily="18" charset="-78"/>
                <a:cs typeface="Andalus" pitchFamily="18" charset="-78"/>
              </a:rPr>
              <a:t>Women are by far the primary </a:t>
            </a:r>
            <a:r>
              <a:rPr lang="en-IN" sz="2400" b="1" dirty="0" smtClean="0">
                <a:latin typeface="Andalus" pitchFamily="18" charset="-78"/>
                <a:cs typeface="Andalus" pitchFamily="18" charset="-78"/>
              </a:rPr>
              <a:t>recipients</a:t>
            </a:r>
            <a:r>
              <a:rPr lang="en-IN" sz="2400" dirty="0" smtClean="0">
                <a:latin typeface="Andalus" pitchFamily="18" charset="-78"/>
                <a:cs typeface="Andalus" pitchFamily="18" charset="-78"/>
              </a:rPr>
              <a:t> of psychiatric “services,” </a:t>
            </a:r>
          </a:p>
          <a:p>
            <a:r>
              <a:rPr lang="en-IN" sz="2400" dirty="0" smtClean="0">
                <a:latin typeface="Andalus" pitchFamily="18" charset="-78"/>
                <a:cs typeface="Andalus" pitchFamily="18" charset="-78"/>
              </a:rPr>
              <a:t>Female gender is a significant predictor of being prescribed psychotropic drugs. </a:t>
            </a:r>
            <a:endParaRPr lang="en-IN" sz="2400" dirty="0">
              <a:latin typeface="Andalus" pitchFamily="18" charset="-78"/>
              <a:cs typeface="Andalus" pitchFamily="18" charset="-78"/>
            </a:endParaRPr>
          </a:p>
          <a:p>
            <a:r>
              <a:rPr lang="en-US" sz="2400" dirty="0"/>
              <a:t>Women are seen to be more easily diagnosed and put on medication. </a:t>
            </a:r>
          </a:p>
          <a:p>
            <a:r>
              <a:rPr lang="en-US" sz="2400" dirty="0"/>
              <a:t>Women are dumped into mental institutions as soon as they are unable to perform their gender prescribed roles. They are hardly then looked back upon. </a:t>
            </a:r>
            <a:endParaRPr lang="en-US" sz="2400" dirty="0" smtClean="0"/>
          </a:p>
          <a:p>
            <a:r>
              <a:rPr lang="en-US" sz="2400" dirty="0"/>
              <a:t>Women in institutions are disregarded, uncared for, untended to. </a:t>
            </a:r>
          </a:p>
          <a:p>
            <a:r>
              <a:rPr lang="en-US" sz="2400" dirty="0"/>
              <a:t>Once the family dumps a woman, the institutions too refuses to take any responsibility. </a:t>
            </a:r>
            <a:endParaRPr lang="en-IN" sz="2400" dirty="0"/>
          </a:p>
          <a:p>
            <a:pPr marL="0" indent="0">
              <a:buNone/>
            </a:pPr>
            <a:endParaRPr lang="en-US" sz="2400" dirty="0"/>
          </a:p>
          <a:p>
            <a:endParaRPr lang="en-IN" sz="2400" dirty="0">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IN" dirty="0"/>
          </a:p>
        </p:txBody>
      </p:sp>
      <p:sp>
        <p:nvSpPr>
          <p:cNvPr id="3" name="Content Placeholder 2"/>
          <p:cNvSpPr>
            <a:spLocks noGrp="1"/>
          </p:cNvSpPr>
          <p:nvPr>
            <p:ph idx="1"/>
          </p:nvPr>
        </p:nvSpPr>
        <p:spPr>
          <a:xfrm>
            <a:off x="457200" y="428604"/>
            <a:ext cx="8229600" cy="6072230"/>
          </a:xfrm>
        </p:spPr>
        <p:txBody>
          <a:bodyPr>
            <a:normAutofit/>
          </a:bodyPr>
          <a:lstStyle/>
          <a:p>
            <a:pPr marL="0" indent="0">
              <a:buNone/>
            </a:pPr>
            <a:endParaRPr lang="en-US" sz="2000" dirty="0"/>
          </a:p>
          <a:p>
            <a:r>
              <a:rPr lang="en-US" sz="2400" dirty="0" smtClean="0">
                <a:latin typeface="Andalus" pitchFamily="18" charset="-78"/>
                <a:cs typeface="Andalus" pitchFamily="18" charset="-78"/>
              </a:rPr>
              <a:t>Mental </a:t>
            </a:r>
            <a:r>
              <a:rPr lang="en-US" sz="2400" dirty="0">
                <a:latin typeface="Andalus" pitchFamily="18" charset="-78"/>
                <a:cs typeface="Andalus" pitchFamily="18" charset="-78"/>
              </a:rPr>
              <a:t>institutions rob a woman of her personhood. Their heads are tonsured so that they don’t appear attractive. </a:t>
            </a:r>
          </a:p>
          <a:p>
            <a:r>
              <a:rPr lang="en-US" sz="2400" dirty="0">
                <a:latin typeface="Andalus" pitchFamily="18" charset="-78"/>
                <a:cs typeface="Andalus" pitchFamily="18" charset="-78"/>
              </a:rPr>
              <a:t>Clothes are torn, tattered, dull, and shapeless. </a:t>
            </a:r>
          </a:p>
          <a:p>
            <a:r>
              <a:rPr lang="en-US" sz="2400" dirty="0">
                <a:latin typeface="Andalus" pitchFamily="18" charset="-78"/>
                <a:cs typeface="Andalus" pitchFamily="18" charset="-78"/>
              </a:rPr>
              <a:t>There are no restrictions when it comes to keeping them in the nude; a practice seen in possibly every female psychiatric ward. </a:t>
            </a:r>
          </a:p>
          <a:p>
            <a:r>
              <a:rPr lang="en-US" sz="2400" dirty="0">
                <a:latin typeface="Andalus" pitchFamily="18" charset="-78"/>
                <a:cs typeface="Andalus" pitchFamily="18" charset="-78"/>
              </a:rPr>
              <a:t>Active violence including sexual and physical abuse is a common phenomenon in State run mental institutions, as is the violation of freedom, when an individual is confined to one tiny cell for days on end. </a:t>
            </a:r>
          </a:p>
          <a:p>
            <a:r>
              <a:rPr lang="en-US" sz="2400" dirty="0">
                <a:latin typeface="Andalus" pitchFamily="18" charset="-78"/>
                <a:cs typeface="Andalus" pitchFamily="18" charset="-78"/>
              </a:rPr>
              <a:t>Passive violence includes physical and emotional neglect</a:t>
            </a:r>
          </a:p>
          <a:p>
            <a:endParaRPr lang="en-US" sz="2000" dirty="0" smtClean="0"/>
          </a:p>
          <a:p>
            <a:endParaRPr lang="en-IN" sz="2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1026</TotalTime>
  <Words>1318</Words>
  <Application>Microsoft Office PowerPoint</Application>
  <PresentationFormat>On-screen Show (4:3)</PresentationFormat>
  <Paragraphs>137</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Anjali’s work</vt:lpstr>
      <vt:lpstr>Big picture </vt:lpstr>
      <vt:lpstr>Being a woman</vt:lpstr>
      <vt:lpstr>Determinants of gender discrimination in mental health</vt:lpstr>
      <vt:lpstr>Gender in Psychiatry</vt:lpstr>
      <vt:lpstr>Women in institutions</vt:lpstr>
      <vt:lpstr>PowerPoint Presentation</vt:lpstr>
      <vt:lpstr>PowerPoint Presentation</vt:lpstr>
      <vt:lpstr>PowerPoint Presentation</vt:lpstr>
      <vt:lpstr>PowerPoint Presentation</vt:lpstr>
      <vt:lpstr>PowerPoint Presentation</vt:lpstr>
      <vt:lpstr>PowerPoint Presentation</vt:lpstr>
      <vt:lpstr>Understanding stigma through a gender lens</vt:lpstr>
      <vt:lpstr>Gender in Society</vt:lpstr>
      <vt:lpstr>PowerPoint Presentation</vt:lpstr>
      <vt:lpstr>Jhilmil’s story</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sony</cp:lastModifiedBy>
  <cp:revision>115</cp:revision>
  <dcterms:created xsi:type="dcterms:W3CDTF">2014-05-29T05:49:49Z</dcterms:created>
  <dcterms:modified xsi:type="dcterms:W3CDTF">2014-11-18T08:18:21Z</dcterms:modified>
</cp:coreProperties>
</file>