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2" r:id="rId2"/>
    <p:sldId id="256" r:id="rId3"/>
    <p:sldId id="287" r:id="rId4"/>
    <p:sldId id="258" r:id="rId5"/>
    <p:sldId id="263" r:id="rId6"/>
    <p:sldId id="266" r:id="rId7"/>
    <p:sldId id="268" r:id="rId8"/>
    <p:sldId id="269" r:id="rId9"/>
    <p:sldId id="265" r:id="rId10"/>
    <p:sldId id="271" r:id="rId11"/>
    <p:sldId id="272" r:id="rId12"/>
    <p:sldId id="274" r:id="rId13"/>
    <p:sldId id="275" r:id="rId14"/>
    <p:sldId id="276" r:id="rId15"/>
    <p:sldId id="257" r:id="rId16"/>
    <p:sldId id="277" r:id="rId17"/>
    <p:sldId id="284" r:id="rId18"/>
    <p:sldId id="285" r:id="rId19"/>
    <p:sldId id="280" r:id="rId20"/>
    <p:sldId id="286" r:id="rId21"/>
    <p:sldId id="281" r:id="rId22"/>
    <p:sldId id="282" r:id="rId23"/>
    <p:sldId id="289" r:id="rId24"/>
    <p:sldId id="290" r:id="rId25"/>
    <p:sldId id="283" r:id="rId26"/>
    <p:sldId id="291" r:id="rId27"/>
    <p:sldId id="292" r:id="rId28"/>
    <p:sldId id="278" r:id="rId29"/>
    <p:sldId id="294" r:id="rId30"/>
    <p:sldId id="305" r:id="rId31"/>
    <p:sldId id="309" r:id="rId32"/>
    <p:sldId id="307" r:id="rId33"/>
    <p:sldId id="308" r:id="rId34"/>
    <p:sldId id="295" r:id="rId35"/>
    <p:sldId id="302" r:id="rId36"/>
    <p:sldId id="267" r:id="rId37"/>
    <p:sldId id="296" r:id="rId38"/>
    <p:sldId id="306" r:id="rId39"/>
    <p:sldId id="310" r:id="rId40"/>
    <p:sldId id="304" r:id="rId41"/>
    <p:sldId id="303" r:id="rId42"/>
    <p:sldId id="297" r:id="rId43"/>
    <p:sldId id="301" r:id="rId44"/>
    <p:sldId id="298" r:id="rId45"/>
    <p:sldId id="299" r:id="rId46"/>
    <p:sldId id="300" r:id="rId47"/>
    <p:sldId id="259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12E1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1386" y="72"/>
      </p:cViewPr>
      <p:guideLst>
        <p:guide orient="horz" pos="206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JMH\final\2%20Minoletti%20figures%2020%20yrs%20MH%20policies%20Chil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9577F48-6F63-4FBA-88FA-1D61FED3FB65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A8CB2A6-399F-492A-A5EE-123BEC8517B7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1F953A0-8E2C-4D60-B56A-1B9C0C5C41C5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1148A8B-B134-4743-8FD1-F4F75E6D02AD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LOW</c:v>
                </c:pt>
                <c:pt idx="1">
                  <c:v>LOWER-  MIDDLE</c:v>
                </c:pt>
                <c:pt idx="2">
                  <c:v>UPPER- MIDDLE</c:v>
                </c:pt>
                <c:pt idx="3">
                  <c:v>HIGH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26</c:v>
                </c:pt>
                <c:pt idx="1">
                  <c:v>43</c:v>
                </c:pt>
                <c:pt idx="2">
                  <c:v>39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1584056"/>
        <c:axId val="641591896"/>
      </c:barChart>
      <c:catAx>
        <c:axId val="64158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CC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41591896"/>
        <c:crosses val="autoZero"/>
        <c:auto val="1"/>
        <c:lblAlgn val="ctr"/>
        <c:lblOffset val="100"/>
        <c:noMultiLvlLbl val="0"/>
      </c:catAx>
      <c:valAx>
        <c:axId val="641591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41584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Psychiatrists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Low</c:v>
                </c:pt>
                <c:pt idx="1">
                  <c:v>Lower-Middle</c:v>
                </c:pt>
                <c:pt idx="2">
                  <c:v>Upper-Middle</c:v>
                </c:pt>
                <c:pt idx="3">
                  <c:v>High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0.05</c:v>
                </c:pt>
                <c:pt idx="1">
                  <c:v>0.54</c:v>
                </c:pt>
                <c:pt idx="2">
                  <c:v>2.0299999999999998</c:v>
                </c:pt>
                <c:pt idx="3">
                  <c:v>8.59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Nurses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Low</c:v>
                </c:pt>
                <c:pt idx="1">
                  <c:v>Lower-Middle</c:v>
                </c:pt>
                <c:pt idx="2">
                  <c:v>Upper-Middle</c:v>
                </c:pt>
                <c:pt idx="3">
                  <c:v>High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0.42</c:v>
                </c:pt>
                <c:pt idx="1">
                  <c:v>2.93</c:v>
                </c:pt>
                <c:pt idx="2">
                  <c:v>9.7200000000000006</c:v>
                </c:pt>
                <c:pt idx="3">
                  <c:v>29.15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Psychologists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Low</c:v>
                </c:pt>
                <c:pt idx="1">
                  <c:v>Lower-Middle</c:v>
                </c:pt>
                <c:pt idx="2">
                  <c:v>Upper-Middle</c:v>
                </c:pt>
                <c:pt idx="3">
                  <c:v>High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0.02</c:v>
                </c:pt>
                <c:pt idx="1">
                  <c:v>0.15</c:v>
                </c:pt>
                <c:pt idx="2">
                  <c:v>1.47</c:v>
                </c:pt>
                <c:pt idx="3">
                  <c:v>3.79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Social workers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Low</c:v>
                </c:pt>
                <c:pt idx="1">
                  <c:v>Lower-Middle</c:v>
                </c:pt>
                <c:pt idx="2">
                  <c:v>Upper-Middle</c:v>
                </c:pt>
                <c:pt idx="3">
                  <c:v>High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0.01</c:v>
                </c:pt>
                <c:pt idx="1">
                  <c:v>0.13</c:v>
                </c:pt>
                <c:pt idx="2">
                  <c:v>0.76</c:v>
                </c:pt>
                <c:pt idx="3">
                  <c:v>2.16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Occupational therapists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Low</c:v>
                </c:pt>
                <c:pt idx="1">
                  <c:v>Lower-Middle</c:v>
                </c:pt>
                <c:pt idx="2">
                  <c:v>Upper-Middle</c:v>
                </c:pt>
                <c:pt idx="3">
                  <c:v>High</c:v>
                </c:pt>
              </c:strCache>
            </c:strRef>
          </c:cat>
          <c:val>
            <c:numRef>
              <c:f>Hoja1!$F$2:$F$5</c:f>
              <c:numCache>
                <c:formatCode>General</c:formatCode>
                <c:ptCount val="4"/>
                <c:pt idx="0">
                  <c:v>0</c:v>
                </c:pt>
                <c:pt idx="1">
                  <c:v>0.01</c:v>
                </c:pt>
                <c:pt idx="2">
                  <c:v>0.23</c:v>
                </c:pt>
                <c:pt idx="3">
                  <c:v>1.51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623475928"/>
        <c:axId val="623474752"/>
      </c:barChart>
      <c:catAx>
        <c:axId val="62347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3474752"/>
        <c:crosses val="autoZero"/>
        <c:auto val="1"/>
        <c:lblAlgn val="ctr"/>
        <c:lblOffset val="100"/>
        <c:noMultiLvlLbl val="0"/>
      </c:catAx>
      <c:valAx>
        <c:axId val="62347475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600" baseline="0" dirty="0" err="1" smtClean="0">
                    <a:solidFill>
                      <a:schemeClr val="tx1"/>
                    </a:solidFill>
                  </a:rPr>
                  <a:t>Rate</a:t>
                </a:r>
                <a:r>
                  <a:rPr lang="es-ES" sz="1600" baseline="0" dirty="0" smtClean="0">
                    <a:solidFill>
                      <a:schemeClr val="tx1"/>
                    </a:solidFill>
                  </a:rPr>
                  <a:t> per 100,000 </a:t>
                </a:r>
                <a:r>
                  <a:rPr lang="es-ES" sz="1600" baseline="0" dirty="0" err="1" smtClean="0">
                    <a:solidFill>
                      <a:schemeClr val="tx1"/>
                    </a:solidFill>
                  </a:rPr>
                  <a:t>population</a:t>
                </a:r>
                <a:r>
                  <a:rPr lang="es-ES" sz="1600" baseline="0" dirty="0" smtClean="0">
                    <a:solidFill>
                      <a:schemeClr val="tx1"/>
                    </a:solidFill>
                  </a:rPr>
                  <a:t> </a:t>
                </a:r>
                <a:endParaRPr lang="es-ES" sz="16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23475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CL"/>
            </a:pPr>
            <a:r>
              <a:rPr lang="en-US" sz="2000" b="1" i="0" baseline="0" dirty="0" smtClean="0"/>
              <a:t>Annual </a:t>
            </a:r>
            <a:r>
              <a:rPr lang="en-US" sz="2000" b="1" i="0" baseline="0" dirty="0"/>
              <a:t>number of public sector visits to medical doctors for a mental health condition by degree of specialization, Chile 1995 to 2010  (data from Ministry of Health)</a:t>
            </a:r>
            <a:endParaRPr lang="es-ES" sz="2000" b="1" i="0" baseline="0" dirty="0"/>
          </a:p>
        </c:rich>
      </c:tx>
      <c:layout>
        <c:manualLayout>
          <c:xMode val="edge"/>
          <c:yMode val="edge"/>
          <c:x val="0.128271804165806"/>
          <c:y val="2.824917850619081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503099448323781"/>
          <c:y val="0.20939536214760698"/>
          <c:w val="0.81580431213481397"/>
          <c:h val="0.65244523583796543"/>
        </c:manualLayout>
      </c:layout>
      <c:lineChart>
        <c:grouping val="standard"/>
        <c:varyColors val="0"/>
        <c:ser>
          <c:idx val="0"/>
          <c:order val="0"/>
          <c:tx>
            <c:strRef>
              <c:f>'fig 3'!$A$2</c:f>
              <c:strCache>
                <c:ptCount val="1"/>
                <c:pt idx="0">
                  <c:v>general physician</c:v>
                </c:pt>
              </c:strCache>
            </c:strRef>
          </c:tx>
          <c:spPr>
            <a:ln w="41275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'fig 3'!$B$1:$Q$1</c:f>
              <c:strCach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strCache>
            </c:strRef>
          </c:cat>
          <c:val>
            <c:numRef>
              <c:f>'fig 3'!$B$2:$Q$2</c:f>
              <c:numCache>
                <c:formatCode>General</c:formatCode>
                <c:ptCount val="16"/>
                <c:pt idx="0">
                  <c:v>36690</c:v>
                </c:pt>
                <c:pt idx="1">
                  <c:v>57660</c:v>
                </c:pt>
                <c:pt idx="2">
                  <c:v>68834</c:v>
                </c:pt>
                <c:pt idx="3">
                  <c:v>86264</c:v>
                </c:pt>
                <c:pt idx="4">
                  <c:v>114539</c:v>
                </c:pt>
                <c:pt idx="5">
                  <c:v>137795</c:v>
                </c:pt>
                <c:pt idx="6" formatCode="_-* #,##0\ _€_-;\-* #,##0\ _€_-;_-* &quot;-&quot;??\ _€_-;_-@_-">
                  <c:v>175072</c:v>
                </c:pt>
                <c:pt idx="7" formatCode="#,##0">
                  <c:v>271926</c:v>
                </c:pt>
                <c:pt idx="8" formatCode="_-* #,##0_-;\-* #,##0_-;_-* &quot;-&quot;??_-;_-@_-">
                  <c:v>346368</c:v>
                </c:pt>
                <c:pt idx="9" formatCode="#,##0">
                  <c:v>419039</c:v>
                </c:pt>
                <c:pt idx="10" formatCode="_-* #,##0_-;\-* #,##0_-;_-* &quot;-&quot;_-;_-@_-">
                  <c:v>498561</c:v>
                </c:pt>
                <c:pt idx="11" formatCode="#,##0">
                  <c:v>626888</c:v>
                </c:pt>
                <c:pt idx="12" formatCode="#,##0">
                  <c:v>752793</c:v>
                </c:pt>
                <c:pt idx="13" formatCode="#,##0">
                  <c:v>774595</c:v>
                </c:pt>
                <c:pt idx="14" formatCode="#,##0">
                  <c:v>794863</c:v>
                </c:pt>
                <c:pt idx="15">
                  <c:v>792136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 3'!$A$3</c:f>
              <c:strCache>
                <c:ptCount val="1"/>
                <c:pt idx="0">
                  <c:v> psychiatrist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'fig 3'!$B$1:$Q$1</c:f>
              <c:strCach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strCache>
            </c:strRef>
          </c:cat>
          <c:val>
            <c:numRef>
              <c:f>'fig 3'!$B$3:$Q$3</c:f>
              <c:numCache>
                <c:formatCode>General</c:formatCode>
                <c:ptCount val="16"/>
                <c:pt idx="0">
                  <c:v>256875</c:v>
                </c:pt>
                <c:pt idx="1">
                  <c:v>257584</c:v>
                </c:pt>
                <c:pt idx="2">
                  <c:v>272388</c:v>
                </c:pt>
                <c:pt idx="3">
                  <c:v>282388</c:v>
                </c:pt>
                <c:pt idx="4">
                  <c:v>292790</c:v>
                </c:pt>
                <c:pt idx="5">
                  <c:v>307937</c:v>
                </c:pt>
                <c:pt idx="6">
                  <c:v>292604</c:v>
                </c:pt>
                <c:pt idx="7">
                  <c:v>336659</c:v>
                </c:pt>
                <c:pt idx="8" formatCode="#,##0">
                  <c:v>366082</c:v>
                </c:pt>
                <c:pt idx="9" formatCode="#,##0">
                  <c:v>384935</c:v>
                </c:pt>
                <c:pt idx="10" formatCode="#,##0">
                  <c:v>391891</c:v>
                </c:pt>
                <c:pt idx="11" formatCode="#,##0">
                  <c:v>347535</c:v>
                </c:pt>
                <c:pt idx="12">
                  <c:v>385817</c:v>
                </c:pt>
                <c:pt idx="13">
                  <c:v>402437</c:v>
                </c:pt>
                <c:pt idx="14">
                  <c:v>453223</c:v>
                </c:pt>
                <c:pt idx="15">
                  <c:v>473520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1580528"/>
        <c:axId val="641574648"/>
      </c:lineChart>
      <c:catAx>
        <c:axId val="64158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CL" sz="1600"/>
            </a:pPr>
            <a:endParaRPr lang="es-ES"/>
          </a:p>
        </c:txPr>
        <c:crossAx val="641574648"/>
        <c:crosses val="autoZero"/>
        <c:auto val="1"/>
        <c:lblAlgn val="ctr"/>
        <c:lblOffset val="100"/>
        <c:noMultiLvlLbl val="0"/>
      </c:catAx>
      <c:valAx>
        <c:axId val="6415746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s-CL" sz="2000"/>
                </a:pPr>
                <a:r>
                  <a:rPr lang="es-ES" sz="2000"/>
                  <a:t>Number of visits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CL" sz="1400"/>
            </a:pPr>
            <a:endParaRPr lang="es-ES"/>
          </a:p>
        </c:txPr>
        <c:crossAx val="641580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431263308735886"/>
          <c:y val="0.22624479218528651"/>
          <c:w val="0.52026399612669749"/>
          <c:h val="5.6234550226676228E-2"/>
        </c:manualLayout>
      </c:layout>
      <c:overlay val="0"/>
      <c:txPr>
        <a:bodyPr/>
        <a:lstStyle/>
        <a:p>
          <a:pPr>
            <a:defRPr lang="es-CL" sz="20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CL"/>
            </a:pPr>
            <a:r>
              <a:rPr lang="es-ES" sz="2000" baseline="0" dirty="0" err="1" smtClean="0"/>
              <a:t>Average</a:t>
            </a:r>
            <a:r>
              <a:rPr lang="es-ES" sz="2000" baseline="0" dirty="0" smtClean="0"/>
              <a:t> </a:t>
            </a:r>
            <a:r>
              <a:rPr lang="es-ES" sz="2000" baseline="0" dirty="0" err="1"/>
              <a:t>rate</a:t>
            </a:r>
            <a:r>
              <a:rPr lang="es-ES" sz="2000" baseline="0" dirty="0"/>
              <a:t> of </a:t>
            </a:r>
            <a:r>
              <a:rPr lang="es-ES" sz="2000" baseline="0" dirty="0" err="1"/>
              <a:t>psychiatric</a:t>
            </a:r>
            <a:r>
              <a:rPr lang="es-ES" sz="2000" baseline="0" dirty="0"/>
              <a:t> </a:t>
            </a:r>
            <a:r>
              <a:rPr lang="es-ES" sz="2000" baseline="0" dirty="0" err="1"/>
              <a:t>beds</a:t>
            </a:r>
            <a:r>
              <a:rPr lang="es-ES" sz="2000" baseline="0" dirty="0"/>
              <a:t> in </a:t>
            </a:r>
            <a:r>
              <a:rPr lang="es-ES" sz="2000" baseline="0" dirty="0" err="1"/>
              <a:t>Latin</a:t>
            </a:r>
            <a:r>
              <a:rPr lang="es-ES" sz="2000" baseline="0" dirty="0"/>
              <a:t> </a:t>
            </a:r>
            <a:r>
              <a:rPr lang="es-ES" sz="2000" baseline="0" dirty="0" err="1"/>
              <a:t>America</a:t>
            </a:r>
            <a:r>
              <a:rPr lang="es-ES" sz="2000" baseline="0" dirty="0"/>
              <a:t> 2001-2011 </a:t>
            </a:r>
            <a:r>
              <a:rPr lang="es-ES" sz="2000" baseline="0" dirty="0" err="1"/>
              <a:t>by</a:t>
            </a:r>
            <a:r>
              <a:rPr lang="es-ES" sz="2000" baseline="0" dirty="0"/>
              <a:t> </a:t>
            </a:r>
            <a:r>
              <a:rPr lang="es-ES" sz="2000" baseline="0" dirty="0" err="1"/>
              <a:t>level</a:t>
            </a:r>
            <a:r>
              <a:rPr lang="es-ES" sz="2000" baseline="0" dirty="0"/>
              <a:t> of </a:t>
            </a:r>
            <a:r>
              <a:rPr lang="es-ES" sz="2000" baseline="0" dirty="0" err="1"/>
              <a:t>implementation</a:t>
            </a:r>
            <a:r>
              <a:rPr lang="es-ES" sz="2000" baseline="0" dirty="0"/>
              <a:t> of </a:t>
            </a:r>
            <a:r>
              <a:rPr lang="es-ES" sz="2000" baseline="0" dirty="0" err="1"/>
              <a:t>comunity-based</a:t>
            </a:r>
            <a:r>
              <a:rPr lang="es-ES" sz="2000" baseline="0" dirty="0"/>
              <a:t> </a:t>
            </a:r>
            <a:r>
              <a:rPr lang="es-ES" sz="2000" baseline="0" dirty="0" err="1"/>
              <a:t>services</a:t>
            </a:r>
            <a:r>
              <a:rPr lang="es-ES" sz="2000" baseline="0" dirty="0"/>
              <a:t> and </a:t>
            </a:r>
            <a:r>
              <a:rPr lang="es-ES" sz="2000" baseline="0" dirty="0" err="1"/>
              <a:t>type</a:t>
            </a:r>
            <a:r>
              <a:rPr lang="es-ES" sz="2000" baseline="0" dirty="0"/>
              <a:t> of hospital  (per 100,000 </a:t>
            </a:r>
            <a:r>
              <a:rPr lang="es-ES" sz="2000" baseline="0" dirty="0" err="1"/>
              <a:t>population</a:t>
            </a:r>
            <a:r>
              <a:rPr lang="es-ES" sz="2000" baseline="0" dirty="0"/>
              <a:t>)</a:t>
            </a:r>
            <a:endParaRPr lang="es-E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Brazil Chile Panama Mental Hosp</c:v>
                </c:pt>
                <c:pt idx="1">
                  <c:v>Brazil Chile Panama General Hosp</c:v>
                </c:pt>
                <c:pt idx="2">
                  <c:v>Other LA Countries Mental Hosp</c:v>
                </c:pt>
                <c:pt idx="3">
                  <c:v>Other LA Countries General Hosp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23.433333333333223</c:v>
                </c:pt>
                <c:pt idx="1">
                  <c:v>4.3666666666666671</c:v>
                </c:pt>
                <c:pt idx="2">
                  <c:v>19.399999999999999</c:v>
                </c:pt>
                <c:pt idx="3">
                  <c:v>1.2428571428571427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Brazil Chile Panama Mental Hosp</c:v>
                </c:pt>
                <c:pt idx="1">
                  <c:v>Brazil Chile Panama General Hosp</c:v>
                </c:pt>
                <c:pt idx="2">
                  <c:v>Other LA Countries Mental Hosp</c:v>
                </c:pt>
                <c:pt idx="3">
                  <c:v>Other LA Countries General Hosp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16.8</c:v>
                </c:pt>
                <c:pt idx="1">
                  <c:v>4.9066666666666734</c:v>
                </c:pt>
                <c:pt idx="2">
                  <c:v>15.964000000000002</c:v>
                </c:pt>
                <c:pt idx="3">
                  <c:v>1.8907692307692299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Brazil Chile Panama Mental Hosp</c:v>
                </c:pt>
                <c:pt idx="1">
                  <c:v>Brazil Chile Panama General Hosp</c:v>
                </c:pt>
                <c:pt idx="2">
                  <c:v>Other LA Countries Mental Hosp</c:v>
                </c:pt>
                <c:pt idx="3">
                  <c:v>Other LA Countries General Hosp</c:v>
                </c:pt>
              </c:strCache>
            </c:strRef>
          </c:cat>
          <c:val>
            <c:numRef>
              <c:f>Hoja1!$D$2:$D$5</c:f>
              <c:numCache>
                <c:formatCode>0.0</c:formatCode>
                <c:ptCount val="4"/>
                <c:pt idx="0">
                  <c:v>8.8633333333333368</c:v>
                </c:pt>
                <c:pt idx="1">
                  <c:v>4.9533333333333491</c:v>
                </c:pt>
                <c:pt idx="2">
                  <c:v>14.762931386305475</c:v>
                </c:pt>
                <c:pt idx="3">
                  <c:v>2.0609999999999999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9303104"/>
        <c:axId val="619077216"/>
      </c:barChart>
      <c:catAx>
        <c:axId val="619303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CL" sz="1800"/>
            </a:pPr>
            <a:endParaRPr lang="es-ES"/>
          </a:p>
        </c:txPr>
        <c:crossAx val="619077216"/>
        <c:crosses val="autoZero"/>
        <c:auto val="1"/>
        <c:lblAlgn val="ctr"/>
        <c:lblOffset val="100"/>
        <c:noMultiLvlLbl val="0"/>
      </c:catAx>
      <c:valAx>
        <c:axId val="6190772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s-CL" sz="1600"/>
                </a:pPr>
                <a:r>
                  <a:rPr lang="es-ES" sz="1600"/>
                  <a:t>Number of beds per 100,000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es-CL" sz="1400"/>
            </a:pPr>
            <a:endParaRPr lang="es-ES"/>
          </a:p>
        </c:txPr>
        <c:crossAx val="6193031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CL" sz="20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3AAA1-4DC7-4955-A8EA-B552E1E1FFA3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FC2950F-CCD6-4AEA-95D8-46F8FBC58BCB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noProof="0" dirty="0" smtClean="0"/>
            <a:t>Hospital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noProof="0" dirty="0" smtClean="0"/>
            <a:t>care </a:t>
          </a:r>
          <a:endParaRPr lang="en-US" sz="1800" noProof="0" dirty="0"/>
        </a:p>
      </dgm:t>
    </dgm:pt>
    <dgm:pt modelId="{09D18AC6-3028-443A-B9DC-AB6CC3972C00}" type="parTrans" cxnId="{9B68B2AE-6C6D-46CB-89B1-9B11F07DFFB6}">
      <dgm:prSet/>
      <dgm:spPr/>
      <dgm:t>
        <a:bodyPr/>
        <a:lstStyle/>
        <a:p>
          <a:endParaRPr lang="es-ES"/>
        </a:p>
      </dgm:t>
    </dgm:pt>
    <dgm:pt modelId="{2BB1A5DC-F26E-4A2F-9FE8-90485D7055A8}" type="sibTrans" cxnId="{9B68B2AE-6C6D-46CB-89B1-9B11F07DFFB6}">
      <dgm:prSet/>
      <dgm:spPr/>
      <dgm:t>
        <a:bodyPr/>
        <a:lstStyle/>
        <a:p>
          <a:endParaRPr lang="es-ES"/>
        </a:p>
      </dgm:t>
    </dgm:pt>
    <dgm:pt modelId="{9EE22E49-EE4C-4E59-A921-6A3C3941F238}">
      <dgm:prSet phldrT="[Texto]" custT="1"/>
      <dgm:spPr/>
      <dgm:t>
        <a:bodyPr/>
        <a:lstStyle/>
        <a:p>
          <a:r>
            <a:rPr lang="en-US" sz="1800" noProof="0" dirty="0" smtClean="0"/>
            <a:t>Day care</a:t>
          </a:r>
          <a:endParaRPr lang="en-US" sz="1800" noProof="0" dirty="0"/>
        </a:p>
      </dgm:t>
    </dgm:pt>
    <dgm:pt modelId="{5393941E-4293-4B88-9C35-EDBF02D77EE8}" type="parTrans" cxnId="{4725B730-B3B9-4E9D-9675-A7899106B355}">
      <dgm:prSet/>
      <dgm:spPr/>
      <dgm:t>
        <a:bodyPr/>
        <a:lstStyle/>
        <a:p>
          <a:endParaRPr lang="es-ES"/>
        </a:p>
      </dgm:t>
    </dgm:pt>
    <dgm:pt modelId="{F69CAAB0-A507-4E84-828E-5D0BBFA864C9}" type="sibTrans" cxnId="{4725B730-B3B9-4E9D-9675-A7899106B355}">
      <dgm:prSet/>
      <dgm:spPr/>
      <dgm:t>
        <a:bodyPr/>
        <a:lstStyle/>
        <a:p>
          <a:endParaRPr lang="es-ES"/>
        </a:p>
      </dgm:t>
    </dgm:pt>
    <dgm:pt modelId="{6C40C672-E9BF-4858-AA67-54E5622C42E3}">
      <dgm:prSet phldrT="[Texto]" custT="1"/>
      <dgm:spPr/>
      <dgm:t>
        <a:bodyPr/>
        <a:lstStyle/>
        <a:p>
          <a:r>
            <a:rPr lang="en-US" sz="1800" noProof="0" dirty="0" smtClean="0"/>
            <a:t>Community MH teams &amp; social support services</a:t>
          </a:r>
          <a:endParaRPr lang="en-US" sz="1800" noProof="0" dirty="0"/>
        </a:p>
      </dgm:t>
    </dgm:pt>
    <dgm:pt modelId="{112E33D4-AC6C-4B0B-9E5F-D5799E338A48}" type="parTrans" cxnId="{32AF49D8-247A-490A-B96A-227424C9B5E3}">
      <dgm:prSet/>
      <dgm:spPr/>
      <dgm:t>
        <a:bodyPr/>
        <a:lstStyle/>
        <a:p>
          <a:endParaRPr lang="es-ES"/>
        </a:p>
      </dgm:t>
    </dgm:pt>
    <dgm:pt modelId="{D7EDE78B-1229-4EA5-AF21-4C2285235075}" type="sibTrans" cxnId="{32AF49D8-247A-490A-B96A-227424C9B5E3}">
      <dgm:prSet/>
      <dgm:spPr/>
      <dgm:t>
        <a:bodyPr/>
        <a:lstStyle/>
        <a:p>
          <a:endParaRPr lang="es-ES"/>
        </a:p>
      </dgm:t>
    </dgm:pt>
    <dgm:pt modelId="{84CC2804-C718-473E-8383-A03B743C0EB6}">
      <dgm:prSet phldrT="[Texto]" custT="1"/>
      <dgm:spPr/>
      <dgm:t>
        <a:bodyPr/>
        <a:lstStyle/>
        <a:p>
          <a:r>
            <a:rPr lang="en-US" sz="2000" noProof="0" dirty="0" smtClean="0"/>
            <a:t>PHC services for MH &amp; social support services</a:t>
          </a:r>
          <a:endParaRPr lang="en-US" sz="2000" noProof="0" dirty="0"/>
        </a:p>
      </dgm:t>
    </dgm:pt>
    <dgm:pt modelId="{A59FD9E1-1B22-4F37-822E-F9A92F05BA34}" type="parTrans" cxnId="{8080D8E7-38E0-46EB-8564-FD069F57092D}">
      <dgm:prSet/>
      <dgm:spPr/>
      <dgm:t>
        <a:bodyPr/>
        <a:lstStyle/>
        <a:p>
          <a:endParaRPr lang="es-ES"/>
        </a:p>
      </dgm:t>
    </dgm:pt>
    <dgm:pt modelId="{5BE2ECC8-A223-42FD-B2BB-BDF43DCFB813}" type="sibTrans" cxnId="{8080D8E7-38E0-46EB-8564-FD069F57092D}">
      <dgm:prSet/>
      <dgm:spPr/>
      <dgm:t>
        <a:bodyPr/>
        <a:lstStyle/>
        <a:p>
          <a:endParaRPr lang="es-ES"/>
        </a:p>
      </dgm:t>
    </dgm:pt>
    <dgm:pt modelId="{F93619B6-9551-46A7-9C09-854BCFE1D8F8}">
      <dgm:prSet phldrT="[Texto]" custT="1"/>
      <dgm:spPr/>
      <dgm:t>
        <a:bodyPr/>
        <a:lstStyle/>
        <a:p>
          <a:r>
            <a:rPr lang="en-US" sz="2000" noProof="0" dirty="0" smtClean="0"/>
            <a:t>Informal community care</a:t>
          </a:r>
          <a:endParaRPr lang="en-US" sz="2000" noProof="0" dirty="0"/>
        </a:p>
      </dgm:t>
    </dgm:pt>
    <dgm:pt modelId="{F95E08F6-A069-4478-ABA1-11F67D29578B}" type="parTrans" cxnId="{ACC8B03B-5FAD-417B-8965-091B774FE177}">
      <dgm:prSet/>
      <dgm:spPr/>
      <dgm:t>
        <a:bodyPr/>
        <a:lstStyle/>
        <a:p>
          <a:endParaRPr lang="es-ES"/>
        </a:p>
      </dgm:t>
    </dgm:pt>
    <dgm:pt modelId="{EFF691E6-2A0F-48CC-A0EC-B9BC2156EE02}" type="sibTrans" cxnId="{ACC8B03B-5FAD-417B-8965-091B774FE177}">
      <dgm:prSet/>
      <dgm:spPr/>
      <dgm:t>
        <a:bodyPr/>
        <a:lstStyle/>
        <a:p>
          <a:endParaRPr lang="es-ES"/>
        </a:p>
      </dgm:t>
    </dgm:pt>
    <dgm:pt modelId="{F8A90B82-C3FD-4CF4-9642-0CEC36E9EF5B}">
      <dgm:prSet phldrT="[Texto]" custT="1"/>
      <dgm:spPr/>
      <dgm:t>
        <a:bodyPr/>
        <a:lstStyle/>
        <a:p>
          <a:r>
            <a:rPr lang="en-US" sz="2000" noProof="0" dirty="0" smtClean="0"/>
            <a:t>Self-care</a:t>
          </a:r>
          <a:r>
            <a:rPr lang="es-ES" sz="2000" dirty="0" smtClean="0"/>
            <a:t> </a:t>
          </a:r>
          <a:endParaRPr lang="es-ES" sz="2000" dirty="0"/>
        </a:p>
      </dgm:t>
    </dgm:pt>
    <dgm:pt modelId="{5F8BF288-EA0F-44C7-B5C2-1894840DFB46}" type="parTrans" cxnId="{E15E1934-D108-4B4A-A5AE-96AD6407FF27}">
      <dgm:prSet/>
      <dgm:spPr/>
      <dgm:t>
        <a:bodyPr/>
        <a:lstStyle/>
        <a:p>
          <a:endParaRPr lang="es-ES"/>
        </a:p>
      </dgm:t>
    </dgm:pt>
    <dgm:pt modelId="{0FA8EA86-3E8C-46E0-AEF8-4D1B5841C93E}" type="sibTrans" cxnId="{E15E1934-D108-4B4A-A5AE-96AD6407FF27}">
      <dgm:prSet/>
      <dgm:spPr/>
      <dgm:t>
        <a:bodyPr/>
        <a:lstStyle/>
        <a:p>
          <a:endParaRPr lang="es-ES"/>
        </a:p>
      </dgm:t>
    </dgm:pt>
    <dgm:pt modelId="{567637C2-FBB0-4600-9E60-BFD108AB4B8A}" type="pres">
      <dgm:prSet presAssocID="{8503AAA1-4DC7-4955-A8EA-B552E1E1FF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E57451-F08E-4DA5-8A39-91A5582C8497}" type="pres">
      <dgm:prSet presAssocID="{DFC2950F-CCD6-4AEA-95D8-46F8FBC58BCB}" presName="Name8" presStyleCnt="0"/>
      <dgm:spPr/>
      <dgm:t>
        <a:bodyPr/>
        <a:lstStyle/>
        <a:p>
          <a:endParaRPr lang="es-ES"/>
        </a:p>
      </dgm:t>
    </dgm:pt>
    <dgm:pt modelId="{8253E498-C72E-4282-A655-6CD573481EA4}" type="pres">
      <dgm:prSet presAssocID="{DFC2950F-CCD6-4AEA-95D8-46F8FBC58BCB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E251C3-B5B6-4BCD-B644-F2859E828053}" type="pres">
      <dgm:prSet presAssocID="{DFC2950F-CCD6-4AEA-95D8-46F8FBC58B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27C4F2-38BD-443D-8B99-C65433D6E83E}" type="pres">
      <dgm:prSet presAssocID="{9EE22E49-EE4C-4E59-A921-6A3C3941F238}" presName="Name8" presStyleCnt="0"/>
      <dgm:spPr/>
      <dgm:t>
        <a:bodyPr/>
        <a:lstStyle/>
        <a:p>
          <a:endParaRPr lang="es-ES"/>
        </a:p>
      </dgm:t>
    </dgm:pt>
    <dgm:pt modelId="{38117CD8-F89F-46C6-974C-EA0D194E1E68}" type="pres">
      <dgm:prSet presAssocID="{9EE22E49-EE4C-4E59-A921-6A3C3941F238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42946B-6EB1-4954-8AAB-0CF2AA7F1F19}" type="pres">
      <dgm:prSet presAssocID="{9EE22E49-EE4C-4E59-A921-6A3C3941F2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C63ECA-691B-4EBE-A9D6-4BF16BCBD1CC}" type="pres">
      <dgm:prSet presAssocID="{6C40C672-E9BF-4858-AA67-54E5622C42E3}" presName="Name8" presStyleCnt="0"/>
      <dgm:spPr/>
      <dgm:t>
        <a:bodyPr/>
        <a:lstStyle/>
        <a:p>
          <a:endParaRPr lang="es-ES"/>
        </a:p>
      </dgm:t>
    </dgm:pt>
    <dgm:pt modelId="{43E68941-4B7B-46B0-A4B8-5AAE134B4D46}" type="pres">
      <dgm:prSet presAssocID="{6C40C672-E9BF-4858-AA67-54E5622C42E3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EF5EC2-3ED5-4236-BFD0-0A8877BB5169}" type="pres">
      <dgm:prSet presAssocID="{6C40C672-E9BF-4858-AA67-54E5622C42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54769-B6C6-48BC-8599-5FF48B4928B6}" type="pres">
      <dgm:prSet presAssocID="{84CC2804-C718-473E-8383-A03B743C0EB6}" presName="Name8" presStyleCnt="0"/>
      <dgm:spPr/>
      <dgm:t>
        <a:bodyPr/>
        <a:lstStyle/>
        <a:p>
          <a:endParaRPr lang="es-ES"/>
        </a:p>
      </dgm:t>
    </dgm:pt>
    <dgm:pt modelId="{8470D625-8ABA-486E-81A9-A3E0B5C720F0}" type="pres">
      <dgm:prSet presAssocID="{84CC2804-C718-473E-8383-A03B743C0EB6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F87ADE-F170-4AAE-B180-4802FC1F48DE}" type="pres">
      <dgm:prSet presAssocID="{84CC2804-C718-473E-8383-A03B743C0E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532EDC-5940-4BBA-86DC-C852F478A8FB}" type="pres">
      <dgm:prSet presAssocID="{F93619B6-9551-46A7-9C09-854BCFE1D8F8}" presName="Name8" presStyleCnt="0"/>
      <dgm:spPr/>
      <dgm:t>
        <a:bodyPr/>
        <a:lstStyle/>
        <a:p>
          <a:endParaRPr lang="es-ES"/>
        </a:p>
      </dgm:t>
    </dgm:pt>
    <dgm:pt modelId="{0BCC0152-11DC-4B0B-8BB7-8E4F19C3F7D0}" type="pres">
      <dgm:prSet presAssocID="{F93619B6-9551-46A7-9C09-854BCFE1D8F8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62F3F-935A-4D68-BA37-42959E9DA491}" type="pres">
      <dgm:prSet presAssocID="{F93619B6-9551-46A7-9C09-854BCFE1D8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83E4D6-8C4B-4709-968E-67C758A344F0}" type="pres">
      <dgm:prSet presAssocID="{F8A90B82-C3FD-4CF4-9642-0CEC36E9EF5B}" presName="Name8" presStyleCnt="0"/>
      <dgm:spPr/>
      <dgm:t>
        <a:bodyPr/>
        <a:lstStyle/>
        <a:p>
          <a:endParaRPr lang="es-ES"/>
        </a:p>
      </dgm:t>
    </dgm:pt>
    <dgm:pt modelId="{0065899A-11F4-4431-B217-E82F3D0745A6}" type="pres">
      <dgm:prSet presAssocID="{F8A90B82-C3FD-4CF4-9642-0CEC36E9EF5B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F8AA8F-D99C-4544-8024-B8F6B6A89C97}" type="pres">
      <dgm:prSet presAssocID="{F8A90B82-C3FD-4CF4-9642-0CEC36E9EF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68B2AE-6C6D-46CB-89B1-9B11F07DFFB6}" srcId="{8503AAA1-4DC7-4955-A8EA-B552E1E1FFA3}" destId="{DFC2950F-CCD6-4AEA-95D8-46F8FBC58BCB}" srcOrd="0" destOrd="0" parTransId="{09D18AC6-3028-443A-B9DC-AB6CC3972C00}" sibTransId="{2BB1A5DC-F26E-4A2F-9FE8-90485D7055A8}"/>
    <dgm:cxn modelId="{BADA41AE-0358-44D3-A5BB-7292F24A514C}" type="presOf" srcId="{F93619B6-9551-46A7-9C09-854BCFE1D8F8}" destId="{F1662F3F-935A-4D68-BA37-42959E9DA491}" srcOrd="1" destOrd="0" presId="urn:microsoft.com/office/officeart/2005/8/layout/pyramid1"/>
    <dgm:cxn modelId="{0266F154-E529-4A89-B23F-E1969BA68D60}" type="presOf" srcId="{F8A90B82-C3FD-4CF4-9642-0CEC36E9EF5B}" destId="{0065899A-11F4-4431-B217-E82F3D0745A6}" srcOrd="0" destOrd="0" presId="urn:microsoft.com/office/officeart/2005/8/layout/pyramid1"/>
    <dgm:cxn modelId="{ACC8B03B-5FAD-417B-8965-091B774FE177}" srcId="{8503AAA1-4DC7-4955-A8EA-B552E1E1FFA3}" destId="{F93619B6-9551-46A7-9C09-854BCFE1D8F8}" srcOrd="4" destOrd="0" parTransId="{F95E08F6-A069-4478-ABA1-11F67D29578B}" sibTransId="{EFF691E6-2A0F-48CC-A0EC-B9BC2156EE02}"/>
    <dgm:cxn modelId="{269EE973-F986-4266-BE9E-BBF0C2F246A9}" type="presOf" srcId="{84CC2804-C718-473E-8383-A03B743C0EB6}" destId="{8470D625-8ABA-486E-81A9-A3E0B5C720F0}" srcOrd="0" destOrd="0" presId="urn:microsoft.com/office/officeart/2005/8/layout/pyramid1"/>
    <dgm:cxn modelId="{32AF49D8-247A-490A-B96A-227424C9B5E3}" srcId="{8503AAA1-4DC7-4955-A8EA-B552E1E1FFA3}" destId="{6C40C672-E9BF-4858-AA67-54E5622C42E3}" srcOrd="2" destOrd="0" parTransId="{112E33D4-AC6C-4B0B-9E5F-D5799E338A48}" sibTransId="{D7EDE78B-1229-4EA5-AF21-4C2285235075}"/>
    <dgm:cxn modelId="{94BAA4C7-A58B-4251-BFFB-76E34FB9367F}" type="presOf" srcId="{DFC2950F-CCD6-4AEA-95D8-46F8FBC58BCB}" destId="{43E251C3-B5B6-4BCD-B644-F2859E828053}" srcOrd="1" destOrd="0" presId="urn:microsoft.com/office/officeart/2005/8/layout/pyramid1"/>
    <dgm:cxn modelId="{BDD8E176-CFF6-4FF2-9A2D-FA1051D2F55F}" type="presOf" srcId="{6C40C672-E9BF-4858-AA67-54E5622C42E3}" destId="{5EEF5EC2-3ED5-4236-BFD0-0A8877BB5169}" srcOrd="1" destOrd="0" presId="urn:microsoft.com/office/officeart/2005/8/layout/pyramid1"/>
    <dgm:cxn modelId="{35E070DD-1468-4CF4-BD02-82DA2D60F0DF}" type="presOf" srcId="{F8A90B82-C3FD-4CF4-9642-0CEC36E9EF5B}" destId="{C2F8AA8F-D99C-4544-8024-B8F6B6A89C97}" srcOrd="1" destOrd="0" presId="urn:microsoft.com/office/officeart/2005/8/layout/pyramid1"/>
    <dgm:cxn modelId="{839FAC8C-473C-41FB-8434-649C06AD4A6A}" type="presOf" srcId="{6C40C672-E9BF-4858-AA67-54E5622C42E3}" destId="{43E68941-4B7B-46B0-A4B8-5AAE134B4D46}" srcOrd="0" destOrd="0" presId="urn:microsoft.com/office/officeart/2005/8/layout/pyramid1"/>
    <dgm:cxn modelId="{01D3B65E-E29F-49E1-AF3A-2775F079C38B}" type="presOf" srcId="{8503AAA1-4DC7-4955-A8EA-B552E1E1FFA3}" destId="{567637C2-FBB0-4600-9E60-BFD108AB4B8A}" srcOrd="0" destOrd="0" presId="urn:microsoft.com/office/officeart/2005/8/layout/pyramid1"/>
    <dgm:cxn modelId="{E15E1934-D108-4B4A-A5AE-96AD6407FF27}" srcId="{8503AAA1-4DC7-4955-A8EA-B552E1E1FFA3}" destId="{F8A90B82-C3FD-4CF4-9642-0CEC36E9EF5B}" srcOrd="5" destOrd="0" parTransId="{5F8BF288-EA0F-44C7-B5C2-1894840DFB46}" sibTransId="{0FA8EA86-3E8C-46E0-AEF8-4D1B5841C93E}"/>
    <dgm:cxn modelId="{8080D8E7-38E0-46EB-8564-FD069F57092D}" srcId="{8503AAA1-4DC7-4955-A8EA-B552E1E1FFA3}" destId="{84CC2804-C718-473E-8383-A03B743C0EB6}" srcOrd="3" destOrd="0" parTransId="{A59FD9E1-1B22-4F37-822E-F9A92F05BA34}" sibTransId="{5BE2ECC8-A223-42FD-B2BB-BDF43DCFB813}"/>
    <dgm:cxn modelId="{65A55DBC-3288-4425-981F-F5E26662A3A5}" type="presOf" srcId="{84CC2804-C718-473E-8383-A03B743C0EB6}" destId="{55F87ADE-F170-4AAE-B180-4802FC1F48DE}" srcOrd="1" destOrd="0" presId="urn:microsoft.com/office/officeart/2005/8/layout/pyramid1"/>
    <dgm:cxn modelId="{5DACE495-27E7-4276-9F7A-5D972A26693C}" type="presOf" srcId="{F93619B6-9551-46A7-9C09-854BCFE1D8F8}" destId="{0BCC0152-11DC-4B0B-8BB7-8E4F19C3F7D0}" srcOrd="0" destOrd="0" presId="urn:microsoft.com/office/officeart/2005/8/layout/pyramid1"/>
    <dgm:cxn modelId="{521ED7E6-08A7-4ADE-B59B-5F92AB41E557}" type="presOf" srcId="{DFC2950F-CCD6-4AEA-95D8-46F8FBC58BCB}" destId="{8253E498-C72E-4282-A655-6CD573481EA4}" srcOrd="0" destOrd="0" presId="urn:microsoft.com/office/officeart/2005/8/layout/pyramid1"/>
    <dgm:cxn modelId="{4725B730-B3B9-4E9D-9675-A7899106B355}" srcId="{8503AAA1-4DC7-4955-A8EA-B552E1E1FFA3}" destId="{9EE22E49-EE4C-4E59-A921-6A3C3941F238}" srcOrd="1" destOrd="0" parTransId="{5393941E-4293-4B88-9C35-EDBF02D77EE8}" sibTransId="{F69CAAB0-A507-4E84-828E-5D0BBFA864C9}"/>
    <dgm:cxn modelId="{8F42E351-92B2-4CB7-8351-674DCD860964}" type="presOf" srcId="{9EE22E49-EE4C-4E59-A921-6A3C3941F238}" destId="{CC42946B-6EB1-4954-8AAB-0CF2AA7F1F19}" srcOrd="1" destOrd="0" presId="urn:microsoft.com/office/officeart/2005/8/layout/pyramid1"/>
    <dgm:cxn modelId="{4CCE2066-9FCD-4BA6-98DE-12F1E4E2F2C9}" type="presOf" srcId="{9EE22E49-EE4C-4E59-A921-6A3C3941F238}" destId="{38117CD8-F89F-46C6-974C-EA0D194E1E68}" srcOrd="0" destOrd="0" presId="urn:microsoft.com/office/officeart/2005/8/layout/pyramid1"/>
    <dgm:cxn modelId="{C8B57AF8-A9C8-4B2B-A6EB-849C823AE29B}" type="presParOf" srcId="{567637C2-FBB0-4600-9E60-BFD108AB4B8A}" destId="{34E57451-F08E-4DA5-8A39-91A5582C8497}" srcOrd="0" destOrd="0" presId="urn:microsoft.com/office/officeart/2005/8/layout/pyramid1"/>
    <dgm:cxn modelId="{116971C6-E45A-4E8F-B442-79050514B8DE}" type="presParOf" srcId="{34E57451-F08E-4DA5-8A39-91A5582C8497}" destId="{8253E498-C72E-4282-A655-6CD573481EA4}" srcOrd="0" destOrd="0" presId="urn:microsoft.com/office/officeart/2005/8/layout/pyramid1"/>
    <dgm:cxn modelId="{8931B247-787E-48AD-933C-2044083987C4}" type="presParOf" srcId="{34E57451-F08E-4DA5-8A39-91A5582C8497}" destId="{43E251C3-B5B6-4BCD-B644-F2859E828053}" srcOrd="1" destOrd="0" presId="urn:microsoft.com/office/officeart/2005/8/layout/pyramid1"/>
    <dgm:cxn modelId="{2FF84C62-A3EA-4806-AE0A-6B1E7A65F413}" type="presParOf" srcId="{567637C2-FBB0-4600-9E60-BFD108AB4B8A}" destId="{1D27C4F2-38BD-443D-8B99-C65433D6E83E}" srcOrd="1" destOrd="0" presId="urn:microsoft.com/office/officeart/2005/8/layout/pyramid1"/>
    <dgm:cxn modelId="{03895262-6E93-4564-AE0D-DE826C0CB537}" type="presParOf" srcId="{1D27C4F2-38BD-443D-8B99-C65433D6E83E}" destId="{38117CD8-F89F-46C6-974C-EA0D194E1E68}" srcOrd="0" destOrd="0" presId="urn:microsoft.com/office/officeart/2005/8/layout/pyramid1"/>
    <dgm:cxn modelId="{31A2ED76-F26F-4322-8AF9-4797AFC6FC1B}" type="presParOf" srcId="{1D27C4F2-38BD-443D-8B99-C65433D6E83E}" destId="{CC42946B-6EB1-4954-8AAB-0CF2AA7F1F19}" srcOrd="1" destOrd="0" presId="urn:microsoft.com/office/officeart/2005/8/layout/pyramid1"/>
    <dgm:cxn modelId="{E6F6839F-1B31-4392-B1A6-99B9BF8AF7A3}" type="presParOf" srcId="{567637C2-FBB0-4600-9E60-BFD108AB4B8A}" destId="{4DC63ECA-691B-4EBE-A9D6-4BF16BCBD1CC}" srcOrd="2" destOrd="0" presId="urn:microsoft.com/office/officeart/2005/8/layout/pyramid1"/>
    <dgm:cxn modelId="{805100ED-38F1-496E-A9E1-7437EF002454}" type="presParOf" srcId="{4DC63ECA-691B-4EBE-A9D6-4BF16BCBD1CC}" destId="{43E68941-4B7B-46B0-A4B8-5AAE134B4D46}" srcOrd="0" destOrd="0" presId="urn:microsoft.com/office/officeart/2005/8/layout/pyramid1"/>
    <dgm:cxn modelId="{638F1F39-2018-4B48-9305-CF71CECD70D1}" type="presParOf" srcId="{4DC63ECA-691B-4EBE-A9D6-4BF16BCBD1CC}" destId="{5EEF5EC2-3ED5-4236-BFD0-0A8877BB5169}" srcOrd="1" destOrd="0" presId="urn:microsoft.com/office/officeart/2005/8/layout/pyramid1"/>
    <dgm:cxn modelId="{B8DC14EE-593A-4C2C-9FE1-DEDE2EAB7696}" type="presParOf" srcId="{567637C2-FBB0-4600-9E60-BFD108AB4B8A}" destId="{11D54769-B6C6-48BC-8599-5FF48B4928B6}" srcOrd="3" destOrd="0" presId="urn:microsoft.com/office/officeart/2005/8/layout/pyramid1"/>
    <dgm:cxn modelId="{9EB9A0B4-FD90-43C8-89D0-6A23CB50A2A4}" type="presParOf" srcId="{11D54769-B6C6-48BC-8599-5FF48B4928B6}" destId="{8470D625-8ABA-486E-81A9-A3E0B5C720F0}" srcOrd="0" destOrd="0" presId="urn:microsoft.com/office/officeart/2005/8/layout/pyramid1"/>
    <dgm:cxn modelId="{F500B631-79DE-41F9-8397-1D2FC51ECD94}" type="presParOf" srcId="{11D54769-B6C6-48BC-8599-5FF48B4928B6}" destId="{55F87ADE-F170-4AAE-B180-4802FC1F48DE}" srcOrd="1" destOrd="0" presId="urn:microsoft.com/office/officeart/2005/8/layout/pyramid1"/>
    <dgm:cxn modelId="{1A90CD23-9E67-46D1-B54F-01D354394C17}" type="presParOf" srcId="{567637C2-FBB0-4600-9E60-BFD108AB4B8A}" destId="{EB532EDC-5940-4BBA-86DC-C852F478A8FB}" srcOrd="4" destOrd="0" presId="urn:microsoft.com/office/officeart/2005/8/layout/pyramid1"/>
    <dgm:cxn modelId="{4251E4FA-3900-4016-A1FE-BA1D69C5EBE9}" type="presParOf" srcId="{EB532EDC-5940-4BBA-86DC-C852F478A8FB}" destId="{0BCC0152-11DC-4B0B-8BB7-8E4F19C3F7D0}" srcOrd="0" destOrd="0" presId="urn:microsoft.com/office/officeart/2005/8/layout/pyramid1"/>
    <dgm:cxn modelId="{074766AE-0987-4986-B4FF-FC1932996C88}" type="presParOf" srcId="{EB532EDC-5940-4BBA-86DC-C852F478A8FB}" destId="{F1662F3F-935A-4D68-BA37-42959E9DA491}" srcOrd="1" destOrd="0" presId="urn:microsoft.com/office/officeart/2005/8/layout/pyramid1"/>
    <dgm:cxn modelId="{C66BF343-39B6-49AF-BD6A-52E61F4A68EB}" type="presParOf" srcId="{567637C2-FBB0-4600-9E60-BFD108AB4B8A}" destId="{A783E4D6-8C4B-4709-968E-67C758A344F0}" srcOrd="5" destOrd="0" presId="urn:microsoft.com/office/officeart/2005/8/layout/pyramid1"/>
    <dgm:cxn modelId="{655B77C1-432E-4EC4-A549-100966C1C111}" type="presParOf" srcId="{A783E4D6-8C4B-4709-968E-67C758A344F0}" destId="{0065899A-11F4-4431-B217-E82F3D0745A6}" srcOrd="0" destOrd="0" presId="urn:microsoft.com/office/officeart/2005/8/layout/pyramid1"/>
    <dgm:cxn modelId="{D7D6A56F-D191-4F8A-BAE9-1168663659BF}" type="presParOf" srcId="{A783E4D6-8C4B-4709-968E-67C758A344F0}" destId="{C2F8AA8F-D99C-4544-8024-B8F6B6A89C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2FB5A-0619-4B81-8F6A-AB48E7A903D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55F33B9-E455-42F9-8788-52DBECD86985}">
      <dgm:prSet phldrT="[Texto]"/>
      <dgm:spPr>
        <a:solidFill>
          <a:srgbClr val="CC0000"/>
        </a:solidFill>
      </dgm:spPr>
      <dgm:t>
        <a:bodyPr/>
        <a:lstStyle/>
        <a:p>
          <a:r>
            <a:rPr lang="en-CA" b="1" noProof="0" dirty="0" smtClean="0"/>
            <a:t>Situational analysis</a:t>
          </a:r>
          <a:endParaRPr lang="en-CA" b="1" noProof="0" dirty="0"/>
        </a:p>
      </dgm:t>
    </dgm:pt>
    <dgm:pt modelId="{FF3E1367-4B3A-400F-A3D8-CB4F80426CC6}" type="parTrans" cxnId="{FBDB84C0-45EE-4D17-AB82-C2308D509DF5}">
      <dgm:prSet/>
      <dgm:spPr/>
      <dgm:t>
        <a:bodyPr/>
        <a:lstStyle/>
        <a:p>
          <a:endParaRPr lang="en-CA" b="1" noProof="0" dirty="0"/>
        </a:p>
      </dgm:t>
    </dgm:pt>
    <dgm:pt modelId="{0E8F9638-CCE9-4703-83FC-6283388B8A51}" type="sibTrans" cxnId="{FBDB84C0-45EE-4D17-AB82-C2308D509DF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CA" b="1" noProof="0" dirty="0"/>
        </a:p>
      </dgm:t>
    </dgm:pt>
    <dgm:pt modelId="{8CED7488-233C-461E-92DC-98CE19EE12DE}">
      <dgm:prSet phldrT="[Texto]"/>
      <dgm:spPr>
        <a:solidFill>
          <a:srgbClr val="CC0000"/>
        </a:solidFill>
      </dgm:spPr>
      <dgm:t>
        <a:bodyPr/>
        <a:lstStyle/>
        <a:p>
          <a:r>
            <a:rPr lang="en-CA" b="1" noProof="0" dirty="0" smtClean="0"/>
            <a:t>Planning</a:t>
          </a:r>
        </a:p>
      </dgm:t>
    </dgm:pt>
    <dgm:pt modelId="{97AA8216-1277-47D8-88DC-4129105BC69F}" type="parTrans" cxnId="{B829B9B4-EE7A-4C57-8C1D-DB355DA12AEB}">
      <dgm:prSet/>
      <dgm:spPr/>
      <dgm:t>
        <a:bodyPr/>
        <a:lstStyle/>
        <a:p>
          <a:endParaRPr lang="en-CA" b="1" noProof="0" dirty="0"/>
        </a:p>
      </dgm:t>
    </dgm:pt>
    <dgm:pt modelId="{65A1A85C-05DB-48AD-B4A7-115272263350}" type="sibTrans" cxnId="{B829B9B4-EE7A-4C57-8C1D-DB355DA12AE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CA" b="1" noProof="0" dirty="0"/>
        </a:p>
      </dgm:t>
    </dgm:pt>
    <dgm:pt modelId="{E410D945-80C4-4DFB-BF73-99D94BFC0E21}">
      <dgm:prSet phldrT="[Texto]"/>
      <dgm:spPr>
        <a:solidFill>
          <a:srgbClr val="CC0000"/>
        </a:solidFill>
      </dgm:spPr>
      <dgm:t>
        <a:bodyPr/>
        <a:lstStyle/>
        <a:p>
          <a:r>
            <a:rPr lang="en-CA" b="1" noProof="0" dirty="0" smtClean="0"/>
            <a:t>Implementation </a:t>
          </a:r>
          <a:endParaRPr lang="en-CA" b="1" noProof="0" dirty="0"/>
        </a:p>
      </dgm:t>
    </dgm:pt>
    <dgm:pt modelId="{44243FF5-D34C-4EA4-B4A9-D5B93889988A}" type="parTrans" cxnId="{D7F6EF17-AAD5-48B0-B03E-1878B236C47D}">
      <dgm:prSet/>
      <dgm:spPr/>
      <dgm:t>
        <a:bodyPr/>
        <a:lstStyle/>
        <a:p>
          <a:endParaRPr lang="en-CA" b="1" noProof="0" dirty="0"/>
        </a:p>
      </dgm:t>
    </dgm:pt>
    <dgm:pt modelId="{CA2D7A8C-B6BB-4232-8C4A-16F46270FE83}" type="sibTrans" cxnId="{D7F6EF17-AAD5-48B0-B03E-1878B236C47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CA" b="1" noProof="0" dirty="0"/>
        </a:p>
      </dgm:t>
    </dgm:pt>
    <dgm:pt modelId="{553D3864-507E-4DEF-B220-63ED5A3D2D6A}">
      <dgm:prSet phldrT="[Texto]"/>
      <dgm:spPr>
        <a:solidFill>
          <a:srgbClr val="CC0000"/>
        </a:solidFill>
      </dgm:spPr>
      <dgm:t>
        <a:bodyPr/>
        <a:lstStyle/>
        <a:p>
          <a:r>
            <a:rPr lang="en-CA" b="1" noProof="0" dirty="0" smtClean="0"/>
            <a:t>Evaluation </a:t>
          </a:r>
          <a:endParaRPr lang="en-CA" b="1" noProof="0" dirty="0"/>
        </a:p>
      </dgm:t>
    </dgm:pt>
    <dgm:pt modelId="{97623957-302D-472E-B2E9-89E3C8D10870}" type="parTrans" cxnId="{1D2EAADA-5853-42CA-AF92-822BC233EF32}">
      <dgm:prSet/>
      <dgm:spPr/>
      <dgm:t>
        <a:bodyPr/>
        <a:lstStyle/>
        <a:p>
          <a:endParaRPr lang="en-CA" b="1" noProof="0" dirty="0"/>
        </a:p>
      </dgm:t>
    </dgm:pt>
    <dgm:pt modelId="{97FB0B05-7C0A-4D24-BE23-32F2E81A428D}" type="sibTrans" cxnId="{1D2EAADA-5853-42CA-AF92-822BC233EF3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CA" b="1" noProof="0" dirty="0"/>
        </a:p>
      </dgm:t>
    </dgm:pt>
    <dgm:pt modelId="{74356A87-641D-4471-B539-B40524D5C9BE}" type="pres">
      <dgm:prSet presAssocID="{22D2FB5A-0619-4B81-8F6A-AB48E7A903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09F3FF-A60F-41EE-AE69-A7E2DDCDEE14}" type="pres">
      <dgm:prSet presAssocID="{355F33B9-E455-42F9-8788-52DBECD86985}" presName="node" presStyleLbl="node1" presStyleIdx="0" presStyleCnt="4" custScaleX="1189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CC724D-B421-4C0A-9C76-3979D18B5B52}" type="pres">
      <dgm:prSet presAssocID="{0E8F9638-CCE9-4703-83FC-6283388B8A51}" presName="sibTrans" presStyleLbl="sibTrans2D1" presStyleIdx="0" presStyleCnt="4"/>
      <dgm:spPr/>
      <dgm:t>
        <a:bodyPr/>
        <a:lstStyle/>
        <a:p>
          <a:endParaRPr lang="es-ES"/>
        </a:p>
      </dgm:t>
    </dgm:pt>
    <dgm:pt modelId="{F1B42BCD-32E9-4437-A42F-0568B36B4057}" type="pres">
      <dgm:prSet presAssocID="{0E8F9638-CCE9-4703-83FC-6283388B8A51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E16B3729-70D7-4F61-8392-EC3B2553FC4F}" type="pres">
      <dgm:prSet presAssocID="{8CED7488-233C-461E-92DC-98CE19EE12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9E81FA-B0D2-4D30-B20A-93B336953450}" type="pres">
      <dgm:prSet presAssocID="{65A1A85C-05DB-48AD-B4A7-115272263350}" presName="sibTrans" presStyleLbl="sibTrans2D1" presStyleIdx="1" presStyleCnt="4"/>
      <dgm:spPr/>
      <dgm:t>
        <a:bodyPr/>
        <a:lstStyle/>
        <a:p>
          <a:endParaRPr lang="es-ES"/>
        </a:p>
      </dgm:t>
    </dgm:pt>
    <dgm:pt modelId="{160C5EB7-D750-476D-8527-0054A9CAC848}" type="pres">
      <dgm:prSet presAssocID="{65A1A85C-05DB-48AD-B4A7-115272263350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2FE8E375-CEB1-4037-AEF9-056692BF3075}" type="pres">
      <dgm:prSet presAssocID="{E410D945-80C4-4DFB-BF73-99D94BFC0E21}" presName="node" presStyleLbl="node1" presStyleIdx="2" presStyleCnt="4" custScaleX="1393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88479D-3812-404C-8E2D-BBACAFDA7C6A}" type="pres">
      <dgm:prSet presAssocID="{CA2D7A8C-B6BB-4232-8C4A-16F46270FE83}" presName="sibTrans" presStyleLbl="sibTrans2D1" presStyleIdx="2" presStyleCnt="4"/>
      <dgm:spPr/>
      <dgm:t>
        <a:bodyPr/>
        <a:lstStyle/>
        <a:p>
          <a:endParaRPr lang="es-ES"/>
        </a:p>
      </dgm:t>
    </dgm:pt>
    <dgm:pt modelId="{A07D889E-F882-4CF3-834C-15827CE5FC4F}" type="pres">
      <dgm:prSet presAssocID="{CA2D7A8C-B6BB-4232-8C4A-16F46270FE83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864E4C2B-5C8E-454C-926C-5CFC1E064841}" type="pres">
      <dgm:prSet presAssocID="{553D3864-507E-4DEF-B220-63ED5A3D2D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1B34F1-46CA-4829-82C1-D0D45376F315}" type="pres">
      <dgm:prSet presAssocID="{97FB0B05-7C0A-4D24-BE23-32F2E81A428D}" presName="sibTrans" presStyleLbl="sibTrans2D1" presStyleIdx="3" presStyleCnt="4"/>
      <dgm:spPr/>
      <dgm:t>
        <a:bodyPr/>
        <a:lstStyle/>
        <a:p>
          <a:endParaRPr lang="es-ES"/>
        </a:p>
      </dgm:t>
    </dgm:pt>
    <dgm:pt modelId="{C48808B1-48DA-4902-A0A9-2D0CDB9496C7}" type="pres">
      <dgm:prSet presAssocID="{97FB0B05-7C0A-4D24-BE23-32F2E81A428D}" presName="connectorText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FBDB84C0-45EE-4D17-AB82-C2308D509DF5}" srcId="{22D2FB5A-0619-4B81-8F6A-AB48E7A903DE}" destId="{355F33B9-E455-42F9-8788-52DBECD86985}" srcOrd="0" destOrd="0" parTransId="{FF3E1367-4B3A-400F-A3D8-CB4F80426CC6}" sibTransId="{0E8F9638-CCE9-4703-83FC-6283388B8A51}"/>
    <dgm:cxn modelId="{1D2EAADA-5853-42CA-AF92-822BC233EF32}" srcId="{22D2FB5A-0619-4B81-8F6A-AB48E7A903DE}" destId="{553D3864-507E-4DEF-B220-63ED5A3D2D6A}" srcOrd="3" destOrd="0" parTransId="{97623957-302D-472E-B2E9-89E3C8D10870}" sibTransId="{97FB0B05-7C0A-4D24-BE23-32F2E81A428D}"/>
    <dgm:cxn modelId="{7D8E76CA-13A3-4C31-8280-19D692251C74}" type="presOf" srcId="{97FB0B05-7C0A-4D24-BE23-32F2E81A428D}" destId="{AA1B34F1-46CA-4829-82C1-D0D45376F315}" srcOrd="0" destOrd="0" presId="urn:microsoft.com/office/officeart/2005/8/layout/cycle7"/>
    <dgm:cxn modelId="{B829B9B4-EE7A-4C57-8C1D-DB355DA12AEB}" srcId="{22D2FB5A-0619-4B81-8F6A-AB48E7A903DE}" destId="{8CED7488-233C-461E-92DC-98CE19EE12DE}" srcOrd="1" destOrd="0" parTransId="{97AA8216-1277-47D8-88DC-4129105BC69F}" sibTransId="{65A1A85C-05DB-48AD-B4A7-115272263350}"/>
    <dgm:cxn modelId="{3EA6491F-3192-4336-A8BF-C20798C328A2}" type="presOf" srcId="{0E8F9638-CCE9-4703-83FC-6283388B8A51}" destId="{E3CC724D-B421-4C0A-9C76-3979D18B5B52}" srcOrd="0" destOrd="0" presId="urn:microsoft.com/office/officeart/2005/8/layout/cycle7"/>
    <dgm:cxn modelId="{AEF060CC-82E1-4295-82BD-DB1470DD61ED}" type="presOf" srcId="{65A1A85C-05DB-48AD-B4A7-115272263350}" destId="{160C5EB7-D750-476D-8527-0054A9CAC848}" srcOrd="1" destOrd="0" presId="urn:microsoft.com/office/officeart/2005/8/layout/cycle7"/>
    <dgm:cxn modelId="{9DD34B64-BEC7-49B1-96FE-F2E39819519B}" type="presOf" srcId="{97FB0B05-7C0A-4D24-BE23-32F2E81A428D}" destId="{C48808B1-48DA-4902-A0A9-2D0CDB9496C7}" srcOrd="1" destOrd="0" presId="urn:microsoft.com/office/officeart/2005/8/layout/cycle7"/>
    <dgm:cxn modelId="{B04624DF-77DB-4F38-8C08-E5352FC748D6}" type="presOf" srcId="{CA2D7A8C-B6BB-4232-8C4A-16F46270FE83}" destId="{D288479D-3812-404C-8E2D-BBACAFDA7C6A}" srcOrd="0" destOrd="0" presId="urn:microsoft.com/office/officeart/2005/8/layout/cycle7"/>
    <dgm:cxn modelId="{9C8777B9-7CD1-45ED-9F9B-1D36A38C9BC5}" type="presOf" srcId="{E410D945-80C4-4DFB-BF73-99D94BFC0E21}" destId="{2FE8E375-CEB1-4037-AEF9-056692BF3075}" srcOrd="0" destOrd="0" presId="urn:microsoft.com/office/officeart/2005/8/layout/cycle7"/>
    <dgm:cxn modelId="{D7F6EF17-AAD5-48B0-B03E-1878B236C47D}" srcId="{22D2FB5A-0619-4B81-8F6A-AB48E7A903DE}" destId="{E410D945-80C4-4DFB-BF73-99D94BFC0E21}" srcOrd="2" destOrd="0" parTransId="{44243FF5-D34C-4EA4-B4A9-D5B93889988A}" sibTransId="{CA2D7A8C-B6BB-4232-8C4A-16F46270FE83}"/>
    <dgm:cxn modelId="{AA7EEF67-301C-4821-A758-0438A147CC54}" type="presOf" srcId="{0E8F9638-CCE9-4703-83FC-6283388B8A51}" destId="{F1B42BCD-32E9-4437-A42F-0568B36B4057}" srcOrd="1" destOrd="0" presId="urn:microsoft.com/office/officeart/2005/8/layout/cycle7"/>
    <dgm:cxn modelId="{DF4D2597-2317-4C5F-BAB0-AE662CCC633B}" type="presOf" srcId="{553D3864-507E-4DEF-B220-63ED5A3D2D6A}" destId="{864E4C2B-5C8E-454C-926C-5CFC1E064841}" srcOrd="0" destOrd="0" presId="urn:microsoft.com/office/officeart/2005/8/layout/cycle7"/>
    <dgm:cxn modelId="{0E8A4060-4B55-4BA8-8664-D909888AC436}" type="presOf" srcId="{22D2FB5A-0619-4B81-8F6A-AB48E7A903DE}" destId="{74356A87-641D-4471-B539-B40524D5C9BE}" srcOrd="0" destOrd="0" presId="urn:microsoft.com/office/officeart/2005/8/layout/cycle7"/>
    <dgm:cxn modelId="{01CFDA44-D78B-49CC-95C5-0BB3EDB517AD}" type="presOf" srcId="{65A1A85C-05DB-48AD-B4A7-115272263350}" destId="{819E81FA-B0D2-4D30-B20A-93B336953450}" srcOrd="0" destOrd="0" presId="urn:microsoft.com/office/officeart/2005/8/layout/cycle7"/>
    <dgm:cxn modelId="{EAC0BC33-BB16-45B5-AF46-D7E5AF2A5B01}" type="presOf" srcId="{355F33B9-E455-42F9-8788-52DBECD86985}" destId="{0109F3FF-A60F-41EE-AE69-A7E2DDCDEE14}" srcOrd="0" destOrd="0" presId="urn:microsoft.com/office/officeart/2005/8/layout/cycle7"/>
    <dgm:cxn modelId="{8B01F7AF-791B-4CE4-B7AB-1C80D883AA74}" type="presOf" srcId="{CA2D7A8C-B6BB-4232-8C4A-16F46270FE83}" destId="{A07D889E-F882-4CF3-834C-15827CE5FC4F}" srcOrd="1" destOrd="0" presId="urn:microsoft.com/office/officeart/2005/8/layout/cycle7"/>
    <dgm:cxn modelId="{DE3ADFDD-BF67-4668-9DFB-2675C764AE3A}" type="presOf" srcId="{8CED7488-233C-461E-92DC-98CE19EE12DE}" destId="{E16B3729-70D7-4F61-8392-EC3B2553FC4F}" srcOrd="0" destOrd="0" presId="urn:microsoft.com/office/officeart/2005/8/layout/cycle7"/>
    <dgm:cxn modelId="{69916929-7FB5-46DB-9525-C00A8ACBB0E3}" type="presParOf" srcId="{74356A87-641D-4471-B539-B40524D5C9BE}" destId="{0109F3FF-A60F-41EE-AE69-A7E2DDCDEE14}" srcOrd="0" destOrd="0" presId="urn:microsoft.com/office/officeart/2005/8/layout/cycle7"/>
    <dgm:cxn modelId="{395F2283-60EA-463D-81CD-10AAEE7B9CDF}" type="presParOf" srcId="{74356A87-641D-4471-B539-B40524D5C9BE}" destId="{E3CC724D-B421-4C0A-9C76-3979D18B5B52}" srcOrd="1" destOrd="0" presId="urn:microsoft.com/office/officeart/2005/8/layout/cycle7"/>
    <dgm:cxn modelId="{1ADCD4BC-85D9-44C9-93CC-70D05E18A5B1}" type="presParOf" srcId="{E3CC724D-B421-4C0A-9C76-3979D18B5B52}" destId="{F1B42BCD-32E9-4437-A42F-0568B36B4057}" srcOrd="0" destOrd="0" presId="urn:microsoft.com/office/officeart/2005/8/layout/cycle7"/>
    <dgm:cxn modelId="{EB91C626-6FCA-4009-A09E-E33B43D7BD19}" type="presParOf" srcId="{74356A87-641D-4471-B539-B40524D5C9BE}" destId="{E16B3729-70D7-4F61-8392-EC3B2553FC4F}" srcOrd="2" destOrd="0" presId="urn:microsoft.com/office/officeart/2005/8/layout/cycle7"/>
    <dgm:cxn modelId="{BC3073B6-9DBB-453A-8630-FB7319D9275F}" type="presParOf" srcId="{74356A87-641D-4471-B539-B40524D5C9BE}" destId="{819E81FA-B0D2-4D30-B20A-93B336953450}" srcOrd="3" destOrd="0" presId="urn:microsoft.com/office/officeart/2005/8/layout/cycle7"/>
    <dgm:cxn modelId="{906BDC24-997D-4091-BFF4-266576AA4706}" type="presParOf" srcId="{819E81FA-B0D2-4D30-B20A-93B336953450}" destId="{160C5EB7-D750-476D-8527-0054A9CAC848}" srcOrd="0" destOrd="0" presId="urn:microsoft.com/office/officeart/2005/8/layout/cycle7"/>
    <dgm:cxn modelId="{D65F0112-B5EA-44FD-96CB-F824FE10A477}" type="presParOf" srcId="{74356A87-641D-4471-B539-B40524D5C9BE}" destId="{2FE8E375-CEB1-4037-AEF9-056692BF3075}" srcOrd="4" destOrd="0" presId="urn:microsoft.com/office/officeart/2005/8/layout/cycle7"/>
    <dgm:cxn modelId="{8C242A3E-7C9C-4301-B6EC-413E66A7631C}" type="presParOf" srcId="{74356A87-641D-4471-B539-B40524D5C9BE}" destId="{D288479D-3812-404C-8E2D-BBACAFDA7C6A}" srcOrd="5" destOrd="0" presId="urn:microsoft.com/office/officeart/2005/8/layout/cycle7"/>
    <dgm:cxn modelId="{8F1263F3-411B-476D-A568-C6E43B095890}" type="presParOf" srcId="{D288479D-3812-404C-8E2D-BBACAFDA7C6A}" destId="{A07D889E-F882-4CF3-834C-15827CE5FC4F}" srcOrd="0" destOrd="0" presId="urn:microsoft.com/office/officeart/2005/8/layout/cycle7"/>
    <dgm:cxn modelId="{1305A3C8-E5D8-4499-83AD-B1AE52F21CD3}" type="presParOf" srcId="{74356A87-641D-4471-B539-B40524D5C9BE}" destId="{864E4C2B-5C8E-454C-926C-5CFC1E064841}" srcOrd="6" destOrd="0" presId="urn:microsoft.com/office/officeart/2005/8/layout/cycle7"/>
    <dgm:cxn modelId="{0F43B7E3-1539-46B0-95C8-3221A99D116B}" type="presParOf" srcId="{74356A87-641D-4471-B539-B40524D5C9BE}" destId="{AA1B34F1-46CA-4829-82C1-D0D45376F315}" srcOrd="7" destOrd="0" presId="urn:microsoft.com/office/officeart/2005/8/layout/cycle7"/>
    <dgm:cxn modelId="{A6E71FDE-03E7-46F5-9285-50412DD9A109}" type="presParOf" srcId="{AA1B34F1-46CA-4829-82C1-D0D45376F315}" destId="{C48808B1-48DA-4902-A0A9-2D0CDB9496C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3E498-C72E-4282-A655-6CD573481EA4}">
      <dsp:nvSpPr>
        <dsp:cNvPr id="0" name=""/>
        <dsp:cNvSpPr/>
      </dsp:nvSpPr>
      <dsp:spPr>
        <a:xfrm>
          <a:off x="2678925" y="0"/>
          <a:ext cx="1071569" cy="779201"/>
        </a:xfrm>
        <a:prstGeom prst="trapezoid">
          <a:avLst>
            <a:gd name="adj" fmla="val 6876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noProof="0" dirty="0" smtClean="0"/>
            <a:t>Hospital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noProof="0" dirty="0" smtClean="0"/>
            <a:t>care </a:t>
          </a:r>
          <a:endParaRPr lang="en-US" sz="1800" kern="1200" noProof="0" dirty="0"/>
        </a:p>
      </dsp:txBody>
      <dsp:txXfrm>
        <a:off x="2678925" y="0"/>
        <a:ext cx="1071569" cy="779201"/>
      </dsp:txXfrm>
    </dsp:sp>
    <dsp:sp modelId="{38117CD8-F89F-46C6-974C-EA0D194E1E68}">
      <dsp:nvSpPr>
        <dsp:cNvPr id="0" name=""/>
        <dsp:cNvSpPr/>
      </dsp:nvSpPr>
      <dsp:spPr>
        <a:xfrm>
          <a:off x="2143140" y="779201"/>
          <a:ext cx="2143139" cy="779201"/>
        </a:xfrm>
        <a:prstGeom prst="trapezoid">
          <a:avLst>
            <a:gd name="adj" fmla="val 68761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Day care</a:t>
          </a:r>
          <a:endParaRPr lang="en-US" sz="1800" kern="1200" noProof="0" dirty="0"/>
        </a:p>
      </dsp:txBody>
      <dsp:txXfrm>
        <a:off x="2518189" y="779201"/>
        <a:ext cx="1393041" cy="779201"/>
      </dsp:txXfrm>
    </dsp:sp>
    <dsp:sp modelId="{43E68941-4B7B-46B0-A4B8-5AAE134B4D46}">
      <dsp:nvSpPr>
        <dsp:cNvPr id="0" name=""/>
        <dsp:cNvSpPr/>
      </dsp:nvSpPr>
      <dsp:spPr>
        <a:xfrm>
          <a:off x="1607355" y="1558402"/>
          <a:ext cx="3214710" cy="779201"/>
        </a:xfrm>
        <a:prstGeom prst="trapezoid">
          <a:avLst>
            <a:gd name="adj" fmla="val 68761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Community MH teams &amp; social support services</a:t>
          </a:r>
          <a:endParaRPr lang="en-US" sz="1800" kern="1200" noProof="0" dirty="0"/>
        </a:p>
      </dsp:txBody>
      <dsp:txXfrm>
        <a:off x="2169929" y="1558402"/>
        <a:ext cx="2089561" cy="779201"/>
      </dsp:txXfrm>
    </dsp:sp>
    <dsp:sp modelId="{8470D625-8ABA-486E-81A9-A3E0B5C720F0}">
      <dsp:nvSpPr>
        <dsp:cNvPr id="0" name=""/>
        <dsp:cNvSpPr/>
      </dsp:nvSpPr>
      <dsp:spPr>
        <a:xfrm>
          <a:off x="1071570" y="2337603"/>
          <a:ext cx="4286279" cy="779201"/>
        </a:xfrm>
        <a:prstGeom prst="trapezoid">
          <a:avLst>
            <a:gd name="adj" fmla="val 68761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PHC services for MH &amp; social support services</a:t>
          </a:r>
          <a:endParaRPr lang="en-US" sz="2000" kern="1200" noProof="0" dirty="0"/>
        </a:p>
      </dsp:txBody>
      <dsp:txXfrm>
        <a:off x="1821668" y="2337603"/>
        <a:ext cx="2786082" cy="779201"/>
      </dsp:txXfrm>
    </dsp:sp>
    <dsp:sp modelId="{0BCC0152-11DC-4B0B-8BB7-8E4F19C3F7D0}">
      <dsp:nvSpPr>
        <dsp:cNvPr id="0" name=""/>
        <dsp:cNvSpPr/>
      </dsp:nvSpPr>
      <dsp:spPr>
        <a:xfrm>
          <a:off x="535785" y="3116804"/>
          <a:ext cx="5357849" cy="779201"/>
        </a:xfrm>
        <a:prstGeom prst="trapezoid">
          <a:avLst>
            <a:gd name="adj" fmla="val 68761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Informal community care</a:t>
          </a:r>
          <a:endParaRPr lang="en-US" sz="2000" kern="1200" noProof="0" dirty="0"/>
        </a:p>
      </dsp:txBody>
      <dsp:txXfrm>
        <a:off x="1473408" y="3116804"/>
        <a:ext cx="3482602" cy="779201"/>
      </dsp:txXfrm>
    </dsp:sp>
    <dsp:sp modelId="{0065899A-11F4-4431-B217-E82F3D0745A6}">
      <dsp:nvSpPr>
        <dsp:cNvPr id="0" name=""/>
        <dsp:cNvSpPr/>
      </dsp:nvSpPr>
      <dsp:spPr>
        <a:xfrm>
          <a:off x="0" y="3896005"/>
          <a:ext cx="6429420" cy="779201"/>
        </a:xfrm>
        <a:prstGeom prst="trapezoid">
          <a:avLst>
            <a:gd name="adj" fmla="val 6876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Self-care</a:t>
          </a:r>
          <a:r>
            <a:rPr lang="es-ES" sz="2000" kern="1200" dirty="0" smtClean="0"/>
            <a:t> </a:t>
          </a:r>
          <a:endParaRPr lang="es-ES" sz="2000" kern="1200" dirty="0"/>
        </a:p>
      </dsp:txBody>
      <dsp:txXfrm>
        <a:off x="1125148" y="3896005"/>
        <a:ext cx="4179123" cy="779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9F3FF-A60F-41EE-AE69-A7E2DDCDEE14}">
      <dsp:nvSpPr>
        <dsp:cNvPr id="0" name=""/>
        <dsp:cNvSpPr/>
      </dsp:nvSpPr>
      <dsp:spPr>
        <a:xfrm>
          <a:off x="2051708" y="2093"/>
          <a:ext cx="1992582" cy="837902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noProof="0" dirty="0" smtClean="0"/>
            <a:t>Situational analysis</a:t>
          </a:r>
          <a:endParaRPr lang="en-CA" sz="2200" b="1" kern="1200" noProof="0" dirty="0"/>
        </a:p>
      </dsp:txBody>
      <dsp:txXfrm>
        <a:off x="2076249" y="26634"/>
        <a:ext cx="1943500" cy="788820"/>
      </dsp:txXfrm>
    </dsp:sp>
    <dsp:sp modelId="{E3CC724D-B421-4C0A-9C76-3979D18B5B52}">
      <dsp:nvSpPr>
        <dsp:cNvPr id="0" name=""/>
        <dsp:cNvSpPr/>
      </dsp:nvSpPr>
      <dsp:spPr>
        <a:xfrm rot="2700000">
          <a:off x="3416172" y="1079889"/>
          <a:ext cx="874609" cy="2932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200" b="1" kern="1200" noProof="0" dirty="0"/>
        </a:p>
      </dsp:txBody>
      <dsp:txXfrm>
        <a:off x="3504152" y="1138542"/>
        <a:ext cx="698650" cy="175959"/>
      </dsp:txXfrm>
    </dsp:sp>
    <dsp:sp modelId="{E16B3729-70D7-4F61-8392-EC3B2553FC4F}">
      <dsp:nvSpPr>
        <dsp:cNvPr id="0" name=""/>
        <dsp:cNvSpPr/>
      </dsp:nvSpPr>
      <dsp:spPr>
        <a:xfrm>
          <a:off x="3821052" y="1613048"/>
          <a:ext cx="1675804" cy="837902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noProof="0" dirty="0" smtClean="0"/>
            <a:t>Planning</a:t>
          </a:r>
        </a:p>
      </dsp:txBody>
      <dsp:txXfrm>
        <a:off x="3845593" y="1637589"/>
        <a:ext cx="1626722" cy="788820"/>
      </dsp:txXfrm>
    </dsp:sp>
    <dsp:sp modelId="{819E81FA-B0D2-4D30-B20A-93B336953450}">
      <dsp:nvSpPr>
        <dsp:cNvPr id="0" name=""/>
        <dsp:cNvSpPr/>
      </dsp:nvSpPr>
      <dsp:spPr>
        <a:xfrm rot="8100000">
          <a:off x="3416172" y="2690844"/>
          <a:ext cx="874609" cy="2932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200" b="1" kern="1200" noProof="0" dirty="0"/>
        </a:p>
      </dsp:txBody>
      <dsp:txXfrm rot="10800000">
        <a:off x="3504151" y="2749497"/>
        <a:ext cx="698650" cy="175959"/>
      </dsp:txXfrm>
    </dsp:sp>
    <dsp:sp modelId="{2FE8E375-CEB1-4037-AEF9-056692BF3075}">
      <dsp:nvSpPr>
        <dsp:cNvPr id="0" name=""/>
        <dsp:cNvSpPr/>
      </dsp:nvSpPr>
      <dsp:spPr>
        <a:xfrm>
          <a:off x="1880776" y="3224003"/>
          <a:ext cx="2334446" cy="837902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noProof="0" dirty="0" smtClean="0"/>
            <a:t>Implementation </a:t>
          </a:r>
          <a:endParaRPr lang="en-CA" sz="2200" b="1" kern="1200" noProof="0" dirty="0"/>
        </a:p>
      </dsp:txBody>
      <dsp:txXfrm>
        <a:off x="1905317" y="3248544"/>
        <a:ext cx="2285364" cy="788820"/>
      </dsp:txXfrm>
    </dsp:sp>
    <dsp:sp modelId="{D288479D-3812-404C-8E2D-BBACAFDA7C6A}">
      <dsp:nvSpPr>
        <dsp:cNvPr id="0" name=""/>
        <dsp:cNvSpPr/>
      </dsp:nvSpPr>
      <dsp:spPr>
        <a:xfrm rot="13500000">
          <a:off x="1805217" y="2690844"/>
          <a:ext cx="874609" cy="2932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200" b="1" kern="1200" noProof="0" dirty="0"/>
        </a:p>
      </dsp:txBody>
      <dsp:txXfrm rot="10800000">
        <a:off x="1893196" y="2749497"/>
        <a:ext cx="698650" cy="175959"/>
      </dsp:txXfrm>
    </dsp:sp>
    <dsp:sp modelId="{864E4C2B-5C8E-454C-926C-5CFC1E064841}">
      <dsp:nvSpPr>
        <dsp:cNvPr id="0" name=""/>
        <dsp:cNvSpPr/>
      </dsp:nvSpPr>
      <dsp:spPr>
        <a:xfrm>
          <a:off x="599142" y="1613048"/>
          <a:ext cx="1675804" cy="837902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b="1" kern="1200" noProof="0" dirty="0" smtClean="0"/>
            <a:t>Evaluation </a:t>
          </a:r>
          <a:endParaRPr lang="en-CA" sz="2200" b="1" kern="1200" noProof="0" dirty="0"/>
        </a:p>
      </dsp:txBody>
      <dsp:txXfrm>
        <a:off x="623683" y="1637589"/>
        <a:ext cx="1626722" cy="788820"/>
      </dsp:txXfrm>
    </dsp:sp>
    <dsp:sp modelId="{AA1B34F1-46CA-4829-82C1-D0D45376F315}">
      <dsp:nvSpPr>
        <dsp:cNvPr id="0" name=""/>
        <dsp:cNvSpPr/>
      </dsp:nvSpPr>
      <dsp:spPr>
        <a:xfrm rot="18900000">
          <a:off x="1805217" y="1079889"/>
          <a:ext cx="874609" cy="2932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200" b="1" kern="1200" noProof="0" dirty="0"/>
        </a:p>
      </dsp:txBody>
      <dsp:txXfrm>
        <a:off x="1893197" y="1138542"/>
        <a:ext cx="698650" cy="175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C56C5-04F9-2840-90D8-65956B9B51E3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9C114-5FAC-BE4E-8220-9D8757627C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01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EA2D1-9DD3-614D-870B-815F0FA0FB91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2CCB7-B141-5647-88B9-8556515AC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1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2CCB7-B141-5647-88B9-8556515ACF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3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12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5967506" cy="1349375"/>
          </a:xfrm>
        </p:spPr>
        <p:txBody>
          <a:bodyPr anchor="ctr">
            <a:normAutofit/>
          </a:bodyPr>
          <a:lstStyle>
            <a:lvl1pPr algn="l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52706"/>
            <a:ext cx="5111750" cy="42734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2706"/>
            <a:ext cx="3008313" cy="42734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AD1C-6EE4-9644-A542-E232F741E363}" type="datetime1">
              <a:rPr lang="ru-RU" smtClean="0"/>
              <a:t>11.11.2014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9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8647-61AB-0F4D-BAF5-DE3E7142BAC2}" type="datetime1">
              <a:rPr lang="ru-RU" smtClean="0"/>
              <a:t>11.11.2014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62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581743"/>
            <a:ext cx="6101976" cy="1022162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153523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21B90C27-B9B6-A948-8464-BB7EEDB14523}" type="datetime1">
              <a:rPr lang="ru-RU" smtClean="0"/>
              <a:t>11.11.2014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0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774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6415" y="5184771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2FC24ED5-E90D-D646-A914-7A6CD4DB297A}" type="datetime1">
              <a:rPr lang="ru-RU" smtClean="0"/>
              <a:t>11.11.2014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032732"/>
            <a:ext cx="8229600" cy="993868"/>
          </a:xfrm>
        </p:spPr>
        <p:txBody>
          <a:bodyPr>
            <a:normAutofit/>
          </a:bodyPr>
          <a:lstStyle>
            <a:lvl1pPr indent="0" algn="ctr">
              <a:defRPr sz="3000" b="1" i="0" cap="all" spc="100" baseline="0">
                <a:latin typeface="Myriad Pro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7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/>
              <a:buChar char="•"/>
              <a:defRPr/>
            </a:lvl1pPr>
            <a:lvl2pPr marL="914400" indent="-457200">
              <a:buFont typeface="Arial"/>
              <a:buChar char="•"/>
              <a:defRPr/>
            </a:lvl2pPr>
            <a:lvl3pPr marL="1371600" indent="-457200">
              <a:buFont typeface="Arial"/>
              <a:buChar char="•"/>
              <a:defRPr/>
            </a:lvl3pPr>
            <a:lvl4pPr marL="1828800" indent="-457200">
              <a:buFont typeface="Arial"/>
              <a:buChar char="•"/>
              <a:defRPr/>
            </a:lvl4pPr>
            <a:lvl5pPr marL="2286000" indent="-457200">
              <a:buFont typeface="Arial"/>
              <a:buChar char="•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472C-D43B-CB43-BB4C-204D2CF65D63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9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18027"/>
            <a:ext cx="7772400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776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3773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2471"/>
            <a:ext cx="4038600" cy="42136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2471"/>
            <a:ext cx="4038600" cy="42136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E1BB-1E34-3D48-9009-0824054E4054}" type="datetime1">
              <a:rPr lang="ru-RU" smtClean="0"/>
              <a:t>11.11.2014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3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ED665-11AE-9A48-A11F-3744E015A182}" type="datetime1">
              <a:rPr lang="ru-RU" smtClean="0"/>
              <a:t>11.11.2014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957386"/>
            <a:ext cx="3935413" cy="3935413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26687" y="1957386"/>
            <a:ext cx="1779401" cy="1779401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26687" y="4093881"/>
            <a:ext cx="1798919" cy="1798919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60287" y="1957386"/>
            <a:ext cx="1779401" cy="1779401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860287" y="4093881"/>
            <a:ext cx="1798919" cy="1798919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61318" y="6258110"/>
            <a:ext cx="2133600" cy="365125"/>
          </a:xfrm>
        </p:spPr>
        <p:txBody>
          <a:bodyPr/>
          <a:lstStyle/>
          <a:p>
            <a:fld id="{65DF3345-A60F-6B4A-AA7B-9545B45C4F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84823"/>
            <a:ext cx="4040188" cy="35413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54994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84823"/>
            <a:ext cx="4041775" cy="35413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DB88-A0D8-C34F-AE4C-9B9C43834B72}" type="datetime1">
              <a:rPr lang="ru-RU" smtClean="0"/>
              <a:t>11.11.2014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5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F36F-FF48-A54A-B827-671C670A3FD6}" type="datetime1">
              <a:rPr lang="ru-RU" smtClean="0"/>
              <a:t>11.11.2014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9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1179-D632-5442-B654-9F410E655540}" type="datetime1">
              <a:rPr lang="ru-RU" smtClean="0"/>
              <a:t>11.11.2014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8755"/>
            <a:ext cx="6101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7293"/>
            <a:ext cx="8229600" cy="40789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581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500060B2-3EBE-034C-80C3-C5355F8CD0BE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0788" y="62581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1318" y="62581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65DF3345-A60F-6B4A-AA7B-9545B45C4F4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7661" y="64287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514350" indent="-514350" algn="l" defTabSz="457200" rtl="0" eaLnBrk="1" latinLnBrk="0" hangingPunct="1">
        <a:lnSpc>
          <a:spcPct val="100000"/>
        </a:lnSpc>
        <a:spcBef>
          <a:spcPts val="168"/>
        </a:spcBef>
        <a:buFont typeface="+mj-lt"/>
        <a:buAutoNum type="arabicPeriod"/>
        <a:defRPr sz="2000" b="0" i="0" kern="1200">
          <a:solidFill>
            <a:schemeClr val="tx1"/>
          </a:solidFill>
          <a:latin typeface="Myriad Pro"/>
          <a:ea typeface="+mn-ea"/>
          <a:cs typeface="+mn-cs"/>
        </a:defRPr>
      </a:lvl1pPr>
      <a:lvl2pPr marL="971550" indent="-514350" algn="l" defTabSz="457200" rtl="0" eaLnBrk="1" latinLnBrk="0" hangingPunct="1">
        <a:lnSpc>
          <a:spcPct val="100000"/>
        </a:lnSpc>
        <a:spcBef>
          <a:spcPts val="168"/>
        </a:spcBef>
        <a:buFont typeface="+mj-lt"/>
        <a:buAutoNum type="arabicPeriod"/>
        <a:defRPr sz="2000" b="0" i="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371600" indent="-457200" algn="l" defTabSz="457200" rtl="0" eaLnBrk="1" latinLnBrk="0" hangingPunct="1">
        <a:lnSpc>
          <a:spcPct val="100000"/>
        </a:lnSpc>
        <a:spcBef>
          <a:spcPts val="168"/>
        </a:spcBef>
        <a:buFont typeface="+mj-lt"/>
        <a:buAutoNum type="arabicPeriod"/>
        <a:defRPr sz="2000" b="0" i="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828800" indent="-457200" algn="l" defTabSz="457200" rtl="0" eaLnBrk="1" latinLnBrk="0" hangingPunct="1">
        <a:lnSpc>
          <a:spcPct val="100000"/>
        </a:lnSpc>
        <a:spcBef>
          <a:spcPts val="168"/>
        </a:spcBef>
        <a:buFont typeface="+mj-lt"/>
        <a:buAutoNum type="arabicPeriod"/>
        <a:defRPr sz="2000" b="0" i="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286000" indent="-457200" algn="l" defTabSz="457200" rtl="0" eaLnBrk="1" latinLnBrk="0" hangingPunct="1">
        <a:lnSpc>
          <a:spcPct val="100000"/>
        </a:lnSpc>
        <a:spcBef>
          <a:spcPts val="168"/>
        </a:spcBef>
        <a:buFont typeface="+mj-lt"/>
        <a:buAutoNum type="arabicPeriod"/>
        <a:defRPr sz="2000" b="0" i="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3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477000" cy="132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Treatment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of 12-month DSM-IV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disorders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(%)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by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service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sector and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by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country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income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(Wang et al, 2011, WHO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Survey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in 24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countries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8435" name="Marcador de contenido 5"/>
          <p:cNvGraphicFramePr>
            <a:graphicFrameLocks noGrp="1"/>
          </p:cNvGraphicFramePr>
          <p:nvPr>
            <p:ph idx="1"/>
          </p:nvPr>
        </p:nvGraphicFramePr>
        <p:xfrm>
          <a:off x="558800" y="1879600"/>
          <a:ext cx="70358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hart" r:id="rId3" imgW="7041490" imgH="4426080" progId="Excel.Chart.8">
                  <p:embed/>
                </p:oleObj>
              </mc:Choice>
              <mc:Fallback>
                <p:oleObj name="Chart" r:id="rId3" imgW="7041490" imgH="442608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879600"/>
                        <a:ext cx="70358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8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2 CuadroTexto"/>
          <p:cNvSpPr txBox="1">
            <a:spLocks noChangeArrowheads="1"/>
          </p:cNvSpPr>
          <p:nvPr/>
        </p:nvSpPr>
        <p:spPr bwMode="auto">
          <a:xfrm>
            <a:off x="297356" y="518615"/>
            <a:ext cx="74070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ANNUAL RATE </a:t>
            </a:r>
            <a:r>
              <a:rPr lang="es-ES_tradnl" altLang="es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OF </a:t>
            </a: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PERSONS PER 100,000 TREATED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 MH DAY TREATMENT FACILITIES BY INCOME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(</a:t>
            </a:r>
            <a:r>
              <a:rPr lang="es-ES_tradnl" altLang="es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HEALTH ATLAS, WHO 2011)</a:t>
            </a:r>
            <a:endParaRPr lang="es-ES" altLang="es-ES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7" y="2005205"/>
            <a:ext cx="7779224" cy="43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2 CuadroTexto"/>
          <p:cNvSpPr txBox="1">
            <a:spLocks noChangeArrowheads="1"/>
          </p:cNvSpPr>
          <p:nvPr/>
        </p:nvSpPr>
        <p:spPr bwMode="auto">
          <a:xfrm>
            <a:off x="311852" y="518615"/>
            <a:ext cx="73780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ANNUAL RATE </a:t>
            </a:r>
            <a:r>
              <a:rPr lang="es-ES_tradnl" altLang="es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OF </a:t>
            </a: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ADMISSIONS TO PSYCH BEDS IN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GENERAL HOSPITALS PER 100,000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BY </a:t>
            </a:r>
            <a:r>
              <a:rPr lang="es-ES_tradnl" altLang="es-ES" sz="2000" smtClean="0">
                <a:solidFill>
                  <a:srgbClr val="C00000"/>
                </a:solidFill>
                <a:latin typeface="Arial Black" panose="020B0A04020102020204" pitchFamily="34" charset="0"/>
              </a:rPr>
              <a:t>INCOME (</a:t>
            </a:r>
            <a:r>
              <a:rPr lang="es-ES_tradnl" altLang="es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HEALTH ATLAS, WHO 2011)</a:t>
            </a:r>
            <a:endParaRPr lang="es-ES" altLang="es-ES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46" y="1898728"/>
            <a:ext cx="6462438" cy="432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2 CuadroTexto"/>
          <p:cNvSpPr txBox="1">
            <a:spLocks noChangeArrowheads="1"/>
          </p:cNvSpPr>
          <p:nvPr/>
        </p:nvSpPr>
        <p:spPr bwMode="auto">
          <a:xfrm>
            <a:off x="238239" y="504967"/>
            <a:ext cx="77982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MEDIAN RATE </a:t>
            </a:r>
            <a:r>
              <a:rPr lang="es-ES_tradnl" altLang="es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OF </a:t>
            </a: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PERSONS STAYING IN COMMUNITY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RESIDENTIAL FACILITIES PER 100,000 TREATED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BY INCOME (</a:t>
            </a:r>
            <a:r>
              <a:rPr lang="es-ES_tradnl" altLang="es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HEALTH ATLAS, WHO 2011)</a:t>
            </a:r>
            <a:endParaRPr lang="es-ES" altLang="es-ES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2047248"/>
            <a:ext cx="6817280" cy="42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3</a:t>
            </a:r>
            <a:r>
              <a:rPr lang="en-US" smtClean="0"/>
              <a:t>. </a:t>
            </a:r>
            <a:r>
              <a:rPr lang="en-US" dirty="0" smtClean="0"/>
              <a:t>BARRIERS FOR SCALING UP MENTAL HEALTH SERVICES IN LOW AND MIDDLE INCOME COUNTRIES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Barriers to improvement of mental health services </a:t>
            </a:r>
            <a:r>
              <a:rPr lang="en-US" sz="2800" b="1" dirty="0" smtClean="0">
                <a:solidFill>
                  <a:srgbClr val="C00000"/>
                </a:solidFill>
              </a:rPr>
              <a:t>in </a:t>
            </a:r>
            <a:r>
              <a:rPr lang="es-ES" sz="2800" b="1" dirty="0" err="1" smtClean="0">
                <a:solidFill>
                  <a:srgbClr val="C00000"/>
                </a:solidFill>
              </a:rPr>
              <a:t>low-income</a:t>
            </a:r>
            <a:r>
              <a:rPr lang="es-ES" sz="2800" b="1" dirty="0" smtClean="0">
                <a:solidFill>
                  <a:srgbClr val="C00000"/>
                </a:solidFill>
              </a:rPr>
              <a:t> </a:t>
            </a:r>
            <a:r>
              <a:rPr lang="es-ES" sz="2800" b="1" dirty="0">
                <a:solidFill>
                  <a:srgbClr val="C00000"/>
                </a:solidFill>
              </a:rPr>
              <a:t>and </a:t>
            </a:r>
            <a:r>
              <a:rPr lang="es-ES" sz="2800" b="1" dirty="0" err="1">
                <a:solidFill>
                  <a:srgbClr val="C00000"/>
                </a:solidFill>
              </a:rPr>
              <a:t>middle-income</a:t>
            </a:r>
            <a:r>
              <a:rPr lang="es-ES" sz="2800" b="1" dirty="0">
                <a:solidFill>
                  <a:srgbClr val="C00000"/>
                </a:solidFill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</a:rPr>
              <a:t>countries</a:t>
            </a:r>
            <a:endParaRPr lang="es-ES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sz="2400" i="1" dirty="0"/>
              <a:t>Benedetto </a:t>
            </a:r>
            <a:r>
              <a:rPr lang="es-ES" sz="2400" i="1" dirty="0" err="1"/>
              <a:t>Saraceno</a:t>
            </a:r>
            <a:r>
              <a:rPr lang="es-ES" sz="2400" i="1" dirty="0"/>
              <a:t>, Mark van </a:t>
            </a:r>
            <a:r>
              <a:rPr lang="es-ES" sz="2400" i="1" dirty="0" err="1"/>
              <a:t>Ommeren</a:t>
            </a:r>
            <a:r>
              <a:rPr lang="es-ES" sz="2400" i="1" dirty="0"/>
              <a:t>, </a:t>
            </a:r>
            <a:r>
              <a:rPr lang="es-ES" sz="2400" i="1" dirty="0" err="1"/>
              <a:t>Rajaie</a:t>
            </a:r>
            <a:r>
              <a:rPr lang="es-ES" sz="2400" i="1" dirty="0"/>
              <a:t> </a:t>
            </a:r>
            <a:r>
              <a:rPr lang="es-ES" sz="2400" i="1" dirty="0" err="1"/>
              <a:t>Batniji</a:t>
            </a:r>
            <a:r>
              <a:rPr lang="es-ES" sz="2400" i="1" dirty="0"/>
              <a:t>, Alex Cohen, Oye </a:t>
            </a:r>
            <a:r>
              <a:rPr lang="es-ES" sz="2400" i="1" dirty="0" err="1"/>
              <a:t>Gureje</a:t>
            </a:r>
            <a:r>
              <a:rPr lang="es-ES" sz="2400" i="1" dirty="0"/>
              <a:t>, John </a:t>
            </a:r>
            <a:r>
              <a:rPr lang="es-ES" sz="2400" i="1" dirty="0" err="1"/>
              <a:t>Mahoney</a:t>
            </a:r>
            <a:r>
              <a:rPr lang="es-ES" sz="2400" i="1" dirty="0"/>
              <a:t>, </a:t>
            </a:r>
            <a:r>
              <a:rPr lang="es-ES" sz="2400" i="1" dirty="0" err="1"/>
              <a:t>Devi</a:t>
            </a:r>
            <a:r>
              <a:rPr lang="es-ES" sz="2400" i="1" dirty="0"/>
              <a:t> </a:t>
            </a:r>
            <a:r>
              <a:rPr lang="es-ES" sz="2400" i="1" dirty="0" err="1"/>
              <a:t>Sridhar</a:t>
            </a:r>
            <a:r>
              <a:rPr lang="es-ES" sz="2400" i="1" dirty="0"/>
              <a:t>, Chris </a:t>
            </a:r>
            <a:r>
              <a:rPr lang="es-ES" sz="2400" i="1" dirty="0" err="1" smtClean="0"/>
              <a:t>Underhill</a:t>
            </a:r>
            <a:endParaRPr lang="es-ES" sz="2400" i="1" dirty="0" smtClean="0"/>
          </a:p>
          <a:p>
            <a:pPr marL="0" indent="0">
              <a:buNone/>
            </a:pPr>
            <a:endParaRPr lang="es-ES" sz="2400" i="1" dirty="0"/>
          </a:p>
          <a:p>
            <a:pPr marL="0" indent="0" algn="ctr">
              <a:buNone/>
            </a:pPr>
            <a:r>
              <a:rPr lang="es-ES" sz="2400" i="1" dirty="0" err="1"/>
              <a:t>Lancet</a:t>
            </a:r>
            <a:r>
              <a:rPr lang="es-ES" sz="2400" i="1" dirty="0"/>
              <a:t> </a:t>
            </a:r>
            <a:r>
              <a:rPr lang="es-ES" sz="2400" dirty="0"/>
              <a:t>2007; </a:t>
            </a:r>
            <a:r>
              <a:rPr lang="es-ES" sz="2400" dirty="0" smtClean="0"/>
              <a:t>370</a:t>
            </a:r>
            <a:r>
              <a:rPr lang="es-ES" sz="2400" dirty="0"/>
              <a:t>: </a:t>
            </a:r>
            <a:r>
              <a:rPr lang="es-ES" sz="2400" dirty="0" smtClean="0"/>
              <a:t>1164–74</a:t>
            </a:r>
          </a:p>
          <a:p>
            <a:pPr marL="0" indent="0" algn="ctr">
              <a:buNone/>
            </a:pPr>
            <a:endParaRPr lang="es-ES" sz="2400" dirty="0"/>
          </a:p>
          <a:p>
            <a:pPr marL="0" indent="0" algn="ctr">
              <a:buNone/>
            </a:pPr>
            <a:r>
              <a:rPr lang="en-US" sz="2400" dirty="0"/>
              <a:t>Q</a:t>
            </a:r>
            <a:r>
              <a:rPr lang="en-US" sz="2400" dirty="0" smtClean="0"/>
              <a:t>ualitative </a:t>
            </a:r>
            <a:r>
              <a:rPr lang="en-US" sz="2400" dirty="0"/>
              <a:t>survey of international mental health experts and leaders</a:t>
            </a:r>
            <a:endParaRPr lang="ro-RO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4D99-E44C-164D-8026-B9A2A43EB7AB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Barriers to improvement of services and challenges to overcoming them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 err="1" smtClean="0">
                <a:solidFill>
                  <a:srgbClr val="C00000"/>
                </a:solidFill>
              </a:rPr>
              <a:t>Barrier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" sz="2400" dirty="0" smtClean="0"/>
          </a:p>
          <a:p>
            <a:endParaRPr lang="es-ES" sz="2400" dirty="0"/>
          </a:p>
          <a:p>
            <a:r>
              <a:rPr lang="es-ES" sz="2400" dirty="0" err="1" smtClean="0"/>
              <a:t>Insufficient</a:t>
            </a:r>
            <a:r>
              <a:rPr lang="es-ES" sz="2400" dirty="0" smtClean="0"/>
              <a:t> </a:t>
            </a:r>
            <a:r>
              <a:rPr lang="es-ES" sz="2400" dirty="0" err="1"/>
              <a:t>funding</a:t>
            </a:r>
            <a:r>
              <a:rPr lang="es-ES" sz="2400" dirty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mental </a:t>
            </a:r>
            <a:r>
              <a:rPr lang="es-ES" sz="2400" dirty="0" err="1" smtClean="0"/>
              <a:t>health</a:t>
            </a:r>
            <a:r>
              <a:rPr lang="es-ES" sz="2400" dirty="0" smtClean="0"/>
              <a:t> </a:t>
            </a:r>
            <a:r>
              <a:rPr lang="es-ES" sz="2400" dirty="0" err="1" smtClean="0"/>
              <a:t>services</a:t>
            </a:r>
            <a:endParaRPr lang="ro-RO" sz="2400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400" dirty="0" err="1">
                <a:solidFill>
                  <a:srgbClr val="C00000"/>
                </a:solidFill>
              </a:rPr>
              <a:t>Challenges</a:t>
            </a:r>
            <a:r>
              <a:rPr lang="es-ES" sz="2400" dirty="0">
                <a:solidFill>
                  <a:srgbClr val="C00000"/>
                </a:solidFill>
              </a:rPr>
              <a:t> to </a:t>
            </a:r>
            <a:r>
              <a:rPr lang="es-ES" sz="2400" dirty="0" err="1">
                <a:solidFill>
                  <a:srgbClr val="C00000"/>
                </a:solidFill>
              </a:rPr>
              <a:t>overcoming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  <a:r>
              <a:rPr lang="es-ES" sz="2400" dirty="0" err="1">
                <a:solidFill>
                  <a:srgbClr val="C00000"/>
                </a:solidFill>
              </a:rPr>
              <a:t>barriers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200" dirty="0" err="1"/>
              <a:t>Inconsistent</a:t>
            </a:r>
            <a:r>
              <a:rPr lang="es-ES" sz="2200" dirty="0"/>
              <a:t> and </a:t>
            </a:r>
            <a:r>
              <a:rPr lang="es-ES" sz="2200" dirty="0" err="1"/>
              <a:t>unclear</a:t>
            </a:r>
            <a:r>
              <a:rPr lang="es-ES" sz="2200" dirty="0"/>
              <a:t> </a:t>
            </a:r>
            <a:r>
              <a:rPr lang="es-ES" sz="2200" dirty="0" err="1"/>
              <a:t>advocacy</a:t>
            </a:r>
            <a:endParaRPr lang="es-E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People </a:t>
            </a:r>
            <a:r>
              <a:rPr lang="en-US" sz="2200" dirty="0"/>
              <a:t>with mental disorders are currently not a </a:t>
            </a:r>
            <a:r>
              <a:rPr lang="en-US" sz="2200" dirty="0" smtClean="0"/>
              <a:t>sufficiently </a:t>
            </a:r>
            <a:r>
              <a:rPr lang="en-US" sz="2200" dirty="0"/>
              <a:t>powerful lobby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Lack of general public interest in mental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200" dirty="0"/>
              <a:t>Social </a:t>
            </a:r>
            <a:r>
              <a:rPr lang="es-ES" sz="2200" dirty="0" err="1"/>
              <a:t>stigma</a:t>
            </a:r>
            <a:endParaRPr lang="es-E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Incorrect belief that care is not cost </a:t>
            </a:r>
            <a:r>
              <a:rPr lang="en-US" sz="2200" dirty="0" smtClean="0"/>
              <a:t>effective</a:t>
            </a:r>
            <a:endParaRPr lang="es-E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4D99-E44C-164D-8026-B9A2A43EB7AB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732129"/>
            <a:ext cx="8420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2 CuadroTexto"/>
          <p:cNvSpPr txBox="1">
            <a:spLocks noChangeArrowheads="1"/>
          </p:cNvSpPr>
          <p:nvPr/>
        </p:nvSpPr>
        <p:spPr bwMode="auto">
          <a:xfrm>
            <a:off x="373063" y="430213"/>
            <a:ext cx="708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000">
                <a:solidFill>
                  <a:srgbClr val="C00000"/>
                </a:solidFill>
                <a:latin typeface="Arial Black" panose="020B0A04020102020204" pitchFamily="34" charset="0"/>
              </a:rPr>
              <a:t>MENTAL  HEALTH ATLAS, WHO 2011: % OF HEALTH BUDGET ALLOCATED TO MH</a:t>
            </a:r>
            <a:endParaRPr lang="es-ES" altLang="es-ES" sz="200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553200" cy="1320800"/>
          </a:xfrm>
        </p:spPr>
        <p:txBody>
          <a:bodyPr/>
          <a:lstStyle/>
          <a:p>
            <a:pPr>
              <a:defRPr/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Median mental </a:t>
            </a:r>
            <a:r>
              <a:rPr lang="en-CA" sz="2400" b="1" dirty="0" smtClean="0">
                <a:solidFill>
                  <a:schemeClr val="accent1">
                    <a:lumMod val="50000"/>
                  </a:schemeClr>
                </a:solidFill>
              </a:rPr>
              <a:t>health expenditures per capita by income group (USD)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. Morris et al.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Public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Health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Reviews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2012 (MH Atlas 2011)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3795" name="Marcador de contenido 5"/>
          <p:cNvGraphicFramePr>
            <a:graphicFrameLocks noGrp="1"/>
          </p:cNvGraphicFramePr>
          <p:nvPr>
            <p:ph idx="1"/>
          </p:nvPr>
        </p:nvGraphicFramePr>
        <p:xfrm>
          <a:off x="558800" y="2109788"/>
          <a:ext cx="7035800" cy="418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hart" r:id="rId3" imgW="7041490" imgH="4194412" progId="Excel.Chart.8">
                  <p:embed/>
                </p:oleObj>
              </mc:Choice>
              <mc:Fallback>
                <p:oleObj name="Chart" r:id="rId3" imgW="7041490" imgH="419441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109788"/>
                        <a:ext cx="7035800" cy="418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3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Barriers to improvement of services and challenges to overcoming them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 err="1" smtClean="0">
                <a:solidFill>
                  <a:srgbClr val="C00000"/>
                </a:solidFill>
              </a:rPr>
              <a:t>Barrier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84823"/>
            <a:ext cx="3855493" cy="3541339"/>
          </a:xfrm>
        </p:spPr>
        <p:txBody>
          <a:bodyPr>
            <a:normAutofit/>
          </a:bodyPr>
          <a:lstStyle/>
          <a:p>
            <a:endParaRPr lang="es-ES" sz="2400" dirty="0" smtClean="0"/>
          </a:p>
          <a:p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2. Mental </a:t>
            </a:r>
            <a:r>
              <a:rPr lang="es-ES" sz="2400" dirty="0" err="1"/>
              <a:t>health</a:t>
            </a:r>
            <a:r>
              <a:rPr lang="es-ES" sz="2400" dirty="0"/>
              <a:t> </a:t>
            </a:r>
            <a:r>
              <a:rPr lang="es-ES" sz="2400" dirty="0" err="1" smtClean="0"/>
              <a:t>resources</a:t>
            </a:r>
            <a:r>
              <a:rPr lang="es-ES" sz="2400" dirty="0" smtClean="0"/>
              <a:t> </a:t>
            </a:r>
            <a:r>
              <a:rPr lang="es-ES" sz="2400" dirty="0" err="1" smtClean="0"/>
              <a:t>centralised</a:t>
            </a:r>
            <a:r>
              <a:rPr lang="es-ES" sz="2400" dirty="0" smtClean="0"/>
              <a:t> </a:t>
            </a:r>
            <a:r>
              <a:rPr lang="es-ES" sz="2400" dirty="0"/>
              <a:t>in and </a:t>
            </a:r>
            <a:r>
              <a:rPr lang="es-ES" sz="2400" dirty="0" err="1" smtClean="0"/>
              <a:t>near</a:t>
            </a:r>
            <a:r>
              <a:rPr lang="es-ES" sz="2400" dirty="0" smtClean="0"/>
              <a:t> </a:t>
            </a:r>
            <a:r>
              <a:rPr lang="en-US" sz="2400" dirty="0" smtClean="0"/>
              <a:t>big </a:t>
            </a:r>
            <a:r>
              <a:rPr lang="en-US" sz="2400" dirty="0"/>
              <a:t>cities and in </a:t>
            </a:r>
            <a:r>
              <a:rPr lang="en-US" sz="2400" dirty="0" smtClean="0"/>
              <a:t>large </a:t>
            </a:r>
            <a:r>
              <a:rPr lang="es-ES" sz="2400" dirty="0" err="1" smtClean="0"/>
              <a:t>institutions</a:t>
            </a:r>
            <a:endParaRPr lang="ro-RO" sz="2400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400" dirty="0" err="1">
                <a:solidFill>
                  <a:srgbClr val="C00000"/>
                </a:solidFill>
              </a:rPr>
              <a:t>Challenges</a:t>
            </a:r>
            <a:r>
              <a:rPr lang="es-ES" sz="2400" dirty="0">
                <a:solidFill>
                  <a:srgbClr val="C00000"/>
                </a:solidFill>
              </a:rPr>
              <a:t> to </a:t>
            </a:r>
            <a:r>
              <a:rPr lang="es-ES" sz="2400" dirty="0" err="1">
                <a:solidFill>
                  <a:srgbClr val="C00000"/>
                </a:solidFill>
              </a:rPr>
              <a:t>overcoming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  <a:r>
              <a:rPr lang="es-ES" sz="2400" dirty="0" err="1">
                <a:solidFill>
                  <a:srgbClr val="C00000"/>
                </a:solidFill>
              </a:rPr>
              <a:t>barriers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4497389" y="2584823"/>
            <a:ext cx="4189412" cy="354133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Historical reliance on mental hospitals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Differences </a:t>
            </a:r>
            <a:r>
              <a:rPr lang="en-US" sz="2000" dirty="0"/>
              <a:t>between central and provincial government priorities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Vested interests of </a:t>
            </a:r>
            <a:r>
              <a:rPr lang="en-US" sz="2000" dirty="0" smtClean="0"/>
              <a:t>MH </a:t>
            </a:r>
            <a:r>
              <a:rPr lang="en-US" sz="2000" dirty="0"/>
              <a:t>professionals and workers in continuity </a:t>
            </a:r>
            <a:r>
              <a:rPr lang="en-US" sz="2000" dirty="0" smtClean="0"/>
              <a:t>of </a:t>
            </a:r>
            <a:r>
              <a:rPr lang="es-ES" sz="2000" smtClean="0"/>
              <a:t>large </a:t>
            </a:r>
            <a:r>
              <a:rPr lang="es-ES" sz="2000"/>
              <a:t>hospitals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Political risk associated with trade union protests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Need for transitional funding to shift to community-based services</a:t>
            </a:r>
            <a:endParaRPr lang="es-E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4D99-E44C-164D-8026-B9A2A43EB7AB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6382" y="3876531"/>
            <a:ext cx="8229600" cy="99386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Access </a:t>
            </a:r>
            <a:r>
              <a:rPr lang="en-IN" dirty="0"/>
              <a:t>to Mental Health Care in Low Resource Settings: Problems &amp; Potential </a:t>
            </a:r>
            <a:r>
              <a:rPr lang="en-IN" dirty="0" smtClean="0"/>
              <a:t>Solutions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2093-9022-274F-86E3-69DE12D5C231}" type="datetime1">
              <a:rPr lang="ru-RU" smtClean="0"/>
              <a:t>11.11.2014</a:t>
            </a:fld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 flipH="1">
            <a:off x="5640015" y="5136948"/>
            <a:ext cx="277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ALBERTO MINOLETTI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4985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CuadroTexto"/>
          <p:cNvSpPr txBox="1">
            <a:spLocks noChangeArrowheads="1"/>
          </p:cNvSpPr>
          <p:nvPr/>
        </p:nvSpPr>
        <p:spPr bwMode="auto">
          <a:xfrm>
            <a:off x="228600" y="381000"/>
            <a:ext cx="7620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200" b="1">
                <a:solidFill>
                  <a:srgbClr val="C00000"/>
                </a:solidFill>
                <a:latin typeface="Arial Black" panose="020B0A04020102020204" pitchFamily="34" charset="0"/>
              </a:rPr>
              <a:t>MENTAL  HEALTH ATLAS, WHO 2011: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200" b="1" dirty="0">
                <a:solidFill>
                  <a:srgbClr val="C00000"/>
                </a:solidFill>
                <a:latin typeface="Arial Black" panose="020B0A04020102020204" pitchFamily="34" charset="0"/>
              </a:rPr>
              <a:t>MENTAL HOSP EXPENDITURE (% of </a:t>
            </a:r>
            <a:r>
              <a:rPr lang="es-ES_tradnl" altLang="es-ES" sz="22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all</a:t>
            </a:r>
            <a:r>
              <a:rPr lang="es-ES_tradnl" altLang="es-ES" sz="2200" b="1" dirty="0">
                <a:solidFill>
                  <a:srgbClr val="C00000"/>
                </a:solidFill>
                <a:latin typeface="Arial Black" panose="020B0A04020102020204" pitchFamily="34" charset="0"/>
              </a:rPr>
              <a:t> MH)</a:t>
            </a:r>
            <a:endParaRPr lang="es-ES" altLang="es-ES" sz="2200" b="1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695024"/>
            <a:ext cx="84899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4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Barriers to improvement of services and challenges to overcoming them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 err="1">
                <a:solidFill>
                  <a:srgbClr val="C00000"/>
                </a:solidFill>
              </a:rPr>
              <a:t>Barriers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84823"/>
            <a:ext cx="3855493" cy="3541339"/>
          </a:xfrm>
        </p:spPr>
        <p:txBody>
          <a:bodyPr>
            <a:normAutofit/>
          </a:bodyPr>
          <a:lstStyle/>
          <a:p>
            <a:endParaRPr lang="es-ES" sz="2400" dirty="0" smtClean="0"/>
          </a:p>
          <a:p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3. </a:t>
            </a:r>
            <a:r>
              <a:rPr lang="es-ES" sz="2400" dirty="0" err="1"/>
              <a:t>Complexities</a:t>
            </a:r>
            <a:r>
              <a:rPr lang="es-ES" sz="2400" dirty="0"/>
              <a:t> </a:t>
            </a:r>
            <a:r>
              <a:rPr lang="es-ES" sz="2400" dirty="0" smtClean="0"/>
              <a:t>of </a:t>
            </a:r>
            <a:r>
              <a:rPr lang="es-ES" sz="2400" dirty="0" err="1" smtClean="0"/>
              <a:t>integrating</a:t>
            </a:r>
            <a:r>
              <a:rPr lang="es-ES" sz="2400" dirty="0" smtClean="0"/>
              <a:t> mental </a:t>
            </a:r>
            <a:r>
              <a:rPr lang="es-ES" sz="2400" dirty="0" err="1"/>
              <a:t>health</a:t>
            </a:r>
            <a:r>
              <a:rPr lang="es-ES" sz="2400" dirty="0"/>
              <a:t> </a:t>
            </a:r>
            <a:r>
              <a:rPr lang="es-ES" sz="2400" dirty="0" err="1" smtClean="0"/>
              <a:t>care</a:t>
            </a:r>
            <a:r>
              <a:rPr lang="es-ES" sz="2400" dirty="0" smtClean="0"/>
              <a:t> </a:t>
            </a:r>
            <a:r>
              <a:rPr lang="es-ES" sz="2400" smtClean="0"/>
              <a:t>effectively</a:t>
            </a:r>
            <a:r>
              <a:rPr lang="es-ES" sz="2400" dirty="0" smtClean="0"/>
              <a:t> </a:t>
            </a:r>
            <a:r>
              <a:rPr lang="es-ES" sz="2400" dirty="0"/>
              <a:t>in</a:t>
            </a:r>
          </a:p>
          <a:p>
            <a:pPr marL="0" indent="0">
              <a:buNone/>
            </a:pPr>
            <a:r>
              <a:rPr lang="es-ES" sz="2400" dirty="0" err="1"/>
              <a:t>primary-care</a:t>
            </a:r>
            <a:r>
              <a:rPr lang="es-ES" sz="2400" dirty="0"/>
              <a:t> </a:t>
            </a:r>
            <a:r>
              <a:rPr lang="es-ES" sz="2400" dirty="0" err="1"/>
              <a:t>services</a:t>
            </a:r>
            <a:endParaRPr lang="ro-RO" sz="2400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400" dirty="0" err="1">
                <a:solidFill>
                  <a:srgbClr val="C00000"/>
                </a:solidFill>
              </a:rPr>
              <a:t>Challenges</a:t>
            </a:r>
            <a:r>
              <a:rPr lang="es-ES" sz="2400" dirty="0">
                <a:solidFill>
                  <a:srgbClr val="C00000"/>
                </a:solidFill>
              </a:rPr>
              <a:t> to </a:t>
            </a:r>
            <a:r>
              <a:rPr lang="es-ES" sz="2400" dirty="0" err="1">
                <a:solidFill>
                  <a:srgbClr val="C00000"/>
                </a:solidFill>
              </a:rPr>
              <a:t>overcoming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  <a:r>
              <a:rPr lang="es-ES" sz="2400" dirty="0" err="1">
                <a:solidFill>
                  <a:srgbClr val="C00000"/>
                </a:solidFill>
              </a:rPr>
              <a:t>barriers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4497389" y="2584823"/>
            <a:ext cx="4189412" cy="354133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/>
              <a:t>Primary-care workers already overburdened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Lack of supervision and specialist support after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Lack of continuous supply of </a:t>
            </a:r>
            <a:r>
              <a:rPr lang="en-US" sz="2400" dirty="0" err="1"/>
              <a:t>psychotropics</a:t>
            </a:r>
            <a:r>
              <a:rPr lang="en-US" sz="2400" dirty="0"/>
              <a:t> in primary care</a:t>
            </a:r>
            <a:endParaRPr lang="es-E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4D99-E44C-164D-8026-B9A2A43EB7AB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Barriers to improvement of services and challenges to overcoming them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 err="1">
                <a:solidFill>
                  <a:srgbClr val="C00000"/>
                </a:solidFill>
              </a:rPr>
              <a:t>Barriers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84823"/>
            <a:ext cx="3623481" cy="3541339"/>
          </a:xfrm>
        </p:spPr>
        <p:txBody>
          <a:bodyPr>
            <a:normAutofit/>
          </a:bodyPr>
          <a:lstStyle/>
          <a:p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4. </a:t>
            </a:r>
            <a:r>
              <a:rPr lang="es-ES" sz="2400" dirty="0" err="1"/>
              <a:t>Low</a:t>
            </a:r>
            <a:r>
              <a:rPr lang="es-ES" sz="2400" dirty="0"/>
              <a:t> </a:t>
            </a:r>
            <a:r>
              <a:rPr lang="es-ES" sz="2400" dirty="0" err="1"/>
              <a:t>numbers</a:t>
            </a:r>
            <a:r>
              <a:rPr lang="es-ES" sz="2400" dirty="0"/>
              <a:t> </a:t>
            </a:r>
            <a:r>
              <a:rPr lang="es-ES" sz="2400" dirty="0" smtClean="0"/>
              <a:t>and </a:t>
            </a:r>
            <a:r>
              <a:rPr lang="es-ES" sz="2400" dirty="0" err="1" smtClean="0"/>
              <a:t>limited</a:t>
            </a:r>
            <a:r>
              <a:rPr lang="es-ES" sz="2400" dirty="0" smtClean="0"/>
              <a:t> </a:t>
            </a:r>
            <a:r>
              <a:rPr lang="es-ES" sz="2400" dirty="0" err="1"/>
              <a:t>types</a:t>
            </a:r>
            <a:r>
              <a:rPr lang="es-ES" sz="2400" dirty="0"/>
              <a:t> of </a:t>
            </a:r>
            <a:r>
              <a:rPr lang="es-ES" sz="2400" dirty="0" err="1" smtClean="0"/>
              <a:t>health</a:t>
            </a:r>
            <a:r>
              <a:rPr lang="es-ES" sz="2400" dirty="0" smtClean="0"/>
              <a:t> </a:t>
            </a:r>
            <a:r>
              <a:rPr lang="es-ES" sz="2400" dirty="0" err="1" smtClean="0"/>
              <a:t>workers</a:t>
            </a:r>
            <a:r>
              <a:rPr lang="es-ES" sz="2400" dirty="0" smtClean="0"/>
              <a:t> </a:t>
            </a:r>
            <a:r>
              <a:rPr lang="es-ES" sz="2400" dirty="0" err="1"/>
              <a:t>trained</a:t>
            </a:r>
            <a:r>
              <a:rPr lang="es-ES" sz="2400" dirty="0"/>
              <a:t> </a:t>
            </a:r>
            <a:r>
              <a:rPr lang="es-ES" sz="2400" dirty="0" smtClean="0"/>
              <a:t>and </a:t>
            </a:r>
            <a:r>
              <a:rPr lang="es-ES" sz="2400" dirty="0" err="1" smtClean="0"/>
              <a:t>supervised</a:t>
            </a:r>
            <a:r>
              <a:rPr lang="es-ES" sz="2400" dirty="0" smtClean="0"/>
              <a:t> </a:t>
            </a:r>
            <a:r>
              <a:rPr lang="es-ES" sz="2400" dirty="0"/>
              <a:t>in</a:t>
            </a:r>
          </a:p>
          <a:p>
            <a:pPr marL="0" indent="0">
              <a:buNone/>
            </a:pPr>
            <a:r>
              <a:rPr lang="es-ES" sz="2400" dirty="0"/>
              <a:t>mental </a:t>
            </a:r>
            <a:r>
              <a:rPr lang="es-ES" sz="2400" dirty="0" err="1"/>
              <a:t>health</a:t>
            </a:r>
            <a:r>
              <a:rPr lang="es-ES" sz="2400" dirty="0"/>
              <a:t> </a:t>
            </a:r>
            <a:r>
              <a:rPr lang="es-ES" sz="2400" dirty="0" err="1"/>
              <a:t>care</a:t>
            </a:r>
            <a:endParaRPr lang="ro-RO" sz="2400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400" dirty="0" err="1">
                <a:solidFill>
                  <a:srgbClr val="C00000"/>
                </a:solidFill>
              </a:rPr>
              <a:t>Challenges</a:t>
            </a:r>
            <a:r>
              <a:rPr lang="es-ES" sz="2400" dirty="0">
                <a:solidFill>
                  <a:srgbClr val="C00000"/>
                </a:solidFill>
              </a:rPr>
              <a:t> to </a:t>
            </a:r>
            <a:r>
              <a:rPr lang="es-ES" sz="2400" dirty="0" err="1">
                <a:solidFill>
                  <a:srgbClr val="C00000"/>
                </a:solidFill>
              </a:rPr>
              <a:t>overcoming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  <a:r>
              <a:rPr lang="es-ES" sz="2400" dirty="0" err="1">
                <a:solidFill>
                  <a:srgbClr val="C00000"/>
                </a:solidFill>
              </a:rPr>
              <a:t>barriers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3944203" y="2584823"/>
            <a:ext cx="4742598" cy="354133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Poor working conditions in public mental health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Lack of incentives to work in rural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Professional establishment </a:t>
            </a:r>
            <a:r>
              <a:rPr lang="en-US" sz="2000"/>
              <a:t>opposes </a:t>
            </a:r>
            <a:r>
              <a:rPr lang="en-US" sz="2000" smtClean="0"/>
              <a:t>role </a:t>
            </a:r>
            <a:r>
              <a:rPr lang="en-US" sz="2000" dirty="0"/>
              <a:t>for </a:t>
            </a:r>
            <a:r>
              <a:rPr lang="en-US" sz="2000"/>
              <a:t>non-specialists </a:t>
            </a:r>
            <a:endParaRPr lang="en-US" sz="20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Medical </a:t>
            </a:r>
            <a:r>
              <a:rPr lang="en-US" sz="2000" dirty="0"/>
              <a:t>students and psychiatric residents trained only in mental hospitals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Mental </a:t>
            </a:r>
            <a:r>
              <a:rPr lang="en-US" sz="2000" dirty="0"/>
              <a:t>health specialists spend time providing care rather than training </a:t>
            </a:r>
            <a:r>
              <a:rPr lang="en-US" sz="2000" dirty="0" smtClean="0"/>
              <a:t>and </a:t>
            </a:r>
            <a:r>
              <a:rPr lang="es-ES" sz="2000" smtClean="0"/>
              <a:t>supervising others</a:t>
            </a:r>
            <a:endParaRPr lang="es-ES" sz="2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4D99-E44C-164D-8026-B9A2A43EB7AB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858000" cy="1320800"/>
          </a:xfrm>
        </p:spPr>
        <p:txBody>
          <a:bodyPr/>
          <a:lstStyle/>
          <a:p>
            <a:pPr>
              <a:defRPr/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Median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rate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of human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resources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MH per 100,000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by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income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group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. Morris et al.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Public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Health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</a:rPr>
              <a:t>Reviews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 2012 (MH Atlas 2011)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6867" name="Marcador de contenido 5"/>
          <p:cNvGraphicFramePr>
            <a:graphicFrameLocks noGrp="1"/>
          </p:cNvGraphicFramePr>
          <p:nvPr>
            <p:ph idx="1"/>
          </p:nvPr>
        </p:nvGraphicFramePr>
        <p:xfrm>
          <a:off x="585788" y="2159000"/>
          <a:ext cx="7035800" cy="418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hart" r:id="rId3" imgW="7041490" imgH="4194412" progId="Excel.Chart.8">
                  <p:embed/>
                </p:oleObj>
              </mc:Choice>
              <mc:Fallback>
                <p:oleObj name="Chart" r:id="rId3" imgW="7041490" imgH="419441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2159000"/>
                        <a:ext cx="7035800" cy="418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4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CuadroTexto"/>
          <p:cNvSpPr txBox="1">
            <a:spLocks noChangeArrowheads="1"/>
          </p:cNvSpPr>
          <p:nvPr/>
        </p:nvSpPr>
        <p:spPr bwMode="auto">
          <a:xfrm>
            <a:off x="655092" y="407158"/>
            <a:ext cx="70558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buNone/>
            </a:pPr>
            <a:r>
              <a:rPr lang="en-US" sz="2400"/>
              <a:t>Median rate of human resources per 100,000 population working in the mental health sector </a:t>
            </a:r>
            <a:r>
              <a:rPr lang="en-US" sz="2400" smtClean="0"/>
              <a:t>by</a:t>
            </a:r>
            <a:r>
              <a:rPr lang="es-ES" sz="2400" smtClean="0"/>
              <a:t> profession and income group (WHO MH Atlas 2011)</a:t>
            </a:r>
            <a:endParaRPr lang="es-ES" altLang="es-ES" sz="2200" b="1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825165774"/>
              </p:ext>
            </p:extLst>
          </p:nvPr>
        </p:nvGraphicFramePr>
        <p:xfrm>
          <a:off x="878305" y="1866229"/>
          <a:ext cx="7327232" cy="451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50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Barriers to improvement of services and challenges to overcoming them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 err="1">
                <a:solidFill>
                  <a:srgbClr val="C00000"/>
                </a:solidFill>
              </a:rPr>
              <a:t>Barriers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84823"/>
            <a:ext cx="3623481" cy="3541339"/>
          </a:xfrm>
        </p:spPr>
        <p:txBody>
          <a:bodyPr>
            <a:normAutofit/>
          </a:bodyPr>
          <a:lstStyle/>
          <a:p>
            <a:endParaRPr lang="es-ES" sz="2400" dirty="0" smtClean="0"/>
          </a:p>
          <a:p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5. </a:t>
            </a:r>
            <a:r>
              <a:rPr lang="es-ES" sz="2400" dirty="0"/>
              <a:t>Mental </a:t>
            </a:r>
            <a:r>
              <a:rPr lang="es-ES" sz="2400" dirty="0" err="1"/>
              <a:t>health</a:t>
            </a:r>
            <a:r>
              <a:rPr lang="es-ES" sz="2400" dirty="0"/>
              <a:t> </a:t>
            </a:r>
            <a:r>
              <a:rPr lang="es-ES" sz="2400" dirty="0" err="1"/>
              <a:t>leaders</a:t>
            </a:r>
            <a:endParaRPr lang="es-ES" sz="2400" dirty="0"/>
          </a:p>
          <a:p>
            <a:pPr marL="0" indent="0">
              <a:buNone/>
            </a:pPr>
            <a:r>
              <a:rPr lang="en-US" sz="2400"/>
              <a:t>often </a:t>
            </a:r>
            <a:r>
              <a:rPr lang="en-US" sz="2400" smtClean="0"/>
              <a:t>deficient </a:t>
            </a:r>
            <a:r>
              <a:rPr lang="en-US" sz="2400"/>
              <a:t>in </a:t>
            </a:r>
            <a:r>
              <a:rPr lang="en-US" sz="2400" smtClean="0"/>
              <a:t>public health </a:t>
            </a:r>
            <a:r>
              <a:rPr lang="es-ES" sz="2400" smtClean="0"/>
              <a:t>skills and experience</a:t>
            </a:r>
            <a:endParaRPr lang="ro-RO" sz="2400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400" dirty="0" err="1">
                <a:solidFill>
                  <a:srgbClr val="C00000"/>
                </a:solidFill>
              </a:rPr>
              <a:t>Challenges</a:t>
            </a:r>
            <a:r>
              <a:rPr lang="es-ES" sz="2400" dirty="0">
                <a:solidFill>
                  <a:srgbClr val="C00000"/>
                </a:solidFill>
              </a:rPr>
              <a:t> to </a:t>
            </a:r>
            <a:r>
              <a:rPr lang="es-ES" sz="2400" dirty="0" err="1">
                <a:solidFill>
                  <a:srgbClr val="C00000"/>
                </a:solidFill>
              </a:rPr>
              <a:t>overcoming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  <a:r>
              <a:rPr lang="es-ES" sz="2400" dirty="0" err="1">
                <a:solidFill>
                  <a:srgbClr val="C00000"/>
                </a:solidFill>
              </a:rPr>
              <a:t>barriers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3944203" y="2584823"/>
            <a:ext cx="4742598" cy="354133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/>
              <a:t>Leaders </a:t>
            </a:r>
            <a:r>
              <a:rPr lang="en-US" sz="2000" dirty="0"/>
              <a:t>often only trained in clinical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Public-health training does not include mental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Resistance of psychiatrists to accept other as leaders.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Lack of training courses in public mental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Leaders overburdened by clinical and management responsibilities and </a:t>
            </a:r>
            <a:r>
              <a:rPr lang="en-US" sz="2000" dirty="0" smtClean="0"/>
              <a:t>private </a:t>
            </a:r>
            <a:r>
              <a:rPr lang="es-ES" sz="2000" smtClean="0"/>
              <a:t>practices</a:t>
            </a:r>
            <a:endParaRPr lang="es-E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4D99-E44C-164D-8026-B9A2A43EB7AB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4. What can be done to improve </a:t>
            </a:r>
            <a:r>
              <a:rPr lang="en-US" dirty="0" smtClean="0"/>
              <a:t>access IN LOW resource settings?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1179-D632-5442-B654-9F410E655540}" type="datetime1">
              <a:rPr lang="ru-RU" smtClean="0"/>
              <a:t>11.11.2014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27</a:t>
            </a:fld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805218" y="794802"/>
            <a:ext cx="72879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Shaker2Lancet-Bold"/>
              </a:rPr>
              <a:t>Scale up of services for mental health in low-income and</a:t>
            </a:r>
          </a:p>
          <a:p>
            <a:r>
              <a:rPr lang="es-ES" sz="3200" b="1" dirty="0" err="1">
                <a:solidFill>
                  <a:srgbClr val="000000"/>
                </a:solidFill>
                <a:latin typeface="Shaker2Lancet-Bold"/>
              </a:rPr>
              <a:t>middle-income</a:t>
            </a:r>
            <a:r>
              <a:rPr lang="es-ES" sz="3200" b="1" dirty="0">
                <a:solidFill>
                  <a:srgbClr val="000000"/>
                </a:solidFill>
                <a:latin typeface="Shaker2Lancet-Bold"/>
              </a:rPr>
              <a:t> </a:t>
            </a:r>
            <a:r>
              <a:rPr lang="es-ES" sz="3200" b="1" dirty="0" err="1" smtClean="0">
                <a:solidFill>
                  <a:srgbClr val="000000"/>
                </a:solidFill>
                <a:latin typeface="Shaker2Lancet-Bold"/>
              </a:rPr>
              <a:t>countries</a:t>
            </a:r>
            <a:endParaRPr lang="es-ES" sz="3200" b="1" dirty="0" smtClean="0">
              <a:solidFill>
                <a:srgbClr val="000000"/>
              </a:solidFill>
              <a:latin typeface="Shaker2Lancet-Bold"/>
            </a:endParaRPr>
          </a:p>
          <a:p>
            <a:endParaRPr lang="es-ES" sz="3200" b="1" dirty="0">
              <a:solidFill>
                <a:srgbClr val="000000"/>
              </a:solidFill>
              <a:latin typeface="Shaker2Lancet-Bold"/>
            </a:endParaRPr>
          </a:p>
          <a:p>
            <a:r>
              <a:rPr lang="es-ES" sz="2000" i="1" dirty="0" err="1">
                <a:latin typeface="Shaker2Lancet-Italic"/>
              </a:rPr>
              <a:t>Julian</a:t>
            </a:r>
            <a:r>
              <a:rPr lang="es-ES" sz="2000" i="1" dirty="0">
                <a:latin typeface="Shaker2Lancet-Italic"/>
              </a:rPr>
              <a:t> </a:t>
            </a:r>
            <a:r>
              <a:rPr lang="es-ES" sz="2000" i="1" dirty="0" err="1">
                <a:latin typeface="Shaker2Lancet-Italic"/>
              </a:rPr>
              <a:t>Eaton</a:t>
            </a:r>
            <a:r>
              <a:rPr lang="es-ES" sz="2000" i="1" dirty="0">
                <a:latin typeface="Shaker2Lancet-Italic"/>
              </a:rPr>
              <a:t>, </a:t>
            </a:r>
            <a:r>
              <a:rPr lang="es-ES" sz="2000" i="1" dirty="0" err="1">
                <a:latin typeface="Shaker2Lancet-Italic"/>
              </a:rPr>
              <a:t>Layla</a:t>
            </a:r>
            <a:r>
              <a:rPr lang="es-ES" sz="2000" i="1" dirty="0">
                <a:latin typeface="Shaker2Lancet-Italic"/>
              </a:rPr>
              <a:t> </a:t>
            </a:r>
            <a:r>
              <a:rPr lang="es-ES" sz="2000" i="1" dirty="0" err="1">
                <a:latin typeface="Shaker2Lancet-Italic"/>
              </a:rPr>
              <a:t>McCay</a:t>
            </a:r>
            <a:r>
              <a:rPr lang="es-ES" sz="2000" i="1" dirty="0">
                <a:latin typeface="Shaker2Lancet-Italic"/>
              </a:rPr>
              <a:t>, Maya </a:t>
            </a:r>
            <a:r>
              <a:rPr lang="es-ES" sz="2000" i="1" dirty="0" err="1">
                <a:latin typeface="Shaker2Lancet-Italic"/>
              </a:rPr>
              <a:t>Semrau</a:t>
            </a:r>
            <a:r>
              <a:rPr lang="es-ES" sz="2000" i="1" dirty="0">
                <a:latin typeface="Shaker2Lancet-Italic"/>
              </a:rPr>
              <a:t>, </a:t>
            </a:r>
            <a:r>
              <a:rPr lang="es-ES" sz="2000" i="1" dirty="0" err="1">
                <a:latin typeface="Shaker2Lancet-Italic"/>
              </a:rPr>
              <a:t>Sudipto</a:t>
            </a:r>
            <a:r>
              <a:rPr lang="es-ES" sz="2000" i="1" dirty="0">
                <a:latin typeface="Shaker2Lancet-Italic"/>
              </a:rPr>
              <a:t> </a:t>
            </a:r>
            <a:r>
              <a:rPr lang="es-ES" sz="2000" i="1" dirty="0" err="1">
                <a:latin typeface="Shaker2Lancet-Italic"/>
              </a:rPr>
              <a:t>Chatterjee</a:t>
            </a:r>
            <a:r>
              <a:rPr lang="es-ES" sz="2000" i="1" dirty="0">
                <a:latin typeface="Shaker2Lancet-Italic"/>
              </a:rPr>
              <a:t>, Florence </a:t>
            </a:r>
            <a:r>
              <a:rPr lang="es-ES" sz="2000" i="1" dirty="0" err="1">
                <a:latin typeface="Shaker2Lancet-Italic"/>
              </a:rPr>
              <a:t>Baingana</a:t>
            </a:r>
            <a:r>
              <a:rPr lang="es-ES" sz="2000" i="1" dirty="0">
                <a:latin typeface="Shaker2Lancet-Italic"/>
              </a:rPr>
              <a:t>, Ricardo Araya, Christina </a:t>
            </a:r>
            <a:r>
              <a:rPr lang="es-ES" sz="2000" i="1" dirty="0" err="1">
                <a:latin typeface="Shaker2Lancet-Italic"/>
              </a:rPr>
              <a:t>Ntulo</a:t>
            </a:r>
            <a:r>
              <a:rPr lang="es-ES" sz="2000" i="1" dirty="0">
                <a:latin typeface="Shaker2Lancet-Italic"/>
              </a:rPr>
              <a:t>, </a:t>
            </a:r>
            <a:r>
              <a:rPr lang="es-ES" sz="2000" i="1" dirty="0" smtClean="0">
                <a:latin typeface="Shaker2Lancet-Italic"/>
              </a:rPr>
              <a:t>Graham </a:t>
            </a:r>
            <a:r>
              <a:rPr lang="es-ES" sz="2000" i="1" dirty="0" err="1">
                <a:latin typeface="Shaker2Lancet-Italic"/>
              </a:rPr>
              <a:t>Thornicroft</a:t>
            </a:r>
            <a:r>
              <a:rPr lang="es-ES" sz="2000" i="1" dirty="0" smtClean="0">
                <a:latin typeface="Shaker2Lancet-Italic"/>
              </a:rPr>
              <a:t>, </a:t>
            </a:r>
            <a:r>
              <a:rPr lang="es-ES" sz="2000" i="1" dirty="0" err="1" smtClean="0">
                <a:latin typeface="Shaker2Lancet-Italic"/>
              </a:rPr>
              <a:t>Shekhar</a:t>
            </a:r>
            <a:r>
              <a:rPr lang="es-ES" sz="2000" i="1" dirty="0" smtClean="0">
                <a:latin typeface="Shaker2Lancet-Italic"/>
              </a:rPr>
              <a:t> </a:t>
            </a:r>
            <a:r>
              <a:rPr lang="es-ES" sz="2000" i="1" dirty="0" err="1" smtClean="0">
                <a:latin typeface="Shaker2Lancet-Italic"/>
              </a:rPr>
              <a:t>Saxena</a:t>
            </a:r>
            <a:endParaRPr lang="es-ES" sz="2000" i="1" dirty="0" smtClean="0">
              <a:latin typeface="Shaker2Lancet-Italic"/>
            </a:endParaRPr>
          </a:p>
          <a:p>
            <a:endParaRPr lang="es-ES" sz="2000" i="1" dirty="0">
              <a:latin typeface="Shaker2Lancet-Ital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systematic review of the published and grey </a:t>
            </a:r>
            <a:r>
              <a:rPr lang="en-US" sz="2000" dirty="0" smtClean="0"/>
              <a:t>literature.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/>
              <a:t>A survey to expert </a:t>
            </a:r>
            <a:r>
              <a:rPr lang="en-US" sz="2000" dirty="0"/>
              <a:t>key informants with knowledge at the national </a:t>
            </a:r>
            <a:r>
              <a:rPr lang="en-US" sz="2000"/>
              <a:t>level </a:t>
            </a:r>
            <a:r>
              <a:rPr lang="en-US" sz="2000" smtClean="0"/>
              <a:t>of mental </a:t>
            </a:r>
            <a:r>
              <a:rPr lang="en-US" sz="2000" dirty="0"/>
              <a:t>health services </a:t>
            </a:r>
            <a:r>
              <a:rPr lang="en-US" sz="2000"/>
              <a:t>in </a:t>
            </a:r>
            <a:r>
              <a:rPr lang="es-ES" sz="2000" smtClean="0"/>
              <a:t>LAMIC</a:t>
            </a:r>
            <a:endParaRPr lang="es-ES" sz="2000"/>
          </a:p>
          <a:p>
            <a:endParaRPr lang="es-ES" sz="2000" i="1" dirty="0" smtClean="0">
              <a:latin typeface="Shaker2Lancet-Italic"/>
            </a:endParaRPr>
          </a:p>
          <a:p>
            <a:r>
              <a:rPr lang="es-ES" sz="2000" b="1" i="1" dirty="0" err="1" smtClean="0"/>
              <a:t>Lancet</a:t>
            </a:r>
            <a:r>
              <a:rPr lang="es-ES" sz="2000" b="1" i="1" dirty="0" smtClean="0"/>
              <a:t> </a:t>
            </a:r>
            <a:r>
              <a:rPr lang="es-ES" sz="2000" b="1" dirty="0"/>
              <a:t>2011; 378: </a:t>
            </a:r>
            <a:r>
              <a:rPr lang="es-ES" sz="2000" b="1" dirty="0" smtClean="0"/>
              <a:t>1592–603. </a:t>
            </a:r>
            <a:r>
              <a:rPr lang="es-ES" sz="2000" dirty="0" err="1" smtClean="0"/>
              <a:t>Published</a:t>
            </a:r>
            <a:r>
              <a:rPr lang="es-ES" sz="2000" dirty="0" smtClean="0"/>
              <a:t> </a:t>
            </a:r>
            <a:r>
              <a:rPr lang="es-ES" sz="2000" b="1" dirty="0" smtClean="0"/>
              <a:t>Online </a:t>
            </a:r>
            <a:r>
              <a:rPr lang="es-ES" sz="2000" dirty="0" err="1" smtClean="0"/>
              <a:t>October</a:t>
            </a:r>
            <a:r>
              <a:rPr lang="es-ES" sz="2000" dirty="0" smtClean="0"/>
              <a:t> </a:t>
            </a:r>
            <a:r>
              <a:rPr lang="es-ES" sz="2000" dirty="0"/>
              <a:t>17, </a:t>
            </a:r>
            <a:r>
              <a:rPr lang="es-ES" sz="2000" dirty="0" smtClean="0"/>
              <a:t>2011. DOI:10.1016/S0140-6736(11)60891-X</a:t>
            </a:r>
          </a:p>
          <a:p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6087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err="1">
                <a:solidFill>
                  <a:srgbClr val="CC0000"/>
                </a:solidFill>
              </a:rPr>
              <a:t>L</a:t>
            </a:r>
            <a:r>
              <a:rPr lang="es-ES" sz="2800" dirty="0" err="1" smtClean="0">
                <a:solidFill>
                  <a:srgbClr val="CC0000"/>
                </a:solidFill>
              </a:rPr>
              <a:t>essons</a:t>
            </a:r>
            <a:r>
              <a:rPr lang="es-ES" sz="2800" dirty="0" smtClean="0">
                <a:solidFill>
                  <a:srgbClr val="CC0000"/>
                </a:solidFill>
              </a:rPr>
              <a:t> </a:t>
            </a:r>
            <a:r>
              <a:rPr lang="es-ES" sz="2800" dirty="0" err="1" smtClean="0">
                <a:solidFill>
                  <a:srgbClr val="CC0000"/>
                </a:solidFill>
              </a:rPr>
              <a:t>learned</a:t>
            </a:r>
            <a:r>
              <a:rPr lang="es-ES" sz="2800" dirty="0" smtClean="0">
                <a:solidFill>
                  <a:srgbClr val="CC0000"/>
                </a:solidFill>
              </a:rPr>
              <a:t> </a:t>
            </a:r>
            <a:r>
              <a:rPr lang="es-ES" sz="2800" dirty="0" err="1" smtClean="0">
                <a:solidFill>
                  <a:srgbClr val="CC0000"/>
                </a:solidFill>
              </a:rPr>
              <a:t>for</a:t>
            </a:r>
            <a:r>
              <a:rPr lang="es-ES" sz="2800" dirty="0" smtClean="0">
                <a:solidFill>
                  <a:srgbClr val="CC0000"/>
                </a:solidFill>
              </a:rPr>
              <a:t> </a:t>
            </a:r>
            <a:r>
              <a:rPr lang="es-ES" sz="2800" dirty="0" err="1" smtClean="0">
                <a:solidFill>
                  <a:srgbClr val="CC0000"/>
                </a:solidFill>
              </a:rPr>
              <a:t>scaling</a:t>
            </a:r>
            <a:r>
              <a:rPr lang="es-ES" sz="2800" dirty="0" smtClean="0">
                <a:solidFill>
                  <a:srgbClr val="CC0000"/>
                </a:solidFill>
              </a:rPr>
              <a:t> up MH </a:t>
            </a:r>
            <a:r>
              <a:rPr lang="es-ES" sz="2800" dirty="0" err="1" smtClean="0">
                <a:solidFill>
                  <a:srgbClr val="CC0000"/>
                </a:solidFill>
              </a:rPr>
              <a:t>services</a:t>
            </a:r>
            <a:r>
              <a:rPr lang="es-ES" sz="2800" dirty="0" smtClean="0">
                <a:solidFill>
                  <a:srgbClr val="CC0000"/>
                </a:solidFill>
              </a:rPr>
              <a:t> 1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Evidence that </a:t>
            </a:r>
            <a:r>
              <a:rPr lang="en-US" sz="2400" dirty="0"/>
              <a:t>political leaders and decision makers </a:t>
            </a:r>
            <a:r>
              <a:rPr lang="en-US" sz="2400" dirty="0" smtClean="0"/>
              <a:t>are giving </a:t>
            </a:r>
            <a:r>
              <a:rPr lang="en-US" sz="2400" dirty="0"/>
              <a:t>increased priority to mental health care in </a:t>
            </a:r>
            <a:r>
              <a:rPr lang="en-US" sz="2400" dirty="0" smtClean="0"/>
              <a:t>some </a:t>
            </a:r>
            <a:r>
              <a:rPr lang="es-ES" sz="2400" dirty="0" err="1" smtClean="0"/>
              <a:t>countries</a:t>
            </a:r>
            <a:r>
              <a:rPr lang="ro-RO" sz="2400" dirty="0"/>
              <a:t>	</a:t>
            </a:r>
            <a:endParaRPr lang="es-ES" sz="2400" dirty="0" smtClean="0"/>
          </a:p>
          <a:p>
            <a:endParaRPr lang="es-ES" sz="2400" dirty="0" smtClean="0"/>
          </a:p>
          <a:p>
            <a:r>
              <a:rPr lang="en-US" sz="2400" dirty="0" smtClean="0"/>
              <a:t>The  ned </a:t>
            </a:r>
            <a:r>
              <a:rPr lang="en-US" sz="2400" dirty="0"/>
              <a:t>to scale up </a:t>
            </a:r>
            <a:r>
              <a:rPr lang="en-US" sz="2400" dirty="0" smtClean="0"/>
              <a:t>evidence based services </a:t>
            </a:r>
            <a:r>
              <a:rPr lang="en-US" sz="2400" dirty="0"/>
              <a:t>in </a:t>
            </a:r>
            <a:r>
              <a:rPr lang="en-US" sz="2400" dirty="0" smtClean="0"/>
              <a:t>LAMIC </a:t>
            </a:r>
            <a:r>
              <a:rPr lang="en-US" sz="2400" dirty="0" smtClean="0"/>
              <a:t>has </a:t>
            </a:r>
            <a:r>
              <a:rPr lang="en-US" sz="2400" dirty="0"/>
              <a:t>started to be translated </a:t>
            </a:r>
            <a:r>
              <a:rPr lang="en-US" sz="2400" dirty="0" smtClean="0"/>
              <a:t>into policy</a:t>
            </a:r>
            <a:r>
              <a:rPr lang="en-US" sz="2400" dirty="0"/>
              <a:t>, </a:t>
            </a:r>
            <a:r>
              <a:rPr lang="en-US" sz="2400" dirty="0" smtClean="0"/>
              <a:t>legislation and </a:t>
            </a:r>
            <a:r>
              <a:rPr lang="en-US" sz="2400" dirty="0" err="1" smtClean="0"/>
              <a:t>programmes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Increase in </a:t>
            </a:r>
            <a:r>
              <a:rPr lang="en-US" sz="2400" dirty="0"/>
              <a:t>funding by </a:t>
            </a:r>
            <a:r>
              <a:rPr lang="en-US" sz="2400" dirty="0" smtClean="0"/>
              <a:t>some international </a:t>
            </a:r>
            <a:r>
              <a:rPr lang="en-US" sz="2400" dirty="0"/>
              <a:t>development and research agencies</a:t>
            </a:r>
            <a:endParaRPr lang="en-US" sz="2400" dirty="0" smtClean="0"/>
          </a:p>
          <a:p>
            <a:endParaRPr lang="en-US" sz="2400" dirty="0"/>
          </a:p>
          <a:p>
            <a:endParaRPr lang="es-ES" dirty="0" smtClean="0"/>
          </a:p>
          <a:p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4D99-E44C-164D-8026-B9A2A43EB7AB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err="1">
                <a:solidFill>
                  <a:srgbClr val="CC0000"/>
                </a:solidFill>
              </a:rPr>
              <a:t>L</a:t>
            </a:r>
            <a:r>
              <a:rPr lang="es-ES" sz="2800" dirty="0" err="1" smtClean="0">
                <a:solidFill>
                  <a:srgbClr val="CC0000"/>
                </a:solidFill>
              </a:rPr>
              <a:t>essons</a:t>
            </a:r>
            <a:r>
              <a:rPr lang="es-ES" sz="2800" dirty="0" smtClean="0">
                <a:solidFill>
                  <a:srgbClr val="CC0000"/>
                </a:solidFill>
              </a:rPr>
              <a:t> </a:t>
            </a:r>
            <a:r>
              <a:rPr lang="es-ES" sz="2800" dirty="0" err="1" smtClean="0">
                <a:solidFill>
                  <a:srgbClr val="CC0000"/>
                </a:solidFill>
              </a:rPr>
              <a:t>learned</a:t>
            </a:r>
            <a:r>
              <a:rPr lang="es-ES" sz="2800" dirty="0" smtClean="0">
                <a:solidFill>
                  <a:srgbClr val="CC0000"/>
                </a:solidFill>
              </a:rPr>
              <a:t> </a:t>
            </a:r>
            <a:r>
              <a:rPr lang="es-ES" sz="2800" dirty="0" err="1" smtClean="0">
                <a:solidFill>
                  <a:srgbClr val="CC0000"/>
                </a:solidFill>
              </a:rPr>
              <a:t>for</a:t>
            </a:r>
            <a:r>
              <a:rPr lang="es-ES" sz="2800" dirty="0" smtClean="0">
                <a:solidFill>
                  <a:srgbClr val="CC0000"/>
                </a:solidFill>
              </a:rPr>
              <a:t> </a:t>
            </a:r>
            <a:r>
              <a:rPr lang="es-ES" sz="2800" dirty="0" err="1" smtClean="0">
                <a:solidFill>
                  <a:srgbClr val="CC0000"/>
                </a:solidFill>
              </a:rPr>
              <a:t>scaling</a:t>
            </a:r>
            <a:r>
              <a:rPr lang="es-ES" sz="2800" dirty="0" smtClean="0">
                <a:solidFill>
                  <a:srgbClr val="CC0000"/>
                </a:solidFill>
              </a:rPr>
              <a:t> up MH </a:t>
            </a:r>
            <a:r>
              <a:rPr lang="es-ES" sz="2800" dirty="0" err="1" smtClean="0">
                <a:solidFill>
                  <a:srgbClr val="CC0000"/>
                </a:solidFill>
              </a:rPr>
              <a:t>services</a:t>
            </a:r>
            <a:r>
              <a:rPr lang="es-ES" sz="2800" dirty="0" smtClean="0">
                <a:solidFill>
                  <a:srgbClr val="CC0000"/>
                </a:solidFill>
              </a:rPr>
              <a:t> 2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 err="1" smtClean="0"/>
              <a:t>Reorganisation</a:t>
            </a:r>
            <a:r>
              <a:rPr lang="es-ES" sz="2400" smtClean="0"/>
              <a:t> of </a:t>
            </a:r>
            <a:r>
              <a:rPr lang="en-US" sz="2400" smtClean="0"/>
              <a:t>services </a:t>
            </a:r>
            <a:r>
              <a:rPr lang="en-US" sz="2400"/>
              <a:t>by decentralisation and integration into </a:t>
            </a:r>
            <a:r>
              <a:rPr lang="en-US" sz="2400" smtClean="0"/>
              <a:t>primary health care</a:t>
            </a:r>
            <a:endParaRPr lang="en-US" sz="240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Models of </a:t>
            </a:r>
            <a:r>
              <a:rPr lang="en-US" sz="2400" dirty="0"/>
              <a:t>service </a:t>
            </a:r>
            <a:r>
              <a:rPr lang="en-US" sz="2400" dirty="0" smtClean="0"/>
              <a:t>delivery (well designed trials </a:t>
            </a:r>
            <a:r>
              <a:rPr lang="en-US" sz="2400" dirty="0"/>
              <a:t>of complex </a:t>
            </a:r>
            <a:r>
              <a:rPr lang="en-US" sz="2400" dirty="0" smtClean="0"/>
              <a:t>interventions)</a:t>
            </a:r>
          </a:p>
          <a:p>
            <a:endParaRPr lang="en-US" sz="2400" dirty="0" smtClean="0"/>
          </a:p>
          <a:p>
            <a:r>
              <a:rPr lang="en-US" sz="2400" dirty="0" smtClean="0"/>
              <a:t>Understanding of the </a:t>
            </a:r>
            <a:r>
              <a:rPr lang="en-US" sz="2400" dirty="0"/>
              <a:t>policy environment needed to make scaling up </a:t>
            </a:r>
            <a:r>
              <a:rPr lang="en-US" sz="2400" dirty="0" smtClean="0"/>
              <a:t>more feasible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Engagement </a:t>
            </a:r>
            <a:r>
              <a:rPr lang="en-US" sz="2400" dirty="0"/>
              <a:t>with the whole health system to ensure </a:t>
            </a:r>
            <a:r>
              <a:rPr lang="en-US" sz="2400" dirty="0" smtClean="0"/>
              <a:t>resources (personnel </a:t>
            </a:r>
            <a:r>
              <a:rPr lang="en-US" sz="2400" dirty="0"/>
              <a:t>training </a:t>
            </a:r>
            <a:r>
              <a:rPr lang="en-US" sz="2400" dirty="0" smtClean="0"/>
              <a:t>and medicine supply)</a:t>
            </a:r>
            <a:endParaRPr lang="en-US" sz="2400" dirty="0"/>
          </a:p>
          <a:p>
            <a:endParaRPr lang="es-ES" dirty="0" smtClean="0"/>
          </a:p>
          <a:p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4D99-E44C-164D-8026-B9A2A43EB7AB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845824"/>
            <a:ext cx="7103660" cy="758952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accent3">
                    <a:lumMod val="50000"/>
                  </a:schemeClr>
                </a:solidFill>
              </a:rPr>
              <a:t>General Comment No. 14 (2000) : The right to the highest attainable standard of health (article 12 of the International Covenant on Economic, Social and Cultural Rights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(a) </a:t>
            </a:r>
            <a:r>
              <a:rPr lang="en-US" sz="2400" b="1" i="1" dirty="0" smtClean="0">
                <a:solidFill>
                  <a:srgbClr val="C00000"/>
                </a:solidFill>
              </a:rPr>
              <a:t>Availability</a:t>
            </a:r>
            <a:r>
              <a:rPr lang="en-US" sz="2400" i="1" dirty="0" smtClean="0"/>
              <a:t>:</a:t>
            </a:r>
            <a:r>
              <a:rPr lang="en-US" sz="2400" dirty="0" smtClean="0"/>
              <a:t> health-care facilities, services, and  programs have to be available in sufficient quantity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(b)</a:t>
            </a:r>
            <a:r>
              <a:rPr lang="en-US" sz="2400" b="1" i="1" dirty="0" smtClean="0">
                <a:solidFill>
                  <a:srgbClr val="C00000"/>
                </a:solidFill>
              </a:rPr>
              <a:t> Accessibility</a:t>
            </a:r>
            <a:r>
              <a:rPr lang="en-US" sz="2400" i="1" dirty="0" smtClean="0"/>
              <a:t>:</a:t>
            </a:r>
            <a:r>
              <a:rPr lang="en-US" sz="2400" dirty="0" smtClean="0"/>
              <a:t> facilities and services have to be accessible to everyone, with:  </a:t>
            </a:r>
          </a:p>
          <a:p>
            <a:pPr lvl="1"/>
            <a:r>
              <a:rPr lang="en-US" dirty="0" smtClean="0"/>
              <a:t>non-discrimination (especially the most vulnerable or marginalized ones), </a:t>
            </a:r>
          </a:p>
          <a:p>
            <a:pPr lvl="1"/>
            <a:r>
              <a:rPr lang="en-US" dirty="0" smtClean="0"/>
              <a:t>physical accessibility, </a:t>
            </a:r>
          </a:p>
          <a:p>
            <a:pPr lvl="1"/>
            <a:r>
              <a:rPr lang="en-US" dirty="0" smtClean="0"/>
              <a:t>economic accessibility (affordability) and </a:t>
            </a:r>
          </a:p>
          <a:p>
            <a:pPr lvl="1"/>
            <a:r>
              <a:rPr lang="en-US" dirty="0" smtClean="0"/>
              <a:t>information accessibility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(c) </a:t>
            </a:r>
            <a:r>
              <a:rPr lang="en-US" sz="2400" b="1" i="1" dirty="0" smtClean="0">
                <a:solidFill>
                  <a:srgbClr val="C00000"/>
                </a:solidFill>
              </a:rPr>
              <a:t>Acceptability</a:t>
            </a:r>
            <a:r>
              <a:rPr lang="en-US" sz="2400" i="1" dirty="0" smtClean="0"/>
              <a:t>:</a:t>
            </a:r>
            <a:r>
              <a:rPr lang="en-US" sz="2400" dirty="0" smtClean="0"/>
              <a:t> respectful of medical ethics and culturally appropriate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(d)</a:t>
            </a:r>
            <a:r>
              <a:rPr lang="en-US" sz="2400" b="1" i="1" dirty="0" smtClean="0">
                <a:solidFill>
                  <a:srgbClr val="C00000"/>
                </a:solidFill>
              </a:rPr>
              <a:t> Quality: </a:t>
            </a:r>
            <a:r>
              <a:rPr lang="en-US" sz="2400" dirty="0" smtClean="0"/>
              <a:t>scientifically and medically appropriate</a:t>
            </a:r>
            <a:endParaRPr lang="es-ES" sz="2400" dirty="0" smtClean="0"/>
          </a:p>
          <a:p>
            <a:pPr marL="514350" indent="-514350">
              <a:buAutoNum type="alphaLcParenBoth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40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Typology of mental health disorders in primary care </a:t>
            </a:r>
            <a:r>
              <a:rPr lang="es-ES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Bower</a:t>
            </a:r>
            <a:r>
              <a:rPr lang="es-ES" sz="24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ES" sz="2400" b="1" i="1" smtClean="0">
                <a:solidFill>
                  <a:schemeClr val="accent3">
                    <a:lumMod val="50000"/>
                  </a:schemeClr>
                </a:solidFill>
              </a:rPr>
              <a:t>BMJ 2005;330:839–42</a:t>
            </a:r>
            <a:endParaRPr lang="es-E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74407045"/>
              </p:ext>
            </p:extLst>
          </p:nvPr>
        </p:nvGraphicFramePr>
        <p:xfrm>
          <a:off x="301625" y="1759187"/>
          <a:ext cx="8504238" cy="477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287"/>
                <a:gridCol w="2664296"/>
                <a:gridCol w="2361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r>
                        <a:rPr kumimoji="0"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disorders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Care</a:t>
                      </a:r>
                      <a:endParaRPr lang="es-ES" dirty="0"/>
                    </a:p>
                  </a:txBody>
                  <a:tcPr/>
                </a:tc>
              </a:tr>
              <a:tr h="1026929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Severe mental disorders, unlikely to remit spontaneously, major disability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Schizophrenia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organic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disorders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bipolar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disorder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Involves both primary and secondary care</a:t>
                      </a:r>
                      <a:endParaRPr lang="es-ES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2.Well defined disorders, disability, with effective pharmacological and psychological treatments. </a:t>
                      </a:r>
                    </a:p>
                    <a:p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Relapse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depression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generalised</a:t>
                      </a:r>
                      <a:endParaRPr kumimoji="0" lang="es-E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anxiety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panic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disorder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obsessive-compulsive</a:t>
                      </a:r>
                      <a:endParaRPr kumimoji="0" lang="es-E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disorder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usually be managed entirely within 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PHC</a:t>
                      </a:r>
                      <a:endParaRPr lang="es-ES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Disorders with limited role for drugs,  respond to psychological therapies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Phobias,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somatization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eating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disorder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chronic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fatigue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Rarely treated within PHC; few cases with specialists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Disorders that tend to resolve spontaneously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Bereavement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adjustment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disorder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Simple supportive help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needed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9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4225" y="330200"/>
            <a:ext cx="6348413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WHO Pyramid Framework modified by </a:t>
            </a:r>
            <a:r>
              <a:rPr lang="en-CA" sz="2800" b="1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Minoletti</a:t>
            </a:r>
            <a:endParaRPr lang="es-ES" sz="2800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1357290" y="1500174"/>
          <a:ext cx="6429420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63"/>
          <p:cNvSpPr>
            <a:spLocks noChangeArrowheads="1"/>
          </p:cNvSpPr>
          <p:nvPr/>
        </p:nvSpPr>
        <p:spPr bwMode="auto">
          <a:xfrm rot="10800000">
            <a:off x="755650" y="1628775"/>
            <a:ext cx="144463" cy="3960813"/>
          </a:xfrm>
          <a:prstGeom prst="triangle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2813">
              <a:defRPr/>
            </a:pPr>
            <a:endParaRPr lang="es-ES"/>
          </a:p>
        </p:txBody>
      </p:sp>
      <p:sp>
        <p:nvSpPr>
          <p:cNvPr id="57349" name="Freeform 28"/>
          <p:cNvSpPr>
            <a:spLocks/>
          </p:cNvSpPr>
          <p:nvPr/>
        </p:nvSpPr>
        <p:spPr bwMode="auto">
          <a:xfrm rot="10800000">
            <a:off x="755650" y="5589588"/>
            <a:ext cx="142875" cy="185737"/>
          </a:xfrm>
          <a:custGeom>
            <a:avLst/>
            <a:gdLst>
              <a:gd name="T0" fmla="*/ 2147483646 w 90"/>
              <a:gd name="T1" fmla="*/ 2147483646 h 233"/>
              <a:gd name="T2" fmla="*/ 2147483646 w 90"/>
              <a:gd name="T3" fmla="*/ 2147483646 h 233"/>
              <a:gd name="T4" fmla="*/ 0 w 90"/>
              <a:gd name="T5" fmla="*/ 2147483646 h 233"/>
              <a:gd name="T6" fmla="*/ 2147483646 w 90"/>
              <a:gd name="T7" fmla="*/ 0 h 233"/>
              <a:gd name="T8" fmla="*/ 2147483646 w 90"/>
              <a:gd name="T9" fmla="*/ 2147483646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233"/>
              <a:gd name="T17" fmla="*/ 90 w 90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233">
                <a:moveTo>
                  <a:pt x="90" y="233"/>
                </a:moveTo>
                <a:lnTo>
                  <a:pt x="45" y="204"/>
                </a:lnTo>
                <a:lnTo>
                  <a:pt x="0" y="233"/>
                </a:lnTo>
                <a:lnTo>
                  <a:pt x="45" y="0"/>
                </a:lnTo>
                <a:lnTo>
                  <a:pt x="90" y="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7350" name="Text Box 38"/>
          <p:cNvSpPr txBox="1">
            <a:spLocks noChangeArrowheads="1"/>
          </p:cNvSpPr>
          <p:nvPr/>
        </p:nvSpPr>
        <p:spPr bwMode="auto">
          <a:xfrm>
            <a:off x="395288" y="1341438"/>
            <a:ext cx="936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1313" indent="-341313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s-ES" sz="1200" b="1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57351" name="Text Box 36"/>
          <p:cNvSpPr txBox="1">
            <a:spLocks noChangeArrowheads="1"/>
          </p:cNvSpPr>
          <p:nvPr/>
        </p:nvSpPr>
        <p:spPr bwMode="auto">
          <a:xfrm>
            <a:off x="468313" y="5805488"/>
            <a:ext cx="64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1313" indent="-341313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s-ES" sz="1200" b="1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57352" name="Rectangle 32"/>
          <p:cNvSpPr>
            <a:spLocks noChangeArrowheads="1"/>
          </p:cNvSpPr>
          <p:nvPr/>
        </p:nvSpPr>
        <p:spPr bwMode="auto">
          <a:xfrm rot="5400000">
            <a:off x="204787" y="3646488"/>
            <a:ext cx="6778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1313" indent="-341313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en-GB" altLang="es-ES" sz="1500" b="1">
                <a:solidFill>
                  <a:srgbClr val="000000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COSTS</a:t>
            </a:r>
            <a:endParaRPr lang="en-GB" altLang="es-ES" sz="2800" b="1">
              <a:solidFill>
                <a:srgbClr val="0000CC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AutoShape 62"/>
          <p:cNvSpPr>
            <a:spLocks noChangeArrowheads="1"/>
          </p:cNvSpPr>
          <p:nvPr/>
        </p:nvSpPr>
        <p:spPr bwMode="auto">
          <a:xfrm>
            <a:off x="8143875" y="1857375"/>
            <a:ext cx="144463" cy="3960813"/>
          </a:xfrm>
          <a:prstGeom prst="triangle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2813">
              <a:defRPr/>
            </a:pPr>
            <a:endParaRPr lang="es-ES"/>
          </a:p>
        </p:txBody>
      </p:sp>
      <p:sp>
        <p:nvSpPr>
          <p:cNvPr id="57354" name="Text Box 39"/>
          <p:cNvSpPr txBox="1">
            <a:spLocks noChangeArrowheads="1"/>
          </p:cNvSpPr>
          <p:nvPr/>
        </p:nvSpPr>
        <p:spPr bwMode="auto">
          <a:xfrm>
            <a:off x="7858125" y="1357313"/>
            <a:ext cx="64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1313" indent="-341313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s-ES" sz="1200" b="1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57355" name="Freeform 27"/>
          <p:cNvSpPr>
            <a:spLocks/>
          </p:cNvSpPr>
          <p:nvPr/>
        </p:nvSpPr>
        <p:spPr bwMode="auto">
          <a:xfrm rot="10800000">
            <a:off x="8143875" y="1785938"/>
            <a:ext cx="142875" cy="184150"/>
          </a:xfrm>
          <a:custGeom>
            <a:avLst/>
            <a:gdLst>
              <a:gd name="T0" fmla="*/ 0 w 90"/>
              <a:gd name="T1" fmla="*/ 0 h 233"/>
              <a:gd name="T2" fmla="*/ 2147483646 w 90"/>
              <a:gd name="T3" fmla="*/ 2147483646 h 233"/>
              <a:gd name="T4" fmla="*/ 2147483646 w 90"/>
              <a:gd name="T5" fmla="*/ 0 h 233"/>
              <a:gd name="T6" fmla="*/ 2147483646 w 90"/>
              <a:gd name="T7" fmla="*/ 2147483646 h 233"/>
              <a:gd name="T8" fmla="*/ 0 w 90"/>
              <a:gd name="T9" fmla="*/ 0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233"/>
              <a:gd name="T17" fmla="*/ 90 w 90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233">
                <a:moveTo>
                  <a:pt x="0" y="0"/>
                </a:moveTo>
                <a:lnTo>
                  <a:pt x="45" y="29"/>
                </a:lnTo>
                <a:lnTo>
                  <a:pt x="90" y="0"/>
                </a:lnTo>
                <a:lnTo>
                  <a:pt x="45" y="2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7356" name="Text Box 37"/>
          <p:cNvSpPr txBox="1">
            <a:spLocks noChangeArrowheads="1"/>
          </p:cNvSpPr>
          <p:nvPr/>
        </p:nvSpPr>
        <p:spPr bwMode="auto">
          <a:xfrm>
            <a:off x="7715250" y="5929313"/>
            <a:ext cx="936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1313" indent="-341313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s-ES" sz="1200" b="1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57357" name="Rectangle 30"/>
          <p:cNvSpPr>
            <a:spLocks noChangeArrowheads="1"/>
          </p:cNvSpPr>
          <p:nvPr/>
        </p:nvSpPr>
        <p:spPr bwMode="auto">
          <a:xfrm rot="5400000">
            <a:off x="7403306" y="3496469"/>
            <a:ext cx="2284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1313" indent="-341313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en-GB" altLang="es-ES" sz="1500" b="1">
                <a:solidFill>
                  <a:srgbClr val="000000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FRECUENCY OF NEED</a:t>
            </a:r>
            <a:endParaRPr lang="en-GB" altLang="es-ES" sz="2800" b="1">
              <a:solidFill>
                <a:srgbClr val="0000CC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358" name="Line 47"/>
          <p:cNvSpPr>
            <a:spLocks noChangeShapeType="1"/>
          </p:cNvSpPr>
          <p:nvPr/>
        </p:nvSpPr>
        <p:spPr bwMode="auto">
          <a:xfrm rot="10800000">
            <a:off x="1984375" y="6089650"/>
            <a:ext cx="47482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7359" name="Freeform 49"/>
          <p:cNvSpPr>
            <a:spLocks/>
          </p:cNvSpPr>
          <p:nvPr/>
        </p:nvSpPr>
        <p:spPr bwMode="auto">
          <a:xfrm rot="10800000">
            <a:off x="1811338" y="6021388"/>
            <a:ext cx="230187" cy="114300"/>
          </a:xfrm>
          <a:custGeom>
            <a:avLst/>
            <a:gdLst>
              <a:gd name="T0" fmla="*/ 0 w 145"/>
              <a:gd name="T1" fmla="*/ 0 h 146"/>
              <a:gd name="T2" fmla="*/ 2147483646 w 145"/>
              <a:gd name="T3" fmla="*/ 0 h 146"/>
              <a:gd name="T4" fmla="*/ 0 w 145"/>
              <a:gd name="T5" fmla="*/ 0 h 146"/>
              <a:gd name="T6" fmla="*/ 2147483646 w 145"/>
              <a:gd name="T7" fmla="*/ 0 h 146"/>
              <a:gd name="T8" fmla="*/ 0 w 145"/>
              <a:gd name="T9" fmla="*/ 0 h 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46"/>
              <a:gd name="T17" fmla="*/ 145 w 145"/>
              <a:gd name="T18" fmla="*/ 146 h 1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46">
                <a:moveTo>
                  <a:pt x="0" y="146"/>
                </a:moveTo>
                <a:lnTo>
                  <a:pt x="18" y="73"/>
                </a:lnTo>
                <a:lnTo>
                  <a:pt x="0" y="0"/>
                </a:lnTo>
                <a:lnTo>
                  <a:pt x="145" y="73"/>
                </a:lnTo>
                <a:lnTo>
                  <a:pt x="0" y="1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7360" name="Freeform 48"/>
          <p:cNvSpPr>
            <a:spLocks/>
          </p:cNvSpPr>
          <p:nvPr/>
        </p:nvSpPr>
        <p:spPr bwMode="auto">
          <a:xfrm rot="10800000">
            <a:off x="6656388" y="6021388"/>
            <a:ext cx="230187" cy="114300"/>
          </a:xfrm>
          <a:custGeom>
            <a:avLst/>
            <a:gdLst>
              <a:gd name="T0" fmla="*/ 2147483646 w 145"/>
              <a:gd name="T1" fmla="*/ 0 h 146"/>
              <a:gd name="T2" fmla="*/ 2147483646 w 145"/>
              <a:gd name="T3" fmla="*/ 0 h 146"/>
              <a:gd name="T4" fmla="*/ 2147483646 w 145"/>
              <a:gd name="T5" fmla="*/ 0 h 146"/>
              <a:gd name="T6" fmla="*/ 0 w 145"/>
              <a:gd name="T7" fmla="*/ 0 h 146"/>
              <a:gd name="T8" fmla="*/ 2147483646 w 145"/>
              <a:gd name="T9" fmla="*/ 0 h 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46"/>
              <a:gd name="T17" fmla="*/ 145 w 145"/>
              <a:gd name="T18" fmla="*/ 146 h 1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46">
                <a:moveTo>
                  <a:pt x="145" y="0"/>
                </a:moveTo>
                <a:lnTo>
                  <a:pt x="127" y="73"/>
                </a:lnTo>
                <a:lnTo>
                  <a:pt x="145" y="146"/>
                </a:lnTo>
                <a:lnTo>
                  <a:pt x="0" y="73"/>
                </a:lnTo>
                <a:lnTo>
                  <a:pt x="1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7361" name="Text Box 52"/>
          <p:cNvSpPr txBox="1">
            <a:spLocks noChangeArrowheads="1"/>
          </p:cNvSpPr>
          <p:nvPr/>
        </p:nvSpPr>
        <p:spPr bwMode="auto">
          <a:xfrm>
            <a:off x="2000250" y="6072188"/>
            <a:ext cx="4786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1313" indent="-341313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91281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9128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s-ES" b="1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QUANTITY OF SERVICES NEEDED</a:t>
            </a:r>
          </a:p>
        </p:txBody>
      </p:sp>
    </p:spTree>
    <p:extLst>
      <p:ext uri="{BB962C8B-B14F-4D97-AF65-F5344CB8AC3E}">
        <p14:creationId xmlns:p14="http://schemas.microsoft.com/office/powerpoint/2010/main" val="41773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2400" dirty="0" err="1" smtClean="0"/>
              <a:t>Who</a:t>
            </a:r>
            <a:r>
              <a:rPr lang="es-ES" sz="2400" dirty="0" smtClean="0"/>
              <a:t>?</a:t>
            </a:r>
            <a:endParaRPr lang="es-ES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ES" sz="2400" dirty="0" err="1" smtClean="0"/>
              <a:t>What</a:t>
            </a:r>
            <a:r>
              <a:rPr lang="es-ES" sz="2400" dirty="0" smtClean="0"/>
              <a:t>?</a:t>
            </a:r>
            <a:endParaRPr lang="es-ES" sz="2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dirty="0" smtClean="0"/>
              <a:t>Teachers</a:t>
            </a:r>
          </a:p>
          <a:p>
            <a:r>
              <a:rPr lang="en-US" sz="2400" dirty="0" smtClean="0"/>
              <a:t>Social workers</a:t>
            </a:r>
          </a:p>
          <a:p>
            <a:r>
              <a:rPr lang="en-US" sz="2400" dirty="0" smtClean="0"/>
              <a:t>Police</a:t>
            </a:r>
          </a:p>
          <a:p>
            <a:r>
              <a:rPr lang="en-US" sz="2400" dirty="0" smtClean="0"/>
              <a:t>Community workers</a:t>
            </a:r>
          </a:p>
          <a:p>
            <a:r>
              <a:rPr lang="en-US" sz="2400" dirty="0" smtClean="0"/>
              <a:t>User and family groups</a:t>
            </a:r>
          </a:p>
          <a:p>
            <a:r>
              <a:rPr lang="en-US" sz="2400" dirty="0" smtClean="0"/>
              <a:t>Mutual-help groups</a:t>
            </a:r>
          </a:p>
          <a:p>
            <a:r>
              <a:rPr lang="en-US" sz="2400" dirty="0" smtClean="0"/>
              <a:t>Traditional healers</a:t>
            </a:r>
          </a:p>
          <a:p>
            <a:r>
              <a:rPr lang="en-US" sz="2400" dirty="0" smtClean="0"/>
              <a:t>NGOs 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Prevention (e.g. legal &amp; emotional support for women victims of violence)</a:t>
            </a:r>
          </a:p>
          <a:p>
            <a:r>
              <a:rPr lang="en-US" sz="2200" dirty="0" smtClean="0"/>
              <a:t>Treatment (e.g. providers, case management, etc.)</a:t>
            </a:r>
          </a:p>
          <a:p>
            <a:r>
              <a:rPr lang="en-US" sz="2200" dirty="0" smtClean="0"/>
              <a:t>Recovery (e.g. modeling, support provider)</a:t>
            </a:r>
          </a:p>
          <a:p>
            <a:r>
              <a:rPr lang="en-US" sz="2200" dirty="0" smtClean="0"/>
              <a:t>Advocacy (e.g. persons with mental disability)</a:t>
            </a:r>
          </a:p>
          <a:p>
            <a:endParaRPr lang="en-US" sz="2400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C0000"/>
                </a:solidFill>
              </a:rPr>
              <a:t>Informal community care</a:t>
            </a:r>
            <a:endParaRPr lang="en-US" sz="28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671065"/>
            <a:ext cx="8534400" cy="75895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C0000"/>
                </a:solidFill>
              </a:rPr>
              <a:t>How can PHC workers enhance MH informal community care</a:t>
            </a:r>
            <a:endParaRPr lang="es-ES" sz="2800" dirty="0">
              <a:solidFill>
                <a:srgbClr val="CC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148362"/>
            <a:ext cx="8229600" cy="40789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Indentifying and supporting community initiatives that improve MH</a:t>
            </a:r>
          </a:p>
          <a:p>
            <a:endParaRPr lang="en-US" sz="2400" dirty="0" smtClean="0"/>
          </a:p>
          <a:p>
            <a:r>
              <a:rPr lang="en-US" sz="2400" dirty="0" smtClean="0"/>
              <a:t>Empowering  community organizations: users, families, people with similar MH problems or disorders</a:t>
            </a:r>
          </a:p>
          <a:p>
            <a:endParaRPr lang="es-ES" sz="2400" dirty="0" smtClean="0"/>
          </a:p>
          <a:p>
            <a:r>
              <a:rPr lang="en-US" sz="2400" dirty="0" smtClean="0"/>
              <a:t>Avoiding dependency relationships with the community and promoting autonomy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78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err="1">
                <a:solidFill>
                  <a:srgbClr val="CC0000"/>
                </a:solidFill>
              </a:rPr>
              <a:t>L</a:t>
            </a:r>
            <a:r>
              <a:rPr lang="es-ES" sz="2800" dirty="0" err="1" smtClean="0">
                <a:solidFill>
                  <a:srgbClr val="CC0000"/>
                </a:solidFill>
              </a:rPr>
              <a:t>essons</a:t>
            </a:r>
            <a:r>
              <a:rPr lang="es-ES" sz="2800" dirty="0" smtClean="0">
                <a:solidFill>
                  <a:srgbClr val="CC0000"/>
                </a:solidFill>
              </a:rPr>
              <a:t> </a:t>
            </a:r>
            <a:r>
              <a:rPr lang="es-ES" sz="2800" dirty="0" err="1" smtClean="0">
                <a:solidFill>
                  <a:srgbClr val="CC0000"/>
                </a:solidFill>
              </a:rPr>
              <a:t>learned</a:t>
            </a:r>
            <a:r>
              <a:rPr lang="es-ES" sz="2800" dirty="0" smtClean="0">
                <a:solidFill>
                  <a:srgbClr val="CC0000"/>
                </a:solidFill>
              </a:rPr>
              <a:t> </a:t>
            </a:r>
            <a:r>
              <a:rPr lang="es-ES" sz="2800" dirty="0" err="1" smtClean="0">
                <a:solidFill>
                  <a:srgbClr val="CC0000"/>
                </a:solidFill>
              </a:rPr>
              <a:t>for</a:t>
            </a:r>
            <a:r>
              <a:rPr lang="es-ES" sz="2800" dirty="0" smtClean="0">
                <a:solidFill>
                  <a:srgbClr val="CC0000"/>
                </a:solidFill>
              </a:rPr>
              <a:t> </a:t>
            </a:r>
            <a:r>
              <a:rPr lang="es-ES" sz="2800" dirty="0" err="1" smtClean="0">
                <a:solidFill>
                  <a:srgbClr val="CC0000"/>
                </a:solidFill>
              </a:rPr>
              <a:t>scaling</a:t>
            </a:r>
            <a:r>
              <a:rPr lang="es-ES" sz="2800" dirty="0" smtClean="0">
                <a:solidFill>
                  <a:srgbClr val="CC0000"/>
                </a:solidFill>
              </a:rPr>
              <a:t> up MH </a:t>
            </a:r>
            <a:r>
              <a:rPr lang="es-ES" sz="2800" dirty="0" err="1" smtClean="0">
                <a:solidFill>
                  <a:srgbClr val="CC0000"/>
                </a:solidFill>
              </a:rPr>
              <a:t>services</a:t>
            </a:r>
            <a:r>
              <a:rPr lang="es-ES" sz="2800" dirty="0" smtClean="0">
                <a:solidFill>
                  <a:srgbClr val="CC0000"/>
                </a:solidFill>
              </a:rPr>
              <a:t> 3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Task sharing is the means to most </a:t>
            </a:r>
            <a:r>
              <a:rPr lang="en-US" sz="2400" dirty="0" smtClean="0"/>
              <a:t>efficiently </a:t>
            </a:r>
            <a:r>
              <a:rPr lang="en-US" sz="2400" dirty="0"/>
              <a:t>use </a:t>
            </a:r>
            <a:r>
              <a:rPr lang="en-US" sz="2400" dirty="0" smtClean="0"/>
              <a:t>low numbers </a:t>
            </a:r>
            <a:r>
              <a:rPr lang="en-US" sz="2400" dirty="0"/>
              <a:t>of trained </a:t>
            </a:r>
            <a:r>
              <a:rPr lang="en-US" sz="2400" dirty="0" smtClean="0"/>
              <a:t>personnel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high proportion of </a:t>
            </a:r>
            <a:r>
              <a:rPr lang="en-US" sz="2400" dirty="0" smtClean="0"/>
              <a:t>need can </a:t>
            </a:r>
            <a:r>
              <a:rPr lang="en-US" sz="2400" dirty="0"/>
              <a:t>be met with simple packages of care delivered </a:t>
            </a:r>
            <a:r>
              <a:rPr lang="en-US" sz="2400" dirty="0" smtClean="0"/>
              <a:t>in non-hospital </a:t>
            </a:r>
            <a:r>
              <a:rPr lang="en-US" sz="2400" dirty="0"/>
              <a:t>settings by non-specialists.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Primary health level staff </a:t>
            </a:r>
            <a:r>
              <a:rPr lang="en-US" sz="2400" dirty="0"/>
              <a:t>need to be better trained and supported </a:t>
            </a:r>
            <a:r>
              <a:rPr lang="en-US" sz="2400" dirty="0" smtClean="0"/>
              <a:t>to identify </a:t>
            </a:r>
            <a:r>
              <a:rPr lang="en-US" sz="2400" dirty="0"/>
              <a:t>and manage mental disorders.</a:t>
            </a:r>
            <a:endParaRPr lang="es-ES" dirty="0" smtClean="0"/>
          </a:p>
          <a:p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4D99-E44C-164D-8026-B9A2A43EB7AB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98755"/>
            <a:ext cx="6298442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Examples of human resources for MH in PHC according to the level of health resources</a:t>
            </a:r>
            <a:endParaRPr lang="en-U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73885218"/>
              </p:ext>
            </p:extLst>
          </p:nvPr>
        </p:nvGraphicFramePr>
        <p:xfrm>
          <a:off x="285720" y="1783578"/>
          <a:ext cx="8504238" cy="473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468303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Low level of resources</a:t>
                      </a:r>
                      <a:endParaRPr lang="en-US" sz="2000" noProof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Middle level of resources</a:t>
                      </a:r>
                      <a:endParaRPr lang="en-US" sz="2000" noProof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High level of resources</a:t>
                      </a:r>
                      <a:endParaRPr lang="en-US" sz="2000" noProof="0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</a:tr>
              <a:tr h="426622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Nurse</a:t>
                      </a:r>
                    </a:p>
                    <a:p>
                      <a:pPr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Nurse assistance</a:t>
                      </a:r>
                    </a:p>
                    <a:p>
                      <a:pPr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Health community workers</a:t>
                      </a:r>
                    </a:p>
                    <a:p>
                      <a:pPr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Users &amp; families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2000" noProof="0" dirty="0" smtClean="0"/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en-US" sz="2000" noProof="0" dirty="0" smtClean="0"/>
                    </a:p>
                    <a:p>
                      <a:endParaRPr lang="en-US" sz="2000" noProof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General physician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Nurse or MH nurse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Social worker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Nurse assistance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Psychosocial technician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Health community workers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Users &amp; families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Family doctor, 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sz="2000" noProof="0" dirty="0" smtClean="0"/>
                        <a:t>pediatrician , etc.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MH nurse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Social worker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Psychologist </a:t>
                      </a:r>
                      <a:r>
                        <a:rPr lang="en-US" sz="2000" baseline="0" noProof="0" dirty="0" smtClean="0"/>
                        <a:t> </a:t>
                      </a:r>
                      <a:r>
                        <a:rPr lang="en-US" sz="2000" noProof="0" dirty="0" smtClean="0"/>
                        <a:t> therapist or counselor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Nurse assistance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Case manager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sz="2000" noProof="0" dirty="0" smtClean="0"/>
                        <a:t> Users &amp; families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4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701313"/>
              </p:ext>
            </p:extLst>
          </p:nvPr>
        </p:nvGraphicFramePr>
        <p:xfrm>
          <a:off x="395785" y="357165"/>
          <a:ext cx="7765576" cy="597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99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err="1">
                <a:solidFill>
                  <a:srgbClr val="CC0000"/>
                </a:solidFill>
              </a:rPr>
              <a:t>L</a:t>
            </a:r>
            <a:r>
              <a:rPr lang="es-ES" sz="2800" dirty="0" err="1" smtClean="0">
                <a:solidFill>
                  <a:srgbClr val="CC0000"/>
                </a:solidFill>
              </a:rPr>
              <a:t>essons</a:t>
            </a:r>
            <a:r>
              <a:rPr lang="es-ES" sz="2800" dirty="0" smtClean="0">
                <a:solidFill>
                  <a:srgbClr val="CC0000"/>
                </a:solidFill>
              </a:rPr>
              <a:t> </a:t>
            </a:r>
            <a:r>
              <a:rPr lang="es-ES" sz="2800" dirty="0" err="1" smtClean="0">
                <a:solidFill>
                  <a:srgbClr val="CC0000"/>
                </a:solidFill>
              </a:rPr>
              <a:t>learned</a:t>
            </a:r>
            <a:r>
              <a:rPr lang="es-ES" sz="2800" dirty="0" smtClean="0">
                <a:solidFill>
                  <a:srgbClr val="CC0000"/>
                </a:solidFill>
              </a:rPr>
              <a:t> </a:t>
            </a:r>
            <a:r>
              <a:rPr lang="es-ES" sz="2800" dirty="0" err="1" smtClean="0">
                <a:solidFill>
                  <a:srgbClr val="CC0000"/>
                </a:solidFill>
              </a:rPr>
              <a:t>for</a:t>
            </a:r>
            <a:r>
              <a:rPr lang="es-ES" sz="2800" dirty="0" smtClean="0">
                <a:solidFill>
                  <a:srgbClr val="CC0000"/>
                </a:solidFill>
              </a:rPr>
              <a:t> </a:t>
            </a:r>
            <a:r>
              <a:rPr lang="es-ES" sz="2800" dirty="0" err="1" smtClean="0">
                <a:solidFill>
                  <a:srgbClr val="CC0000"/>
                </a:solidFill>
              </a:rPr>
              <a:t>scaling</a:t>
            </a:r>
            <a:r>
              <a:rPr lang="es-ES" sz="2800" dirty="0" smtClean="0">
                <a:solidFill>
                  <a:srgbClr val="CC0000"/>
                </a:solidFill>
              </a:rPr>
              <a:t> up MH </a:t>
            </a:r>
            <a:r>
              <a:rPr lang="es-ES" sz="2800" dirty="0" err="1" smtClean="0">
                <a:solidFill>
                  <a:srgbClr val="CC0000"/>
                </a:solidFill>
              </a:rPr>
              <a:t>services</a:t>
            </a:r>
            <a:r>
              <a:rPr lang="es-ES" sz="2800" dirty="0" smtClean="0">
                <a:solidFill>
                  <a:srgbClr val="CC0000"/>
                </a:solidFill>
              </a:rPr>
              <a:t> 4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Specialist mental health staff are needed at the </a:t>
            </a:r>
            <a:r>
              <a:rPr lang="en-US" sz="2400" dirty="0" smtClean="0"/>
              <a:t>district level  (preferably a multidisciplinary </a:t>
            </a:r>
            <a:r>
              <a:rPr lang="en-US" sz="2400" dirty="0"/>
              <a:t>team, but at least a prescribing </a:t>
            </a:r>
            <a:r>
              <a:rPr lang="en-US" sz="2400" dirty="0" smtClean="0"/>
              <a:t>clinician)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 smtClean="0"/>
              <a:t>Decentralisation</a:t>
            </a:r>
            <a:r>
              <a:rPr lang="en-US" sz="2400" dirty="0" smtClean="0"/>
              <a:t> </a:t>
            </a:r>
            <a:r>
              <a:rPr lang="en-US" sz="2400" dirty="0"/>
              <a:t>of any mental health expertise </a:t>
            </a:r>
            <a:r>
              <a:rPr lang="en-US" sz="2400" dirty="0" smtClean="0"/>
              <a:t>to district </a:t>
            </a:r>
            <a:r>
              <a:rPr lang="en-US" sz="2400" dirty="0"/>
              <a:t>level </a:t>
            </a:r>
            <a:r>
              <a:rPr lang="en-US" sz="2400" dirty="0" smtClean="0"/>
              <a:t>have </a:t>
            </a:r>
            <a:r>
              <a:rPr lang="en-US" sz="2400" dirty="0"/>
              <a:t>an enormous </a:t>
            </a:r>
            <a:r>
              <a:rPr lang="en-US" sz="2400" dirty="0" smtClean="0"/>
              <a:t>effect </a:t>
            </a:r>
            <a:r>
              <a:rPr lang="en-US" sz="2400" dirty="0"/>
              <a:t>on access to care.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Specialist staff would </a:t>
            </a:r>
            <a:r>
              <a:rPr lang="en-US" sz="2400" dirty="0"/>
              <a:t>not only provide clinical services, training</a:t>
            </a:r>
            <a:r>
              <a:rPr lang="en-US" sz="2400" dirty="0" smtClean="0"/>
              <a:t>, and </a:t>
            </a:r>
            <a:r>
              <a:rPr lang="en-US" sz="2400" dirty="0"/>
              <a:t>supervision for </a:t>
            </a:r>
            <a:r>
              <a:rPr lang="en-US" sz="2400" dirty="0" smtClean="0"/>
              <a:t>primary care</a:t>
            </a:r>
            <a:r>
              <a:rPr lang="en-US" sz="2400" dirty="0"/>
              <a:t> </a:t>
            </a:r>
            <a:r>
              <a:rPr lang="en-US" sz="2400" dirty="0" smtClean="0"/>
              <a:t>staff but </a:t>
            </a:r>
            <a:r>
              <a:rPr lang="en-US" sz="2400" dirty="0"/>
              <a:t>also a managerial function to ensure that the </a:t>
            </a:r>
            <a:r>
              <a:rPr lang="en-US" sz="2400" dirty="0" smtClean="0"/>
              <a:t>health system </a:t>
            </a:r>
            <a:r>
              <a:rPr lang="en-US" sz="2400" dirty="0"/>
              <a:t>facilitates integration of </a:t>
            </a:r>
            <a:r>
              <a:rPr lang="en-US" sz="2400" dirty="0" smtClean="0"/>
              <a:t>MH services</a:t>
            </a:r>
            <a:r>
              <a:rPr lang="en-US" sz="2400" dirty="0"/>
              <a:t>.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4D99-E44C-164D-8026-B9A2A43EB7AB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err="1" smtClean="0">
                <a:solidFill>
                  <a:srgbClr val="CC0000"/>
                </a:solidFill>
              </a:rPr>
              <a:t>Stepped</a:t>
            </a:r>
            <a:r>
              <a:rPr lang="es-ES" sz="2800" b="1" dirty="0" smtClean="0">
                <a:solidFill>
                  <a:srgbClr val="CC0000"/>
                </a:solidFill>
              </a:rPr>
              <a:t> </a:t>
            </a:r>
            <a:r>
              <a:rPr lang="es-ES" sz="2800" b="1" dirty="0" err="1" smtClean="0">
                <a:solidFill>
                  <a:srgbClr val="CC0000"/>
                </a:solidFill>
              </a:rPr>
              <a:t>care</a:t>
            </a:r>
            <a:r>
              <a:rPr lang="es-ES" sz="2800" b="1" dirty="0" smtClean="0">
                <a:solidFill>
                  <a:srgbClr val="CC0000"/>
                </a:solidFill>
              </a:rPr>
              <a:t> (</a:t>
            </a:r>
            <a:r>
              <a:rPr lang="es-ES" sz="2800" b="1" dirty="0" err="1" smtClean="0">
                <a:solidFill>
                  <a:srgbClr val="CC0000"/>
                </a:solidFill>
              </a:rPr>
              <a:t>Milbank</a:t>
            </a:r>
            <a:r>
              <a:rPr lang="es-ES" sz="2800" b="1" dirty="0" smtClean="0">
                <a:solidFill>
                  <a:srgbClr val="CC0000"/>
                </a:solidFill>
              </a:rPr>
              <a:t> Memorial </a:t>
            </a:r>
            <a:r>
              <a:rPr lang="es-ES" sz="2800" b="1" dirty="0" err="1" smtClean="0">
                <a:solidFill>
                  <a:srgbClr val="CC0000"/>
                </a:solidFill>
              </a:rPr>
              <a:t>Fund</a:t>
            </a:r>
            <a:r>
              <a:rPr lang="es-ES" sz="2800" b="1" dirty="0" smtClean="0">
                <a:solidFill>
                  <a:srgbClr val="CC0000"/>
                </a:solidFill>
              </a:rPr>
              <a:t> 2010)</a:t>
            </a:r>
            <a:endParaRPr lang="es-ES" sz="2800" dirty="0">
              <a:solidFill>
                <a:srgbClr val="CC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/>
              <a:t>First step: basic educational efforts, such as sharing information and referral to self-help groups. </a:t>
            </a:r>
          </a:p>
          <a:p>
            <a:pPr marL="514350" indent="-51435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/>
              <a:t>Second step: clinicians provide psycho-educational interventions and make follow-up phone calls. </a:t>
            </a:r>
          </a:p>
          <a:p>
            <a:pPr marL="514350" indent="-51435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/>
              <a:t>Third step: involves more highly trained professionals who use specific practice algorithms (medication and/or CBT). </a:t>
            </a:r>
          </a:p>
          <a:p>
            <a:pPr marL="514350" indent="-51435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/>
              <a:t>Fourth step: If a patient does not respond to these progressions of care (or if specialized treatment is needed), the patient is then referred to the </a:t>
            </a:r>
            <a:r>
              <a:rPr lang="es-ES" dirty="0" err="1" smtClean="0"/>
              <a:t>specialty</a:t>
            </a:r>
            <a:r>
              <a:rPr lang="es-ES" dirty="0" smtClean="0"/>
              <a:t> mental </a:t>
            </a:r>
            <a:r>
              <a:rPr lang="es-ES" dirty="0" err="1" smtClean="0"/>
              <a:t>health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31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C0000"/>
                </a:solidFill>
              </a:rPr>
              <a:t>model of consultation-liaison </a:t>
            </a:r>
            <a:endParaRPr lang="es-ES" sz="2800" b="1" dirty="0">
              <a:solidFill>
                <a:srgbClr val="CC0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the PHC provider delivers the MH service while receiving consultative support from a psychiatrist or other MH professional </a:t>
            </a:r>
          </a:p>
          <a:p>
            <a:endParaRPr lang="en-US" sz="2200" dirty="0" smtClean="0"/>
          </a:p>
          <a:p>
            <a:r>
              <a:rPr lang="en-US" sz="2200" dirty="0" smtClean="0"/>
              <a:t>the goal is to enhance the PHC provider’s ability to treat patients with MH issues within a PHC setting </a:t>
            </a:r>
          </a:p>
          <a:p>
            <a:endParaRPr lang="en-US" sz="2200" dirty="0" smtClean="0"/>
          </a:p>
          <a:p>
            <a:r>
              <a:rPr lang="en-US" sz="2200" dirty="0" smtClean="0"/>
              <a:t>the psychiatrist works solely as a consultant to the PHC provider, seeing patients with the physician or more commonly advising via telephone, but not co-managing the patient</a:t>
            </a:r>
          </a:p>
          <a:p>
            <a:endParaRPr lang="en-US" sz="2200" dirty="0" smtClean="0"/>
          </a:p>
          <a:p>
            <a:r>
              <a:rPr lang="en-US" sz="2200" dirty="0" smtClean="0"/>
              <a:t>brief intervention guidelines for PHC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9639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1. AVAILABILITY OF MENTAL HEALTH FACILITIES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586854" y="573206"/>
          <a:ext cx="7710985" cy="565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97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2 CuadroTexto"/>
          <p:cNvSpPr txBox="1">
            <a:spLocks noChangeArrowheads="1"/>
          </p:cNvSpPr>
          <p:nvPr/>
        </p:nvSpPr>
        <p:spPr bwMode="auto">
          <a:xfrm>
            <a:off x="612273" y="614149"/>
            <a:ext cx="6777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RATE OF MENTAL </a:t>
            </a:r>
            <a:r>
              <a:rPr lang="es-ES_tradnl" altLang="es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MH OUTPATIENT </a:t>
            </a: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FACILITIES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 LATIN AMERICA PER 100,000 AND LEVEL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OF UTILIZATION (MINOLETTI ET AL)</a:t>
            </a:r>
            <a:endParaRPr lang="es-ES" altLang="es-E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73" y="2345248"/>
            <a:ext cx="7976042" cy="29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98755"/>
            <a:ext cx="6257499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Important steps in strategic scaling up of mental health services in low-income and middle-income </a:t>
            </a:r>
            <a:r>
              <a:rPr lang="en-US" sz="2800" dirty="0" smtClean="0"/>
              <a:t>settings (Julian Eaton et al)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4D99-E44C-164D-8026-B9A2A43EB7AB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657340142"/>
              </p:ext>
            </p:extLst>
          </p:nvPr>
        </p:nvGraphicFramePr>
        <p:xfrm>
          <a:off x="1401170" y="19179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7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755"/>
            <a:ext cx="6407624" cy="11430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CC0000"/>
                </a:solidFill>
              </a:rPr>
              <a:t>Important steps in strategic scaling up of mental health services in low-income and middle-income </a:t>
            </a:r>
            <a:r>
              <a:rPr lang="en-US" sz="2800" dirty="0" smtClean="0">
                <a:solidFill>
                  <a:srgbClr val="CC0000"/>
                </a:solidFill>
              </a:rPr>
              <a:t>settings </a:t>
            </a:r>
            <a:r>
              <a:rPr lang="en-US" sz="2800" dirty="0">
                <a:solidFill>
                  <a:srgbClr val="CC0000"/>
                </a:solidFill>
              </a:rPr>
              <a:t>(Julian Eaton et al)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4D99-E44C-164D-8026-B9A2A43EB7AB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43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61" y="1915818"/>
            <a:ext cx="5254388" cy="43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755"/>
            <a:ext cx="6516806" cy="11430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CC0000"/>
                </a:solidFill>
              </a:rPr>
              <a:t>Important steps in strategic scaling up of mental health services in low-income and middle-income </a:t>
            </a:r>
            <a:r>
              <a:rPr lang="en-US" sz="2800" dirty="0">
                <a:solidFill>
                  <a:srgbClr val="CC0000"/>
                </a:solidFill>
              </a:rPr>
              <a:t>settings (Julian Eaton et al)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4D99-E44C-164D-8026-B9A2A43EB7AB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44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333" y="1641756"/>
            <a:ext cx="4069759" cy="14383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687" y="3080057"/>
            <a:ext cx="4083406" cy="13576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295" y="4437658"/>
            <a:ext cx="4107976" cy="146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755"/>
            <a:ext cx="6421272" cy="11430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CC0000"/>
                </a:solidFill>
              </a:rPr>
              <a:t>Important steps in strategic scaling up of mental health services in low-income and middle-income </a:t>
            </a:r>
            <a:r>
              <a:rPr lang="en-US" sz="2800" dirty="0">
                <a:solidFill>
                  <a:srgbClr val="CC0000"/>
                </a:solidFill>
              </a:rPr>
              <a:t>settings (Julian Eaton et al)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4D99-E44C-164D-8026-B9A2A43EB7AB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45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032" y="2142699"/>
            <a:ext cx="4488144" cy="37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98755"/>
            <a:ext cx="6434919" cy="11430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CC0000"/>
                </a:solidFill>
              </a:rPr>
              <a:t>Important steps in strategic scaling up of mental health services in low-income and middle-income </a:t>
            </a:r>
            <a:r>
              <a:rPr lang="en-US" sz="2800" dirty="0">
                <a:solidFill>
                  <a:srgbClr val="CC0000"/>
                </a:solidFill>
              </a:rPr>
              <a:t>settings (Julian Eaton et al)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4D99-E44C-164D-8026-B9A2A43EB7AB}" type="datetime1">
              <a:rPr lang="ru-RU" smtClean="0"/>
              <a:t>11.11.2014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3345-A60F-6B4A-AA7B-9545B45C4F49}" type="slidenum">
              <a:rPr lang="en-US" smtClean="0"/>
              <a:t>46</a:t>
            </a:fld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51" y="2279177"/>
            <a:ext cx="5433580" cy="327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8E28-4067-6142-9EC3-EBEA5CDC4391}" type="datetime1">
              <a:rPr lang="ru-RU" smtClean="0"/>
              <a:t>11.11.2014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2 CuadroTexto"/>
          <p:cNvSpPr txBox="1">
            <a:spLocks noChangeArrowheads="1"/>
          </p:cNvSpPr>
          <p:nvPr/>
        </p:nvSpPr>
        <p:spPr bwMode="auto">
          <a:xfrm>
            <a:off x="743992" y="614149"/>
            <a:ext cx="69231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PERCETAGE OF PRIMARY CARE FACILITIES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WITH MENTAL HEALTH MANUALS BY COUNTRY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INCOME (HEALTH </a:t>
            </a:r>
            <a:r>
              <a:rPr lang="es-ES_tradnl" altLang="es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ATLAS, WHO 2011</a:t>
            </a: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  <a:endParaRPr lang="es-ES" altLang="es-ES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036922467"/>
              </p:ext>
            </p:extLst>
          </p:nvPr>
        </p:nvGraphicFramePr>
        <p:xfrm>
          <a:off x="1524000" y="18473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39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773142"/>
            <a:ext cx="84550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2 CuadroTexto"/>
          <p:cNvSpPr txBox="1">
            <a:spLocks noChangeArrowheads="1"/>
          </p:cNvSpPr>
          <p:nvPr/>
        </p:nvSpPr>
        <p:spPr bwMode="auto">
          <a:xfrm>
            <a:off x="219636" y="614149"/>
            <a:ext cx="75624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RATE OF MENTAL HEALTH OUTPATIENT FACILITIES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PER </a:t>
            </a: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100,000 BY INCOME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(</a:t>
            </a:r>
            <a:r>
              <a:rPr lang="es-ES_tradnl" altLang="es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HEALTH ATLAS, WHO 2011)</a:t>
            </a:r>
            <a:endParaRPr lang="es-ES" altLang="es-ES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2 CuadroTexto"/>
          <p:cNvSpPr txBox="1">
            <a:spLocks noChangeArrowheads="1"/>
          </p:cNvSpPr>
          <p:nvPr/>
        </p:nvSpPr>
        <p:spPr bwMode="auto">
          <a:xfrm>
            <a:off x="455760" y="614149"/>
            <a:ext cx="70902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RATE OF </a:t>
            </a: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DAY TREATMENT FACILITIES PER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100,000 BY INCOME </a:t>
            </a:r>
            <a:r>
              <a:rPr lang="es-ES_tradnl" altLang="es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(HEALTH ATLAS, WHO 2011)</a:t>
            </a:r>
            <a:endParaRPr lang="es-ES" altLang="es-ES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16" y="1705971"/>
            <a:ext cx="6223380" cy="44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2 CuadroTexto"/>
          <p:cNvSpPr txBox="1">
            <a:spLocks noChangeArrowheads="1"/>
          </p:cNvSpPr>
          <p:nvPr/>
        </p:nvSpPr>
        <p:spPr bwMode="auto">
          <a:xfrm>
            <a:off x="765525" y="518615"/>
            <a:ext cx="64706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MEDIAN RATE </a:t>
            </a:r>
            <a:r>
              <a:rPr lang="es-ES_tradnl" altLang="es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OF </a:t>
            </a: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PSYCH BEDS IN GENERAL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HOSPITAL PER 100,000 BY INCOME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ES_tradnl" altLang="es-E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(</a:t>
            </a:r>
            <a:r>
              <a:rPr lang="es-ES_tradnl" altLang="es-E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HEALTH ATLAS, WHO 2011)</a:t>
            </a:r>
            <a:endParaRPr lang="es-ES" altLang="es-ES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12" y="1703765"/>
            <a:ext cx="5923127" cy="459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. ACCESIBILITY TO MENTAL HEALTH FACILITIES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HLP_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CMHLP_temp-1</Template>
  <TotalTime>2904</TotalTime>
  <Words>1916</Words>
  <Application>Microsoft Office PowerPoint</Application>
  <PresentationFormat>Presentación en pantalla (4:3)</PresentationFormat>
  <Paragraphs>308</Paragraphs>
  <Slides>47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9" baseType="lpstr">
      <vt:lpstr>Arial</vt:lpstr>
      <vt:lpstr>Arial Black</vt:lpstr>
      <vt:lpstr>Calibri</vt:lpstr>
      <vt:lpstr>Myriad Pro</vt:lpstr>
      <vt:lpstr>Shaker2Lancet-Bold</vt:lpstr>
      <vt:lpstr>Shaker2Lancet-Italic</vt:lpstr>
      <vt:lpstr>Times</vt:lpstr>
      <vt:lpstr>Trebuchet MS</vt:lpstr>
      <vt:lpstr>Wingdings</vt:lpstr>
      <vt:lpstr>Wingdings 3</vt:lpstr>
      <vt:lpstr>CMHLP_temp</vt:lpstr>
      <vt:lpstr>Chart</vt:lpstr>
      <vt:lpstr>Presentación de PowerPoint</vt:lpstr>
      <vt:lpstr>Access to Mental Health Care in Low Resource Settings: Problems &amp; Potential Solutions</vt:lpstr>
      <vt:lpstr>General Comment No. 14 (2000) : The right to the highest attainable standard of health (article 12 of the International Covenant on Economic, Social and Cultural Rights) </vt:lpstr>
      <vt:lpstr>1. AVAILABILITY OF MENTAL HEALTH FACILITIES</vt:lpstr>
      <vt:lpstr>Presentación de PowerPoint</vt:lpstr>
      <vt:lpstr>Presentación de PowerPoint</vt:lpstr>
      <vt:lpstr>Presentación de PowerPoint</vt:lpstr>
      <vt:lpstr>Presentación de PowerPoint</vt:lpstr>
      <vt:lpstr>2. ACCESIBILITY TO MENTAL HEALTH FACILITIES</vt:lpstr>
      <vt:lpstr>Treatment of 12-month DSM-IV disorders (%) by service sector and by country income (Wang et al, 2011, WHO Survey in 24 countries)</vt:lpstr>
      <vt:lpstr>Presentación de PowerPoint</vt:lpstr>
      <vt:lpstr>Presentación de PowerPoint</vt:lpstr>
      <vt:lpstr>Presentación de PowerPoint</vt:lpstr>
      <vt:lpstr>3. BARRIERS FOR SCALING UP MENTAL HEALTH SERVICES IN LOW AND MIDDLE INCOME COUNTRIES</vt:lpstr>
      <vt:lpstr>Presentación de PowerPoint</vt:lpstr>
      <vt:lpstr>Barriers to improvement of services and challenges to overcoming them</vt:lpstr>
      <vt:lpstr>Presentación de PowerPoint</vt:lpstr>
      <vt:lpstr>Median mental health expenditures per capita by income group (USD). Morris et al. Public Health Reviews 2012 (MH Atlas 2011)</vt:lpstr>
      <vt:lpstr>Barriers to improvement of services and challenges to overcoming them</vt:lpstr>
      <vt:lpstr>Presentación de PowerPoint</vt:lpstr>
      <vt:lpstr>Barriers to improvement of services and challenges to overcoming them</vt:lpstr>
      <vt:lpstr>Barriers to improvement of services and challenges to overcoming them</vt:lpstr>
      <vt:lpstr>Median rate of human resources for MH per 100,000 by income group. Morris et al. Public Health Reviews 2012 (MH Atlas 2011)</vt:lpstr>
      <vt:lpstr>Presentación de PowerPoint</vt:lpstr>
      <vt:lpstr>Barriers to improvement of services and challenges to overcoming them</vt:lpstr>
      <vt:lpstr>4. What can be done to improve access IN LOW resource settings?</vt:lpstr>
      <vt:lpstr>Presentación de PowerPoint</vt:lpstr>
      <vt:lpstr>Lessons learned for scaling up MH services 1</vt:lpstr>
      <vt:lpstr>Lessons learned for scaling up MH services 2</vt:lpstr>
      <vt:lpstr>Typology of mental health disorders in primary care Bower, BMJ 2005;330:839–42</vt:lpstr>
      <vt:lpstr>WHO Pyramid Framework modified by Minoletti</vt:lpstr>
      <vt:lpstr>Informal community care</vt:lpstr>
      <vt:lpstr>How can PHC workers enhance MH informal community care</vt:lpstr>
      <vt:lpstr>Lessons learned for scaling up MH services 3</vt:lpstr>
      <vt:lpstr>Examples of human resources for MH in PHC according to the level of health resources</vt:lpstr>
      <vt:lpstr>Presentación de PowerPoint</vt:lpstr>
      <vt:lpstr>Lessons learned for scaling up MH services 4</vt:lpstr>
      <vt:lpstr>Stepped care (Milbank Memorial Fund 2010)</vt:lpstr>
      <vt:lpstr>model of consultation-liaison </vt:lpstr>
      <vt:lpstr>Presentación de PowerPoint</vt:lpstr>
      <vt:lpstr>Presentación de PowerPoint</vt:lpstr>
      <vt:lpstr>Important steps in strategic scaling up of mental health services in low-income and middle-income settings (Julian Eaton et al)</vt:lpstr>
      <vt:lpstr>Important steps in strategic scaling up of mental health services in low-income and middle-income settings (Julian Eaton et al)</vt:lpstr>
      <vt:lpstr>Important steps in strategic scaling up of mental health services in low-income and middle-income settings (Julian Eaton et al)</vt:lpstr>
      <vt:lpstr>Important steps in strategic scaling up of mental health services in low-income and middle-income settings (Julian Eaton et al)</vt:lpstr>
      <vt:lpstr>Important steps in strategic scaling up of mental health services in low-income and middle-income settings (Julian Eaton et al)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Minoletti</dc:creator>
  <cp:lastModifiedBy>Alberto Minoletti</cp:lastModifiedBy>
  <cp:revision>51</cp:revision>
  <dcterms:created xsi:type="dcterms:W3CDTF">2014-11-06T08:12:43Z</dcterms:created>
  <dcterms:modified xsi:type="dcterms:W3CDTF">2014-11-11T18:27:33Z</dcterms:modified>
</cp:coreProperties>
</file>