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62" r:id="rId2"/>
    <p:sldId id="256"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95" r:id="rId20"/>
    <p:sldId id="296"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7" r:id="rId34"/>
    <p:sldId id="298" r:id="rId35"/>
    <p:sldId id="299" r:id="rId36"/>
    <p:sldId id="302" r:id="rId37"/>
    <p:sldId id="303" r:id="rId38"/>
    <p:sldId id="304" r:id="rId39"/>
    <p:sldId id="300" r:id="rId40"/>
    <p:sldId id="301" r:id="rId41"/>
    <p:sldId id="306" r:id="rId42"/>
    <p:sldId id="307" r:id="rId43"/>
    <p:sldId id="308" r:id="rId44"/>
    <p:sldId id="309" r:id="rId45"/>
    <p:sldId id="310" r:id="rId46"/>
    <p:sldId id="313" r:id="rId47"/>
    <p:sldId id="314" r:id="rId48"/>
    <p:sldId id="315" r:id="rId49"/>
    <p:sldId id="316" r:id="rId50"/>
    <p:sldId id="317" r:id="rId51"/>
    <p:sldId id="305" r:id="rId52"/>
    <p:sldId id="294" r:id="rId53"/>
    <p:sldId id="25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7">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75F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0" d="100"/>
          <a:sy n="70" d="100"/>
        </p:scale>
        <p:origin x="636" y="72"/>
      </p:cViewPr>
      <p:guideLst>
        <p:guide orient="horz" pos="2067"/>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74265811863265"/>
          <c:y val="5.6625183687902467E-2"/>
          <c:w val="0.8684342681186874"/>
          <c:h val="0.79558561722194143"/>
        </c:manualLayout>
      </c:layout>
      <c:stockChart>
        <c:ser>
          <c:idx val="0"/>
          <c:order val="0"/>
          <c:tx>
            <c:strRef>
              <c:f>Hoja1!$B$1</c:f>
              <c:strCache>
                <c:ptCount val="1"/>
                <c:pt idx="0">
                  <c:v>Máximo</c:v>
                </c:pt>
              </c:strCache>
            </c:strRef>
          </c:tx>
          <c:spPr>
            <a:ln w="14258"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47" b="1" i="0" u="none" strike="noStrike" kern="1200" baseline="0">
                    <a:solidFill>
                      <a:schemeClr val="accent1">
                        <a:lumMod val="75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Total</c:v>
                </c:pt>
                <c:pt idx="1">
                  <c:v>Right to Health</c:v>
                </c:pt>
                <c:pt idx="2">
                  <c:v>Legal Capacity</c:v>
                </c:pt>
                <c:pt idx="3">
                  <c:v>Freedom of abuse</c:v>
                </c:pt>
                <c:pt idx="4">
                  <c:v>Community Inclusion</c:v>
                </c:pt>
              </c:strCache>
            </c:strRef>
          </c:cat>
          <c:val>
            <c:numRef>
              <c:f>Hoja1!$B$2:$B$6</c:f>
              <c:numCache>
                <c:formatCode>0.00%</c:formatCode>
                <c:ptCount val="5"/>
                <c:pt idx="0">
                  <c:v>0.78</c:v>
                </c:pt>
                <c:pt idx="1">
                  <c:v>0.85699999999999998</c:v>
                </c:pt>
                <c:pt idx="2">
                  <c:v>0.75</c:v>
                </c:pt>
                <c:pt idx="3">
                  <c:v>0.87</c:v>
                </c:pt>
                <c:pt idx="4">
                  <c:v>0.66700000000000004</c:v>
                </c:pt>
              </c:numCache>
            </c:numRef>
          </c:val>
          <c:smooth val="0"/>
        </c:ser>
        <c:ser>
          <c:idx val="1"/>
          <c:order val="1"/>
          <c:tx>
            <c:strRef>
              <c:f>Hoja1!$C$1</c:f>
              <c:strCache>
                <c:ptCount val="1"/>
                <c:pt idx="0">
                  <c:v>Mínimo</c:v>
                </c:pt>
              </c:strCache>
            </c:strRef>
          </c:tx>
          <c:spPr>
            <a:ln w="14258"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47" b="1" i="0" u="none" strike="noStrike" kern="1200" baseline="0">
                    <a:solidFill>
                      <a:schemeClr val="accent1">
                        <a:lumMod val="75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Total</c:v>
                </c:pt>
                <c:pt idx="1">
                  <c:v>Right to Health</c:v>
                </c:pt>
                <c:pt idx="2">
                  <c:v>Legal Capacity</c:v>
                </c:pt>
                <c:pt idx="3">
                  <c:v>Freedom of abuse</c:v>
                </c:pt>
                <c:pt idx="4">
                  <c:v>Community Inclusion</c:v>
                </c:pt>
              </c:strCache>
            </c:strRef>
          </c:cat>
          <c:val>
            <c:numRef>
              <c:f>Hoja1!$C$2:$C$6</c:f>
              <c:numCache>
                <c:formatCode>0.00%</c:formatCode>
                <c:ptCount val="5"/>
                <c:pt idx="0">
                  <c:v>0.51800000000000002</c:v>
                </c:pt>
                <c:pt idx="1">
                  <c:v>0.54800000000000004</c:v>
                </c:pt>
                <c:pt idx="2">
                  <c:v>0.54800000000000004</c:v>
                </c:pt>
                <c:pt idx="3">
                  <c:v>0.49</c:v>
                </c:pt>
                <c:pt idx="4">
                  <c:v>0.35399999999999998</c:v>
                </c:pt>
              </c:numCache>
            </c:numRef>
          </c:val>
          <c:smooth val="0"/>
        </c:ser>
        <c:ser>
          <c:idx val="2"/>
          <c:order val="2"/>
          <c:tx>
            <c:strRef>
              <c:f>Hoja1!$D$1</c:f>
              <c:strCache>
                <c:ptCount val="1"/>
                <c:pt idx="0">
                  <c:v>Mediana</c:v>
                </c:pt>
              </c:strCache>
            </c:strRef>
          </c:tx>
          <c:spPr>
            <a:ln w="14258" cap="rnd">
              <a:noFill/>
              <a:round/>
            </a:ln>
            <a:effectLst/>
          </c:spPr>
          <c:marker>
            <c:symbol val="dot"/>
            <c:size val="2"/>
            <c:spPr>
              <a:solidFill>
                <a:schemeClr val="accent3"/>
              </a:solidFill>
              <a:ln w="7129">
                <a:solidFill>
                  <a:schemeClr val="accent3"/>
                </a:solidFill>
              </a:ln>
              <a:effectLst/>
            </c:spPr>
          </c:marker>
          <c:dLbls>
            <c:dLbl>
              <c:idx val="4"/>
              <c:layout>
                <c:manualLayout>
                  <c:x val="-1.2569169916610356E-16"/>
                  <c:y val="-3.1078585997751655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Total</c:v>
                </c:pt>
                <c:pt idx="1">
                  <c:v>Right to Health</c:v>
                </c:pt>
                <c:pt idx="2">
                  <c:v>Legal Capacity</c:v>
                </c:pt>
                <c:pt idx="3">
                  <c:v>Freedom of abuse</c:v>
                </c:pt>
                <c:pt idx="4">
                  <c:v>Community Inclusion</c:v>
                </c:pt>
              </c:strCache>
            </c:strRef>
          </c:cat>
          <c:val>
            <c:numRef>
              <c:f>Hoja1!$D$2:$D$6</c:f>
              <c:numCache>
                <c:formatCode>0.00%</c:formatCode>
                <c:ptCount val="5"/>
                <c:pt idx="0">
                  <c:v>0.67800000000000005</c:v>
                </c:pt>
                <c:pt idx="1">
                  <c:v>0.73799999999999999</c:v>
                </c:pt>
                <c:pt idx="2">
                  <c:v>0.67100000000000004</c:v>
                </c:pt>
                <c:pt idx="3">
                  <c:v>0.78100000000000003</c:v>
                </c:pt>
                <c:pt idx="4">
                  <c:v>0.5</c:v>
                </c:pt>
              </c:numCache>
            </c:numRef>
          </c:val>
          <c:smooth val="0"/>
        </c:ser>
        <c:dLbls>
          <c:showLegendKey val="0"/>
          <c:showVal val="0"/>
          <c:showCatName val="0"/>
          <c:showSerName val="0"/>
          <c:showPercent val="0"/>
          <c:showBubbleSize val="0"/>
        </c:dLbls>
        <c:hiLowLines>
          <c:spPr>
            <a:ln w="57032" cap="rnd" cmpd="sng" algn="ctr">
              <a:solidFill>
                <a:schemeClr val="accent5"/>
              </a:solidFill>
              <a:prstDash val="solid"/>
              <a:round/>
            </a:ln>
            <a:effectLst>
              <a:outerShdw blurRad="38100" dist="25400" dir="5400000" rotWithShape="0">
                <a:srgbClr val="000000">
                  <a:alpha val="35000"/>
                </a:srgbClr>
              </a:outerShdw>
            </a:effectLst>
          </c:spPr>
        </c:hiLowLines>
        <c:axId val="319369456"/>
        <c:axId val="319369848"/>
      </c:stockChart>
      <c:catAx>
        <c:axId val="319369456"/>
        <c:scaling>
          <c:orientation val="minMax"/>
        </c:scaling>
        <c:delete val="0"/>
        <c:axPos val="b"/>
        <c:numFmt formatCode="General" sourceLinked="1"/>
        <c:majorTickMark val="none"/>
        <c:minorTickMark val="none"/>
        <c:tickLblPos val="nextTo"/>
        <c:spPr>
          <a:noFill/>
          <a:ln w="7129"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1">
                    <a:lumMod val="50000"/>
                  </a:schemeClr>
                </a:solidFill>
                <a:latin typeface="+mn-lt"/>
                <a:ea typeface="+mn-ea"/>
                <a:cs typeface="+mn-cs"/>
              </a:defRPr>
            </a:pPr>
            <a:endParaRPr lang="es-ES"/>
          </a:p>
        </c:txPr>
        <c:crossAx val="319369848"/>
        <c:crosses val="autoZero"/>
        <c:auto val="1"/>
        <c:lblAlgn val="ctr"/>
        <c:lblOffset val="100"/>
        <c:noMultiLvlLbl val="0"/>
      </c:catAx>
      <c:valAx>
        <c:axId val="319369848"/>
        <c:scaling>
          <c:orientation val="minMax"/>
          <c:min val="0.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47" b="0" i="0" u="none" strike="noStrike" kern="1200" baseline="0">
                <a:solidFill>
                  <a:schemeClr val="accent1">
                    <a:lumMod val="50000"/>
                  </a:schemeClr>
                </a:solidFill>
                <a:latin typeface="+mn-lt"/>
                <a:ea typeface="+mn-ea"/>
                <a:cs typeface="+mn-cs"/>
              </a:defRPr>
            </a:pPr>
            <a:endParaRPr lang="es-ES"/>
          </a:p>
        </c:txPr>
        <c:crossAx val="319369456"/>
        <c:crosses val="autoZero"/>
        <c:crossBetween val="between"/>
      </c:valAx>
      <c:spPr>
        <a:noFill/>
        <a:ln w="19011">
          <a:noFill/>
        </a:ln>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Hoja1!$B$1</c:f>
              <c:strCache>
                <c:ptCount val="1"/>
                <c:pt idx="0">
                  <c:v>Máximo</c:v>
                </c:pt>
              </c:strCache>
            </c:strRef>
          </c:tx>
          <c:spPr>
            <a:ln w="14258"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47" b="1" i="0" u="none" strike="noStrike" kern="1200" baseline="0">
                    <a:solidFill>
                      <a:schemeClr val="accent1">
                        <a:lumMod val="75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Availability of services</c:v>
                </c:pt>
                <c:pt idx="1">
                  <c:v>Quality care</c:v>
                </c:pt>
                <c:pt idx="2">
                  <c:v>User-driven recovery plan </c:v>
                </c:pt>
                <c:pt idx="3">
                  <c:v>Availability of medication</c:v>
                </c:pt>
                <c:pt idx="4">
                  <c:v>Services for general health</c:v>
                </c:pt>
              </c:strCache>
            </c:strRef>
          </c:cat>
          <c:val>
            <c:numRef>
              <c:f>Hoja1!$B$2:$B$6</c:f>
              <c:numCache>
                <c:formatCode>0.00%</c:formatCode>
                <c:ptCount val="5"/>
                <c:pt idx="0">
                  <c:v>1</c:v>
                </c:pt>
                <c:pt idx="1">
                  <c:v>0.95</c:v>
                </c:pt>
                <c:pt idx="2">
                  <c:v>0.8</c:v>
                </c:pt>
                <c:pt idx="3">
                  <c:v>0.95</c:v>
                </c:pt>
                <c:pt idx="4">
                  <c:v>0.9375</c:v>
                </c:pt>
              </c:numCache>
            </c:numRef>
          </c:val>
          <c:smooth val="0"/>
        </c:ser>
        <c:ser>
          <c:idx val="1"/>
          <c:order val="1"/>
          <c:tx>
            <c:strRef>
              <c:f>Hoja1!$C$1</c:f>
              <c:strCache>
                <c:ptCount val="1"/>
                <c:pt idx="0">
                  <c:v>Mínimo</c:v>
                </c:pt>
              </c:strCache>
            </c:strRef>
          </c:tx>
          <c:spPr>
            <a:ln w="14258"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47" b="1" i="0" u="none" strike="noStrike" kern="1200" baseline="0">
                    <a:solidFill>
                      <a:schemeClr val="accent1">
                        <a:lumMod val="75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Availability of services</c:v>
                </c:pt>
                <c:pt idx="1">
                  <c:v>Quality care</c:v>
                </c:pt>
                <c:pt idx="2">
                  <c:v>User-driven recovery plan </c:v>
                </c:pt>
                <c:pt idx="3">
                  <c:v>Availability of medication</c:v>
                </c:pt>
                <c:pt idx="4">
                  <c:v>Services for general health</c:v>
                </c:pt>
              </c:strCache>
            </c:strRef>
          </c:cat>
          <c:val>
            <c:numRef>
              <c:f>Hoja1!$C$2:$C$6</c:f>
              <c:numCache>
                <c:formatCode>0.00%</c:formatCode>
                <c:ptCount val="5"/>
                <c:pt idx="0">
                  <c:v>0.75</c:v>
                </c:pt>
                <c:pt idx="1">
                  <c:v>0.6</c:v>
                </c:pt>
                <c:pt idx="2">
                  <c:v>0.5</c:v>
                </c:pt>
                <c:pt idx="3">
                  <c:v>0.5</c:v>
                </c:pt>
                <c:pt idx="4">
                  <c:v>0.375</c:v>
                </c:pt>
              </c:numCache>
            </c:numRef>
          </c:val>
          <c:smooth val="0"/>
        </c:ser>
        <c:ser>
          <c:idx val="2"/>
          <c:order val="2"/>
          <c:tx>
            <c:strRef>
              <c:f>Hoja1!$D$1</c:f>
              <c:strCache>
                <c:ptCount val="1"/>
                <c:pt idx="0">
                  <c:v>Mediana</c:v>
                </c:pt>
              </c:strCache>
            </c:strRef>
          </c:tx>
          <c:spPr>
            <a:ln w="14258" cap="rnd">
              <a:noFill/>
              <a:round/>
            </a:ln>
            <a:effectLst/>
          </c:spPr>
          <c:marker>
            <c:symbol val="dot"/>
            <c:size val="2"/>
            <c:spPr>
              <a:solidFill>
                <a:schemeClr val="accent3"/>
              </a:solidFill>
              <a:ln w="7129">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Availability of services</c:v>
                </c:pt>
                <c:pt idx="1">
                  <c:v>Quality care</c:v>
                </c:pt>
                <c:pt idx="2">
                  <c:v>User-driven recovery plan </c:v>
                </c:pt>
                <c:pt idx="3">
                  <c:v>Availability of medication</c:v>
                </c:pt>
                <c:pt idx="4">
                  <c:v>Services for general health</c:v>
                </c:pt>
              </c:strCache>
            </c:strRef>
          </c:cat>
          <c:val>
            <c:numRef>
              <c:f>Hoja1!$D$2:$D$6</c:f>
              <c:numCache>
                <c:formatCode>0.00%</c:formatCode>
                <c:ptCount val="5"/>
                <c:pt idx="0">
                  <c:v>1</c:v>
                </c:pt>
                <c:pt idx="1">
                  <c:v>0.7</c:v>
                </c:pt>
                <c:pt idx="2">
                  <c:v>0.65</c:v>
                </c:pt>
                <c:pt idx="3">
                  <c:v>0.8</c:v>
                </c:pt>
                <c:pt idx="4">
                  <c:v>0.68799999999999994</c:v>
                </c:pt>
              </c:numCache>
            </c:numRef>
          </c:val>
          <c:smooth val="0"/>
        </c:ser>
        <c:dLbls>
          <c:showLegendKey val="0"/>
          <c:showVal val="0"/>
          <c:showCatName val="0"/>
          <c:showSerName val="0"/>
          <c:showPercent val="0"/>
          <c:showBubbleSize val="0"/>
        </c:dLbls>
        <c:hiLowLines>
          <c:spPr>
            <a:ln w="57032" cap="rnd" cmpd="sng" algn="ctr">
              <a:solidFill>
                <a:schemeClr val="accent5"/>
              </a:solidFill>
              <a:prstDash val="solid"/>
              <a:round/>
            </a:ln>
            <a:effectLst>
              <a:outerShdw blurRad="38100" dist="25400" dir="5400000" rotWithShape="0">
                <a:srgbClr val="000000">
                  <a:alpha val="35000"/>
                </a:srgbClr>
              </a:outerShdw>
            </a:effectLst>
          </c:spPr>
        </c:hiLowLines>
        <c:axId val="443596864"/>
        <c:axId val="443597648"/>
      </c:stockChart>
      <c:catAx>
        <c:axId val="443596864"/>
        <c:scaling>
          <c:orientation val="minMax"/>
        </c:scaling>
        <c:delete val="0"/>
        <c:axPos val="b"/>
        <c:numFmt formatCode="General" sourceLinked="1"/>
        <c:majorTickMark val="none"/>
        <c:minorTickMark val="none"/>
        <c:tickLblPos val="nextTo"/>
        <c:spPr>
          <a:noFill/>
          <a:ln w="7129"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lumMod val="75000"/>
                  </a:schemeClr>
                </a:solidFill>
                <a:latin typeface="+mn-lt"/>
                <a:ea typeface="+mn-ea"/>
                <a:cs typeface="+mn-cs"/>
              </a:defRPr>
            </a:pPr>
            <a:endParaRPr lang="es-ES"/>
          </a:p>
        </c:txPr>
        <c:crossAx val="443597648"/>
        <c:crosses val="autoZero"/>
        <c:auto val="1"/>
        <c:lblAlgn val="ctr"/>
        <c:lblOffset val="100"/>
        <c:noMultiLvlLbl val="0"/>
      </c:catAx>
      <c:valAx>
        <c:axId val="443597648"/>
        <c:scaling>
          <c:orientation val="minMax"/>
          <c:min val="0.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47" b="0" i="0" u="none" strike="noStrike" kern="1200" baseline="0">
                <a:solidFill>
                  <a:schemeClr val="accent1">
                    <a:lumMod val="50000"/>
                  </a:schemeClr>
                </a:solidFill>
                <a:latin typeface="+mn-lt"/>
                <a:ea typeface="+mn-ea"/>
                <a:cs typeface="+mn-cs"/>
              </a:defRPr>
            </a:pPr>
            <a:endParaRPr lang="es-ES"/>
          </a:p>
        </c:txPr>
        <c:crossAx val="443596864"/>
        <c:crosses val="autoZero"/>
        <c:crossBetween val="between"/>
      </c:valAx>
      <c:spPr>
        <a:noFill/>
        <a:ln w="19011">
          <a:noFill/>
        </a:ln>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6243016259223"/>
          <c:y val="4.0083332715687953E-2"/>
          <c:w val="0.86834912118542584"/>
          <c:h val="0.53309282221942222"/>
        </c:manualLayout>
      </c:layout>
      <c:stockChart>
        <c:ser>
          <c:idx val="0"/>
          <c:order val="0"/>
          <c:tx>
            <c:strRef>
              <c:f>Hoja1!$B$1</c:f>
              <c:strCache>
                <c:ptCount val="1"/>
                <c:pt idx="0">
                  <c:v>Máximo</c:v>
                </c:pt>
              </c:strCache>
            </c:strRef>
          </c:tx>
          <c:spPr>
            <a:ln w="14258"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47" b="1" i="0" u="none" strike="noStrike" kern="1200" baseline="0">
                    <a:solidFill>
                      <a:schemeClr val="accent1">
                        <a:lumMod val="75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User's preferences are priority</c:v>
                </c:pt>
                <c:pt idx="1">
                  <c:v>Prevent treatment without consent</c:v>
                </c:pt>
                <c:pt idx="2">
                  <c:v>Support for legal capacity</c:v>
                </c:pt>
                <c:pt idx="3">
                  <c:v>Confidentiality &amp; access to personal information</c:v>
                </c:pt>
              </c:strCache>
            </c:strRef>
          </c:cat>
          <c:val>
            <c:numRef>
              <c:f>Hoja1!$B$2:$B$5</c:f>
              <c:numCache>
                <c:formatCode>0.00%</c:formatCode>
                <c:ptCount val="4"/>
                <c:pt idx="0">
                  <c:v>0.75</c:v>
                </c:pt>
                <c:pt idx="1">
                  <c:v>0.83330000000000004</c:v>
                </c:pt>
                <c:pt idx="2">
                  <c:v>0.85709999999999997</c:v>
                </c:pt>
                <c:pt idx="3">
                  <c:v>0.75</c:v>
                </c:pt>
              </c:numCache>
            </c:numRef>
          </c:val>
          <c:smooth val="0"/>
        </c:ser>
        <c:ser>
          <c:idx val="1"/>
          <c:order val="1"/>
          <c:tx>
            <c:strRef>
              <c:f>Hoja1!$C$1</c:f>
              <c:strCache>
                <c:ptCount val="1"/>
                <c:pt idx="0">
                  <c:v>Mínimo</c:v>
                </c:pt>
              </c:strCache>
            </c:strRef>
          </c:tx>
          <c:spPr>
            <a:ln w="14258"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347" b="1" i="0" u="none" strike="noStrike" kern="1200" baseline="0">
                    <a:solidFill>
                      <a:schemeClr val="accent1">
                        <a:lumMod val="75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User's preferences are priority</c:v>
                </c:pt>
                <c:pt idx="1">
                  <c:v>Prevent treatment without consent</c:v>
                </c:pt>
                <c:pt idx="2">
                  <c:v>Support for legal capacity</c:v>
                </c:pt>
                <c:pt idx="3">
                  <c:v>Confidentiality &amp; access to personal information</c:v>
                </c:pt>
              </c:strCache>
            </c:strRef>
          </c:cat>
          <c:val>
            <c:numRef>
              <c:f>Hoja1!$C$2:$C$5</c:f>
              <c:numCache>
                <c:formatCode>0.00%</c:formatCode>
                <c:ptCount val="4"/>
                <c:pt idx="0">
                  <c:v>0.25</c:v>
                </c:pt>
                <c:pt idx="1">
                  <c:v>0.33329999999999999</c:v>
                </c:pt>
                <c:pt idx="2">
                  <c:v>0.5</c:v>
                </c:pt>
                <c:pt idx="3">
                  <c:v>0.5</c:v>
                </c:pt>
              </c:numCache>
            </c:numRef>
          </c:val>
          <c:smooth val="0"/>
        </c:ser>
        <c:ser>
          <c:idx val="2"/>
          <c:order val="2"/>
          <c:tx>
            <c:strRef>
              <c:f>Hoja1!$D$1</c:f>
              <c:strCache>
                <c:ptCount val="1"/>
                <c:pt idx="0">
                  <c:v>Mediana</c:v>
                </c:pt>
              </c:strCache>
            </c:strRef>
          </c:tx>
          <c:spPr>
            <a:ln w="14258" cap="rnd">
              <a:noFill/>
              <a:round/>
            </a:ln>
            <a:effectLst/>
          </c:spPr>
          <c:marker>
            <c:symbol val="dot"/>
            <c:size val="2"/>
            <c:spPr>
              <a:solidFill>
                <a:schemeClr val="accent3"/>
              </a:solidFill>
              <a:ln w="7129">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50000"/>
                      </a:schemeClr>
                    </a:solidFill>
                    <a:latin typeface="+mn-lt"/>
                    <a:ea typeface="+mn-ea"/>
                    <a:cs typeface="+mn-cs"/>
                  </a:defRPr>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User's preferences are priority</c:v>
                </c:pt>
                <c:pt idx="1">
                  <c:v>Prevent treatment without consent</c:v>
                </c:pt>
                <c:pt idx="2">
                  <c:v>Support for legal capacity</c:v>
                </c:pt>
                <c:pt idx="3">
                  <c:v>Confidentiality &amp; access to personal information</c:v>
                </c:pt>
              </c:strCache>
            </c:strRef>
          </c:cat>
          <c:val>
            <c:numRef>
              <c:f>Hoja1!$D$2:$D$5</c:f>
              <c:numCache>
                <c:formatCode>0.00%</c:formatCode>
                <c:ptCount val="4"/>
                <c:pt idx="0">
                  <c:v>0.5</c:v>
                </c:pt>
                <c:pt idx="1">
                  <c:v>0.625</c:v>
                </c:pt>
                <c:pt idx="2">
                  <c:v>0.71399999999999997</c:v>
                </c:pt>
                <c:pt idx="3">
                  <c:v>0.625</c:v>
                </c:pt>
              </c:numCache>
            </c:numRef>
          </c:val>
          <c:smooth val="0"/>
        </c:ser>
        <c:dLbls>
          <c:showLegendKey val="0"/>
          <c:showVal val="0"/>
          <c:showCatName val="0"/>
          <c:showSerName val="0"/>
          <c:showPercent val="0"/>
          <c:showBubbleSize val="0"/>
        </c:dLbls>
        <c:hiLowLines>
          <c:spPr>
            <a:ln w="57032" cap="rnd" cmpd="sng" algn="ctr">
              <a:solidFill>
                <a:schemeClr val="accent5"/>
              </a:solidFill>
              <a:prstDash val="solid"/>
              <a:round/>
            </a:ln>
            <a:effectLst>
              <a:outerShdw blurRad="38100" dist="25400" dir="5400000" rotWithShape="0">
                <a:srgbClr val="000000">
                  <a:alpha val="35000"/>
                </a:srgbClr>
              </a:outerShdw>
            </a:effectLst>
          </c:spPr>
        </c:hiLowLines>
        <c:axId val="318303496"/>
        <c:axId val="231628960"/>
      </c:stockChart>
      <c:catAx>
        <c:axId val="318303496"/>
        <c:scaling>
          <c:orientation val="minMax"/>
        </c:scaling>
        <c:delete val="0"/>
        <c:axPos val="b"/>
        <c:numFmt formatCode="General" sourceLinked="1"/>
        <c:majorTickMark val="none"/>
        <c:minorTickMark val="none"/>
        <c:tickLblPos val="nextTo"/>
        <c:spPr>
          <a:noFill/>
          <a:ln w="7129"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2">
                    <a:lumMod val="50000"/>
                  </a:schemeClr>
                </a:solidFill>
                <a:latin typeface="+mn-lt"/>
                <a:ea typeface="+mn-ea"/>
                <a:cs typeface="+mn-cs"/>
              </a:defRPr>
            </a:pPr>
            <a:endParaRPr lang="es-ES"/>
          </a:p>
        </c:txPr>
        <c:crossAx val="231628960"/>
        <c:crosses val="autoZero"/>
        <c:auto val="1"/>
        <c:lblAlgn val="ctr"/>
        <c:lblOffset val="100"/>
        <c:noMultiLvlLbl val="0"/>
      </c:catAx>
      <c:valAx>
        <c:axId val="231628960"/>
        <c:scaling>
          <c:orientation val="minMax"/>
          <c:min val="0.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347" b="0" i="0" u="none" strike="noStrike" kern="1200" baseline="0">
                <a:solidFill>
                  <a:schemeClr val="accent1">
                    <a:lumMod val="50000"/>
                  </a:schemeClr>
                </a:solidFill>
                <a:latin typeface="+mn-lt"/>
                <a:ea typeface="+mn-ea"/>
                <a:cs typeface="+mn-cs"/>
              </a:defRPr>
            </a:pPr>
            <a:endParaRPr lang="es-ES"/>
          </a:p>
        </c:txPr>
        <c:crossAx val="318303496"/>
        <c:crosses val="autoZero"/>
        <c:crossBetween val="between"/>
      </c:valAx>
      <c:spPr>
        <a:noFill/>
        <a:ln w="19011">
          <a:noFill/>
        </a:ln>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spPr>
            <a:solidFill>
              <a:schemeClr val="accent1"/>
            </a:solidFill>
            <a:ln>
              <a:noFill/>
            </a:ln>
            <a:effectLst/>
          </c:spPr>
          <c:invertIfNegative val="0"/>
          <c:dLbls>
            <c:dLbl>
              <c:idx val="2"/>
              <c:layout>
                <c:manualLayout>
                  <c:x val="1.8275271931009842E-3"/>
                  <c:y val="-5.49086749529971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Right to Health</c:v>
                </c:pt>
                <c:pt idx="1">
                  <c:v>Legal Capacity</c:v>
                </c:pt>
                <c:pt idx="2">
                  <c:v>Freedom of abuse</c:v>
                </c:pt>
                <c:pt idx="3">
                  <c:v>Community Inclusion</c:v>
                </c:pt>
              </c:strCache>
            </c:strRef>
          </c:cat>
          <c:val>
            <c:numRef>
              <c:f>Hoja1!$B$2:$B$5</c:f>
              <c:numCache>
                <c:formatCode>General</c:formatCode>
                <c:ptCount val="4"/>
                <c:pt idx="0">
                  <c:v>0.35399999999999998</c:v>
                </c:pt>
                <c:pt idx="1">
                  <c:v>4.9000000000000002E-2</c:v>
                </c:pt>
                <c:pt idx="2">
                  <c:v>-7.9000000000000001E-2</c:v>
                </c:pt>
                <c:pt idx="3">
                  <c:v>0.32600000000000001</c:v>
                </c:pt>
              </c:numCache>
            </c:numRef>
          </c:val>
        </c:ser>
        <c:dLbls>
          <c:showLegendKey val="0"/>
          <c:showVal val="0"/>
          <c:showCatName val="0"/>
          <c:showSerName val="0"/>
          <c:showPercent val="0"/>
          <c:showBubbleSize val="0"/>
        </c:dLbls>
        <c:gapWidth val="219"/>
        <c:overlap val="-27"/>
        <c:axId val="475061904"/>
        <c:axId val="475062688"/>
      </c:barChart>
      <c:catAx>
        <c:axId val="475061904"/>
        <c:scaling>
          <c:orientation val="minMax"/>
        </c:scaling>
        <c:delete val="0"/>
        <c:axPos val="b"/>
        <c:numFmt formatCode="General" sourceLinked="1"/>
        <c:majorTickMark val="none"/>
        <c:minorTickMark val="none"/>
        <c:tickLblPos val="nextTo"/>
        <c:spPr>
          <a:noFill/>
          <a:ln w="713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crossAx val="475062688"/>
        <c:crosses val="autoZero"/>
        <c:auto val="1"/>
        <c:lblAlgn val="ctr"/>
        <c:lblOffset val="100"/>
        <c:noMultiLvlLbl val="0"/>
      </c:catAx>
      <c:valAx>
        <c:axId val="475062688"/>
        <c:scaling>
          <c:orientation val="minMax"/>
        </c:scaling>
        <c:delete val="0"/>
        <c:axPos val="l"/>
        <c:majorGridlines>
          <c:spPr>
            <a:ln w="713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48" b="0" i="0" u="none" strike="noStrike" kern="1200" baseline="0">
                <a:solidFill>
                  <a:schemeClr val="tx1"/>
                </a:solidFill>
                <a:latin typeface="+mn-lt"/>
                <a:ea typeface="+mn-ea"/>
                <a:cs typeface="+mn-cs"/>
              </a:defRPr>
            </a:pPr>
            <a:endParaRPr lang="es-ES"/>
          </a:p>
        </c:txPr>
        <c:crossAx val="475061904"/>
        <c:crosses val="autoZero"/>
        <c:crossBetween val="between"/>
      </c:valAx>
      <c:spPr>
        <a:noFill/>
        <a:ln w="19028">
          <a:noFill/>
        </a:ln>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spPr>
            <a:solidFill>
              <a:schemeClr val="accent4">
                <a:lumMod val="60000"/>
                <a:lumOff val="40000"/>
              </a:schemeClr>
            </a:solidFill>
            <a:ln>
              <a:noFill/>
            </a:ln>
            <a:effectLst/>
          </c:spPr>
          <c:invertIfNegative val="0"/>
          <c:dLbls>
            <c:dLbl>
              <c:idx val="2"/>
              <c:layout/>
              <c:tx>
                <c:rich>
                  <a:bodyPr/>
                  <a:lstStyle/>
                  <a:p>
                    <a:fld id="{977AC0E3-1570-4F28-B4D0-F63E26F4D62D}" type="VALUE">
                      <a:rPr lang="en-US" smtClean="0"/>
                      <a:pPr/>
                      <a:t>[VALOR]</a:t>
                    </a:fld>
                    <a:r>
                      <a:rPr lang="en-US"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Availability of services</c:v>
                </c:pt>
                <c:pt idx="1">
                  <c:v>Quality care</c:v>
                </c:pt>
                <c:pt idx="2">
                  <c:v>User-driven recovery plan </c:v>
                </c:pt>
                <c:pt idx="3">
                  <c:v>Availability of medication</c:v>
                </c:pt>
                <c:pt idx="4">
                  <c:v>Services for general health</c:v>
                </c:pt>
              </c:strCache>
            </c:strRef>
          </c:cat>
          <c:val>
            <c:numRef>
              <c:f>Hoja1!$B$2:$B$6</c:f>
              <c:numCache>
                <c:formatCode>General</c:formatCode>
                <c:ptCount val="5"/>
                <c:pt idx="0">
                  <c:v>0.155</c:v>
                </c:pt>
                <c:pt idx="1">
                  <c:v>0.14299999999999999</c:v>
                </c:pt>
                <c:pt idx="2">
                  <c:v>0.51100000000000001</c:v>
                </c:pt>
                <c:pt idx="3">
                  <c:v>1.7000000000000001E-2</c:v>
                </c:pt>
                <c:pt idx="4">
                  <c:v>0.20300000000000001</c:v>
                </c:pt>
              </c:numCache>
            </c:numRef>
          </c:val>
        </c:ser>
        <c:dLbls>
          <c:showLegendKey val="0"/>
          <c:showVal val="0"/>
          <c:showCatName val="0"/>
          <c:showSerName val="0"/>
          <c:showPercent val="0"/>
          <c:showBubbleSize val="0"/>
        </c:dLbls>
        <c:gapWidth val="219"/>
        <c:overlap val="-27"/>
        <c:axId val="438252144"/>
        <c:axId val="438251360"/>
      </c:barChart>
      <c:catAx>
        <c:axId val="438252144"/>
        <c:scaling>
          <c:orientation val="minMax"/>
        </c:scaling>
        <c:delete val="0"/>
        <c:axPos val="b"/>
        <c:numFmt formatCode="General" sourceLinked="1"/>
        <c:majorTickMark val="none"/>
        <c:minorTickMark val="none"/>
        <c:tickLblPos val="nextTo"/>
        <c:spPr>
          <a:noFill/>
          <a:ln w="713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4">
                    <a:lumMod val="50000"/>
                  </a:schemeClr>
                </a:solidFill>
                <a:latin typeface="+mn-lt"/>
                <a:ea typeface="+mn-ea"/>
                <a:cs typeface="+mn-cs"/>
              </a:defRPr>
            </a:pPr>
            <a:endParaRPr lang="es-ES"/>
          </a:p>
        </c:txPr>
        <c:crossAx val="438251360"/>
        <c:crosses val="autoZero"/>
        <c:auto val="1"/>
        <c:lblAlgn val="ctr"/>
        <c:lblOffset val="100"/>
        <c:noMultiLvlLbl val="0"/>
      </c:catAx>
      <c:valAx>
        <c:axId val="438251360"/>
        <c:scaling>
          <c:orientation val="minMax"/>
        </c:scaling>
        <c:delete val="0"/>
        <c:axPos val="l"/>
        <c:majorGridlines>
          <c:spPr>
            <a:ln w="713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48" b="0" i="0" u="none" strike="noStrike" kern="1200" baseline="0">
                <a:solidFill>
                  <a:schemeClr val="tx1"/>
                </a:solidFill>
                <a:latin typeface="+mn-lt"/>
                <a:ea typeface="+mn-ea"/>
                <a:cs typeface="+mn-cs"/>
              </a:defRPr>
            </a:pPr>
            <a:endParaRPr lang="es-ES"/>
          </a:p>
        </c:txPr>
        <c:crossAx val="438252144"/>
        <c:crosses val="autoZero"/>
        <c:crossBetween val="between"/>
      </c:valAx>
      <c:spPr>
        <a:noFill/>
        <a:ln w="19028">
          <a:noFill/>
        </a:ln>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spPr>
            <a:solidFill>
              <a:schemeClr val="accent4">
                <a:lumMod val="75000"/>
              </a:schemeClr>
            </a:solidFill>
            <a:ln>
              <a:noFill/>
            </a:ln>
            <a:effectLst/>
          </c:spPr>
          <c:invertIfNegative val="0"/>
          <c:dLbls>
            <c:dLbl>
              <c:idx val="1"/>
              <c:layout/>
              <c:tx>
                <c:rich>
                  <a:bodyPr/>
                  <a:lstStyle/>
                  <a:p>
                    <a:fld id="{AC332249-2139-4BFF-B281-EF490B94A6C0}" type="VALUE">
                      <a:rPr lang="en-US" smtClean="0"/>
                      <a:pPr/>
                      <a:t>[VALOR]</a:t>
                    </a:fld>
                    <a:r>
                      <a:rPr lang="en-US" smtClean="0"/>
                      <a:t>*</a:t>
                    </a:r>
                  </a:p>
                  <a:p>
                    <a:endParaRPr lang="es-E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Support for a place to live</c:v>
                </c:pt>
                <c:pt idx="1">
                  <c:v>Access to education &amp; work</c:v>
                </c:pt>
                <c:pt idx="2">
                  <c:v>Political life &amp; freedom of association </c:v>
                </c:pt>
                <c:pt idx="3">
                  <c:v>Cultural &amp; leisure activitities</c:v>
                </c:pt>
              </c:strCache>
            </c:strRef>
          </c:cat>
          <c:val>
            <c:numRef>
              <c:f>Hoja1!$B$2:$B$5</c:f>
              <c:numCache>
                <c:formatCode>General</c:formatCode>
                <c:ptCount val="4"/>
                <c:pt idx="0">
                  <c:v>0.13700000000000001</c:v>
                </c:pt>
                <c:pt idx="1">
                  <c:v>0.45300000000000001</c:v>
                </c:pt>
                <c:pt idx="2">
                  <c:v>0.36599999999999999</c:v>
                </c:pt>
                <c:pt idx="3">
                  <c:v>0.13300000000000001</c:v>
                </c:pt>
              </c:numCache>
            </c:numRef>
          </c:val>
        </c:ser>
        <c:dLbls>
          <c:showLegendKey val="0"/>
          <c:showVal val="0"/>
          <c:showCatName val="0"/>
          <c:showSerName val="0"/>
          <c:showPercent val="0"/>
          <c:showBubbleSize val="0"/>
        </c:dLbls>
        <c:gapWidth val="219"/>
        <c:overlap val="-27"/>
        <c:axId val="438251752"/>
        <c:axId val="438252536"/>
      </c:barChart>
      <c:catAx>
        <c:axId val="438251752"/>
        <c:scaling>
          <c:orientation val="minMax"/>
        </c:scaling>
        <c:delete val="0"/>
        <c:axPos val="b"/>
        <c:numFmt formatCode="General" sourceLinked="1"/>
        <c:majorTickMark val="none"/>
        <c:minorTickMark val="none"/>
        <c:tickLblPos val="nextTo"/>
        <c:spPr>
          <a:noFill/>
          <a:ln w="713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4">
                    <a:lumMod val="50000"/>
                  </a:schemeClr>
                </a:solidFill>
                <a:latin typeface="+mn-lt"/>
                <a:ea typeface="+mn-ea"/>
                <a:cs typeface="+mn-cs"/>
              </a:defRPr>
            </a:pPr>
            <a:endParaRPr lang="es-ES"/>
          </a:p>
        </c:txPr>
        <c:crossAx val="438252536"/>
        <c:crosses val="autoZero"/>
        <c:auto val="1"/>
        <c:lblAlgn val="ctr"/>
        <c:lblOffset val="100"/>
        <c:noMultiLvlLbl val="0"/>
      </c:catAx>
      <c:valAx>
        <c:axId val="438252536"/>
        <c:scaling>
          <c:orientation val="minMax"/>
        </c:scaling>
        <c:delete val="0"/>
        <c:axPos val="l"/>
        <c:majorGridlines>
          <c:spPr>
            <a:ln w="713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48" b="0" i="0" u="none" strike="noStrike" kern="1200" baseline="0">
                <a:solidFill>
                  <a:schemeClr val="tx1"/>
                </a:solidFill>
                <a:latin typeface="+mn-lt"/>
                <a:ea typeface="+mn-ea"/>
                <a:cs typeface="+mn-cs"/>
              </a:defRPr>
            </a:pPr>
            <a:endParaRPr lang="es-ES"/>
          </a:p>
        </c:txPr>
        <c:crossAx val="438251752"/>
        <c:crosses val="autoZero"/>
        <c:crossBetween val="between"/>
      </c:valAx>
      <c:spPr>
        <a:noFill/>
        <a:ln w="19028">
          <a:noFill/>
        </a:ln>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Users</c:v>
                </c:pt>
              </c:strCache>
            </c:strRef>
          </c:tx>
          <c:spPr>
            <a:solidFill>
              <a:schemeClr val="accent4">
                <a:lumMod val="75000"/>
              </a:schemeClr>
            </a:solidFill>
            <a:ln>
              <a:noFill/>
            </a:ln>
            <a:effectLst/>
          </c:spPr>
          <c:invertIfNegative val="0"/>
          <c:dPt>
            <c:idx val="4"/>
            <c:invertIfNegative val="0"/>
            <c:bubble3D val="0"/>
            <c:spPr>
              <a:solidFill>
                <a:schemeClr val="accent4">
                  <a:lumMod val="75000"/>
                </a:schemeClr>
              </a:solidFill>
              <a:ln>
                <a:noFill/>
              </a:ln>
              <a:effectLst/>
            </c:spPr>
          </c:dPt>
          <c:cat>
            <c:strRef>
              <c:f>Hoja1!$A$2:$A$6</c:f>
              <c:strCache>
                <c:ptCount val="5"/>
                <c:pt idx="0">
                  <c:v>Right to Health</c:v>
                </c:pt>
                <c:pt idx="1">
                  <c:v>Legal Capacity*</c:v>
                </c:pt>
                <c:pt idx="2">
                  <c:v>Freedom of abuse*</c:v>
                </c:pt>
                <c:pt idx="3">
                  <c:v>Community Inclusion*</c:v>
                </c:pt>
                <c:pt idx="4">
                  <c:v>TOTAL*</c:v>
                </c:pt>
              </c:strCache>
            </c:strRef>
          </c:cat>
          <c:val>
            <c:numRef>
              <c:f>Hoja1!$B$2:$B$6</c:f>
              <c:numCache>
                <c:formatCode>0.00%</c:formatCode>
                <c:ptCount val="5"/>
                <c:pt idx="0">
                  <c:v>0.82899999999999996</c:v>
                </c:pt>
                <c:pt idx="1">
                  <c:v>0.65100000000000002</c:v>
                </c:pt>
                <c:pt idx="2">
                  <c:v>0.85499999999999998</c:v>
                </c:pt>
                <c:pt idx="3">
                  <c:v>0.55400000000000005</c:v>
                </c:pt>
                <c:pt idx="4">
                  <c:v>0.73899999999999999</c:v>
                </c:pt>
              </c:numCache>
            </c:numRef>
          </c:val>
        </c:ser>
        <c:ser>
          <c:idx val="1"/>
          <c:order val="1"/>
          <c:tx>
            <c:strRef>
              <c:f>Hoja1!$C$1</c:f>
              <c:strCache>
                <c:ptCount val="1"/>
                <c:pt idx="0">
                  <c:v>MH staff</c:v>
                </c:pt>
              </c:strCache>
            </c:strRef>
          </c:tx>
          <c:spPr>
            <a:solidFill>
              <a:srgbClr val="C75F09"/>
            </a:solidFill>
            <a:ln>
              <a:noFill/>
            </a:ln>
            <a:effectLst/>
          </c:spPr>
          <c:invertIfNegative val="0"/>
          <c:dPt>
            <c:idx val="4"/>
            <c:invertIfNegative val="0"/>
            <c:bubble3D val="0"/>
            <c:spPr>
              <a:solidFill>
                <a:srgbClr val="C75F09"/>
              </a:solidFill>
              <a:ln>
                <a:noFill/>
              </a:ln>
              <a:effectLst/>
            </c:spPr>
          </c:dPt>
          <c:cat>
            <c:strRef>
              <c:f>Hoja1!$A$2:$A$6</c:f>
              <c:strCache>
                <c:ptCount val="5"/>
                <c:pt idx="0">
                  <c:v>Right to Health</c:v>
                </c:pt>
                <c:pt idx="1">
                  <c:v>Legal Capacity*</c:v>
                </c:pt>
                <c:pt idx="2">
                  <c:v>Freedom of abuse*</c:v>
                </c:pt>
                <c:pt idx="3">
                  <c:v>Community Inclusion*</c:v>
                </c:pt>
                <c:pt idx="4">
                  <c:v>TOTAL*</c:v>
                </c:pt>
              </c:strCache>
            </c:strRef>
          </c:cat>
          <c:val>
            <c:numRef>
              <c:f>Hoja1!$C$2:$C$6</c:f>
              <c:numCache>
                <c:formatCode>0.00%</c:formatCode>
                <c:ptCount val="5"/>
                <c:pt idx="0">
                  <c:v>0.83399999999999996</c:v>
                </c:pt>
                <c:pt idx="1">
                  <c:v>0.76</c:v>
                </c:pt>
                <c:pt idx="2">
                  <c:v>0.90300000000000002</c:v>
                </c:pt>
                <c:pt idx="3">
                  <c:v>0.73399999999999999</c:v>
                </c:pt>
                <c:pt idx="4">
                  <c:v>0.81799999999999995</c:v>
                </c:pt>
              </c:numCache>
            </c:numRef>
          </c:val>
        </c:ser>
        <c:ser>
          <c:idx val="2"/>
          <c:order val="2"/>
          <c:tx>
            <c:strRef>
              <c:f>Hoja1!$D$1</c:f>
              <c:strCache>
                <c:ptCount val="1"/>
                <c:pt idx="0">
                  <c:v>Families</c:v>
                </c:pt>
              </c:strCache>
            </c:strRef>
          </c:tx>
          <c:spPr>
            <a:solidFill>
              <a:srgbClr val="FFFF00"/>
            </a:solidFill>
            <a:ln>
              <a:noFill/>
            </a:ln>
            <a:effectLst/>
          </c:spPr>
          <c:invertIfNegative val="0"/>
          <c:dPt>
            <c:idx val="4"/>
            <c:invertIfNegative val="0"/>
            <c:bubble3D val="0"/>
            <c:spPr>
              <a:solidFill>
                <a:srgbClr val="FFFF00"/>
              </a:solidFill>
              <a:ln>
                <a:noFill/>
              </a:ln>
              <a:effectLst/>
            </c:spPr>
          </c:dPt>
          <c:cat>
            <c:strRef>
              <c:f>Hoja1!$A$2:$A$6</c:f>
              <c:strCache>
                <c:ptCount val="5"/>
                <c:pt idx="0">
                  <c:v>Right to Health</c:v>
                </c:pt>
                <c:pt idx="1">
                  <c:v>Legal Capacity*</c:v>
                </c:pt>
                <c:pt idx="2">
                  <c:v>Freedom of abuse*</c:v>
                </c:pt>
                <c:pt idx="3">
                  <c:v>Community Inclusion*</c:v>
                </c:pt>
                <c:pt idx="4">
                  <c:v>TOTAL*</c:v>
                </c:pt>
              </c:strCache>
            </c:strRef>
          </c:cat>
          <c:val>
            <c:numRef>
              <c:f>Hoja1!$D$2:$D$6</c:f>
              <c:numCache>
                <c:formatCode>0.00%</c:formatCode>
                <c:ptCount val="5"/>
                <c:pt idx="0">
                  <c:v>0.83199999999999996</c:v>
                </c:pt>
                <c:pt idx="1">
                  <c:v>0.66800000000000004</c:v>
                </c:pt>
                <c:pt idx="2">
                  <c:v>0.878</c:v>
                </c:pt>
                <c:pt idx="3">
                  <c:v>0.52400000000000002</c:v>
                </c:pt>
                <c:pt idx="4">
                  <c:v>0.751</c:v>
                </c:pt>
              </c:numCache>
            </c:numRef>
          </c:val>
        </c:ser>
        <c:dLbls>
          <c:showLegendKey val="0"/>
          <c:showVal val="0"/>
          <c:showCatName val="0"/>
          <c:showSerName val="0"/>
          <c:showPercent val="0"/>
          <c:showBubbleSize val="0"/>
        </c:dLbls>
        <c:gapWidth val="219"/>
        <c:overlap val="-27"/>
        <c:axId val="475120896"/>
        <c:axId val="475120504"/>
      </c:barChart>
      <c:catAx>
        <c:axId val="475120896"/>
        <c:scaling>
          <c:orientation val="minMax"/>
        </c:scaling>
        <c:delete val="0"/>
        <c:axPos val="b"/>
        <c:numFmt formatCode="General" sourceLinked="1"/>
        <c:majorTickMark val="none"/>
        <c:minorTickMark val="none"/>
        <c:tickLblPos val="nextTo"/>
        <c:spPr>
          <a:noFill/>
          <a:ln w="7136"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475120504"/>
        <c:crosses val="autoZero"/>
        <c:auto val="1"/>
        <c:lblAlgn val="ctr"/>
        <c:lblOffset val="100"/>
        <c:noMultiLvlLbl val="0"/>
      </c:catAx>
      <c:valAx>
        <c:axId val="475120504"/>
        <c:scaling>
          <c:orientation val="minMax"/>
          <c:min val="0.30000000000000004"/>
        </c:scaling>
        <c:delete val="0"/>
        <c:axPos val="l"/>
        <c:majorGridlines>
          <c:spPr>
            <a:ln w="7136"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9" b="0" i="0" u="none" strike="noStrike" kern="1200" baseline="0">
                <a:solidFill>
                  <a:schemeClr val="tx1">
                    <a:lumMod val="65000"/>
                    <a:lumOff val="35000"/>
                  </a:schemeClr>
                </a:solidFill>
                <a:latin typeface="+mn-lt"/>
                <a:ea typeface="+mn-ea"/>
                <a:cs typeface="+mn-cs"/>
              </a:defRPr>
            </a:pPr>
            <a:endParaRPr lang="es-ES"/>
          </a:p>
        </c:txPr>
        <c:crossAx val="475120896"/>
        <c:crosses val="autoZero"/>
        <c:crossBetween val="between"/>
      </c:valAx>
      <c:spPr>
        <a:noFill/>
        <a:ln w="19030">
          <a:noFill/>
        </a:ln>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DC56C5-04F9-2840-90D8-65956B9B51E3}" type="datetimeFigureOut">
              <a:rPr lang="en-US" smtClean="0"/>
              <a:t>11/13/2014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A9C114-5FAC-BE4E-8220-9D8757627C91}" type="slidenum">
              <a:rPr lang="en-US" smtClean="0"/>
              <a:t>‹Nº›</a:t>
            </a:fld>
            <a:endParaRPr lang="en-US"/>
          </a:p>
        </p:txBody>
      </p:sp>
    </p:spTree>
    <p:extLst>
      <p:ext uri="{BB962C8B-B14F-4D97-AF65-F5344CB8AC3E}">
        <p14:creationId xmlns:p14="http://schemas.microsoft.com/office/powerpoint/2010/main" val="358600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EA2D1-9DD3-614D-870B-815F0FA0FB91}" type="datetimeFigureOut">
              <a:rPr lang="en-US" smtClean="0"/>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2CCB7-B141-5647-88B9-8556515ACFEA}" type="slidenum">
              <a:rPr lang="en-US" smtClean="0"/>
              <a:t>‹Nº›</a:t>
            </a:fld>
            <a:endParaRPr lang="en-US"/>
          </a:p>
        </p:txBody>
      </p:sp>
    </p:spTree>
    <p:extLst>
      <p:ext uri="{BB962C8B-B14F-4D97-AF65-F5344CB8AC3E}">
        <p14:creationId xmlns:p14="http://schemas.microsoft.com/office/powerpoint/2010/main" val="3634251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8C0BFFC-5BA2-454B-87D5-D33CF3522BFE}" type="slidenum">
              <a:rPr lang="en-GB" altLang="es-ES" sz="1200"/>
              <a:pPr/>
              <a:t>3</a:t>
            </a:fld>
            <a:endParaRPr lang="en-GB" altLang="es-E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s-ES" smtClean="0">
                <a:cs typeface="Arial" panose="020B0604020202020204" pitchFamily="34" charset="0"/>
              </a:rPr>
              <a:t>In  this talk I want to explore some of the overarching issues related to mental health and human rights</a:t>
            </a:r>
          </a:p>
          <a:p>
            <a:pPr eaLnBrk="1" hangingPunct="1"/>
            <a:r>
              <a:rPr lang="en-GB" altLang="es-ES" smtClean="0">
                <a:cs typeface="Arial" panose="020B0604020202020204" pitchFamily="34" charset="0"/>
              </a:rPr>
              <a:t> </a:t>
            </a:r>
          </a:p>
          <a:p>
            <a:pPr eaLnBrk="1" hangingPunct="1"/>
            <a:r>
              <a:rPr lang="en-GB" altLang="es-ES" smtClean="0">
                <a:cs typeface="Arial" panose="020B0604020202020204" pitchFamily="34" charset="0"/>
              </a:rPr>
              <a:t>I first want to look at the inter-relationship or different links between human rights and mental health</a:t>
            </a:r>
          </a:p>
          <a:p>
            <a:pPr eaLnBrk="1" hangingPunct="1"/>
            <a:endParaRPr lang="en-GB" altLang="es-ES" smtClean="0">
              <a:cs typeface="Arial" panose="020B0604020202020204" pitchFamily="34" charset="0"/>
            </a:endParaRPr>
          </a:p>
          <a:p>
            <a:pPr eaLnBrk="1" hangingPunct="1"/>
            <a:r>
              <a:rPr lang="en-GB" altLang="es-ES" smtClean="0">
                <a:cs typeface="Arial" panose="020B0604020202020204" pitchFamily="34" charset="0"/>
              </a:rPr>
              <a:t>In the second part I will run through some of the human Rights violations that people with mental disabilities are exposed to in countries all over the world including:</a:t>
            </a:r>
          </a:p>
          <a:p>
            <a:pPr lvl="1" eaLnBrk="1" hangingPunct="1">
              <a:buFontTx/>
              <a:buChar char="•"/>
            </a:pPr>
            <a:r>
              <a:rPr lang="en-GB" altLang="es-ES" smtClean="0">
                <a:cs typeface="Arial" panose="020B0604020202020204" pitchFamily="34" charset="0"/>
              </a:rPr>
              <a:t> in terms of access to care</a:t>
            </a:r>
          </a:p>
          <a:p>
            <a:pPr lvl="1" eaLnBrk="1" hangingPunct="1">
              <a:buFontTx/>
              <a:buChar char="•"/>
            </a:pPr>
            <a:r>
              <a:rPr lang="en-GB" altLang="es-ES" smtClean="0">
                <a:cs typeface="Arial" panose="020B0604020202020204" pitchFamily="34" charset="0"/>
              </a:rPr>
              <a:t> Violations within the health care context</a:t>
            </a:r>
          </a:p>
          <a:p>
            <a:pPr lvl="1" eaLnBrk="1" hangingPunct="1">
              <a:buFontTx/>
              <a:buChar char="•"/>
            </a:pPr>
            <a:r>
              <a:rPr lang="en-GB" altLang="es-ES" smtClean="0">
                <a:cs typeface="Arial" panose="020B0604020202020204" pitchFamily="34" charset="0"/>
              </a:rPr>
              <a:t> The discrimination and human rights in the community context</a:t>
            </a:r>
          </a:p>
          <a:p>
            <a:pPr lvl="1" eaLnBrk="1" hangingPunct="1">
              <a:buFontTx/>
              <a:buChar char="•"/>
            </a:pPr>
            <a:endParaRPr lang="en-GB" altLang="es-ES" smtClean="0">
              <a:cs typeface="Arial" panose="020B0604020202020204" pitchFamily="34" charset="0"/>
            </a:endParaRPr>
          </a:p>
          <a:p>
            <a:pPr eaLnBrk="1" hangingPunct="1"/>
            <a:endParaRPr lang="en-US" altLang="es-ES" smtClean="0">
              <a:cs typeface="Arial" panose="020B0604020202020204" pitchFamily="34" charset="0"/>
            </a:endParaRPr>
          </a:p>
        </p:txBody>
      </p:sp>
    </p:spTree>
    <p:extLst>
      <p:ext uri="{BB962C8B-B14F-4D97-AF65-F5344CB8AC3E}">
        <p14:creationId xmlns:p14="http://schemas.microsoft.com/office/powerpoint/2010/main" val="171397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BA2A4D26-1804-470D-A816-7F60F0090174}" type="slidenum">
              <a:rPr lang="en-GB" altLang="es-ES" sz="1200"/>
              <a:pPr algn="r"/>
              <a:t>17</a:t>
            </a:fld>
            <a:endParaRPr lang="en-GB" altLang="es-ES" sz="1200"/>
          </a:p>
        </p:txBody>
      </p:sp>
      <p:sp>
        <p:nvSpPr>
          <p:cNvPr id="55299" name="Rectangle 2"/>
          <p:cNvSpPr>
            <a:spLocks noGrp="1" noRot="1" noChangeAspect="1" noChangeArrowheads="1" noTextEdit="1"/>
          </p:cNvSpPr>
          <p:nvPr>
            <p:ph type="sldImg"/>
          </p:nvPr>
        </p:nvSpPr>
        <p:spPr>
          <a:xfrm>
            <a:off x="1174750" y="0"/>
            <a:ext cx="4211638" cy="3159125"/>
          </a:xfrm>
          <a:ln/>
        </p:spPr>
      </p:sp>
      <p:sp>
        <p:nvSpPr>
          <p:cNvPr id="55300" name="Rectangle 3"/>
          <p:cNvSpPr>
            <a:spLocks noGrp="1" noChangeArrowheads="1"/>
          </p:cNvSpPr>
          <p:nvPr>
            <p:ph type="body" idx="1"/>
          </p:nvPr>
        </p:nvSpPr>
        <p:spPr>
          <a:xfrm>
            <a:off x="169863" y="3248025"/>
            <a:ext cx="6434137" cy="653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r>
              <a:rPr lang="en-GB" altLang="es-ES" sz="1000" smtClean="0">
                <a:cs typeface="Arial" panose="020B0604020202020204" pitchFamily="34" charset="0"/>
              </a:rPr>
              <a:t>The second relationship - violations of human rights can adversely affect the mental health of people in direct and indirect ways. </a:t>
            </a:r>
          </a:p>
          <a:p>
            <a:pPr marL="228600" indent="-228600"/>
            <a:r>
              <a:rPr lang="en-GB" altLang="es-ES" sz="1000" b="1" smtClean="0">
                <a:cs typeface="Arial" panose="020B0604020202020204" pitchFamily="34" charset="0"/>
              </a:rPr>
              <a:t>Extreme forms of human rights violations</a:t>
            </a:r>
            <a:r>
              <a:rPr lang="en-GB" altLang="es-ES" sz="1000" smtClean="0">
                <a:cs typeface="Arial" panose="020B0604020202020204" pitchFamily="34" charset="0"/>
              </a:rPr>
              <a:t>, including physical violence, rape, torture, genocide, war, and inhuman and degrading treatment, cause direct, obvious and serious mental health problems to victims and their families including anxiety, stress and depression.</a:t>
            </a:r>
          </a:p>
          <a:p>
            <a:pPr marL="228600" indent="-228600">
              <a:buFontTx/>
              <a:buChar char="•"/>
            </a:pPr>
            <a:r>
              <a:rPr lang="en-GB" altLang="es-ES" sz="1000" smtClean="0">
                <a:cs typeface="Arial" panose="020B0604020202020204" pitchFamily="34" charset="0"/>
              </a:rPr>
              <a:t>Research has indicated that an estimated </a:t>
            </a:r>
            <a:r>
              <a:rPr lang="en-US" altLang="es-ES" sz="1000" smtClean="0">
                <a:cs typeface="Arial" panose="020B0604020202020204" pitchFamily="34" charset="0"/>
              </a:rPr>
              <a:t>10% of people who experienced traumatic events go on to develop serious mental health problems, and another 10% may have difficulty functioning effectively due to depression, anxiety, psychosomatic problems, etc. (Murthy, R.S. &amp; Lakshminarayana. (2006). Mental health consequences of war: a brief review of research findings. World Psychiatry. 5(1): 25–30. Zambia.)</a:t>
            </a:r>
          </a:p>
          <a:p>
            <a:pPr marL="228600" indent="-228600">
              <a:buFontTx/>
              <a:buChar char="•"/>
            </a:pPr>
            <a:r>
              <a:rPr lang="en-US" altLang="es-ES" sz="1000" smtClean="0">
                <a:cs typeface="Arial" panose="020B0604020202020204" pitchFamily="34" charset="0"/>
              </a:rPr>
              <a:t>Research has likewise shown a high prevalence of depression and anxiety disorders  among refugees and women who experience intimate partner violence.(Measuring Trauma and Health Status in Refugees. JAMA. 288:611-621.)</a:t>
            </a:r>
            <a:endParaRPr lang="en-US" altLang="es-ES" sz="1000" u="sng" smtClean="0">
              <a:cs typeface="Arial" panose="020B0604020202020204" pitchFamily="34" charset="0"/>
            </a:endParaRPr>
          </a:p>
          <a:p>
            <a:pPr marL="228600" indent="-228600"/>
            <a:r>
              <a:rPr lang="en-GB" altLang="es-ES" sz="1000" b="1" smtClean="0">
                <a:cs typeface="Arial" panose="020B0604020202020204" pitchFamily="34" charset="0"/>
              </a:rPr>
              <a:t>But it is not just extreme forms of human rights violations that have a negative impact on mental health.</a:t>
            </a:r>
          </a:p>
          <a:p>
            <a:pPr marL="228600" indent="-228600"/>
            <a:r>
              <a:rPr lang="en-GB" altLang="es-ES" sz="1000" b="1" smtClean="0">
                <a:cs typeface="Arial" panose="020B0604020202020204" pitchFamily="34" charset="0"/>
              </a:rPr>
              <a:t>Poverty: </a:t>
            </a:r>
            <a:r>
              <a:rPr lang="en-GB" altLang="es-ES" sz="1000" smtClean="0">
                <a:cs typeface="Arial" panose="020B0604020202020204" pitchFamily="34" charset="0"/>
              </a:rPr>
              <a:t>The link between poverty and increased risk of mental disorders is becoming more apparent. People living in poverty not only lack financial resources to maintain basic living standards but they also have fewer educational and employment opportunities. They are also exposed to adverse lviing environments such as slum areas or dwellings weithout sanitation or water and are less likely to access good quality health care. These stressfukl conditions place people at higher ris of developing a mental health condition, </a:t>
            </a:r>
          </a:p>
          <a:p>
            <a:pPr marL="228600" indent="-228600"/>
            <a:r>
              <a:rPr lang="en-GB" altLang="es-ES" sz="1000" b="1" smtClean="0">
                <a:cs typeface="Arial" panose="020B0604020202020204" pitchFamily="34" charset="0"/>
              </a:rPr>
              <a:t>Stigmatization, discrimination, marginalistaion </a:t>
            </a:r>
            <a:r>
              <a:rPr lang="en-GB" altLang="es-ES" sz="1000" smtClean="0">
                <a:cs typeface="Arial" panose="020B0604020202020204" pitchFamily="34" charset="0"/>
              </a:rPr>
              <a:t>against people with mental disabilities can adversely affect mental health. It leads to poor self esteem, low self confidence, reduced motivation, isolation .</a:t>
            </a:r>
          </a:p>
          <a:p>
            <a:pPr marL="228600" indent="-228600"/>
            <a:r>
              <a:rPr lang="en-GB" altLang="es-ES" sz="1000" b="1" smtClean="0">
                <a:cs typeface="Arial" panose="020B0604020202020204" pitchFamily="34" charset="0"/>
              </a:rPr>
              <a:t>Restrictions in civil liberties</a:t>
            </a:r>
            <a:r>
              <a:rPr lang="en-GB" altLang="es-ES" sz="1000" smtClean="0">
                <a:cs typeface="Arial" panose="020B0604020202020204" pitchFamily="34" charset="0"/>
              </a:rPr>
              <a:t> such as the right to vote, to take part in public affairs, to express one's opinion, to seek, receive and impart information, to manage ones personal/financial affairs, freedom of association, assembly and movement can also adversely affect the mental health of a population. </a:t>
            </a:r>
          </a:p>
          <a:p>
            <a:pPr marL="228600" indent="-228600"/>
            <a:r>
              <a:rPr lang="en-GB" altLang="es-ES" sz="1000" smtClean="0">
                <a:cs typeface="Arial" panose="020B0604020202020204" pitchFamily="34" charset="0"/>
              </a:rPr>
              <a:t>Without these freedoms an individual cannot participate in the community, be part of the decision-making process on issues that impact their lives, or improve their social and economic standing. This too negatively impacts mental health.</a:t>
            </a:r>
          </a:p>
          <a:p>
            <a:pPr marL="228600" indent="-228600"/>
            <a:endParaRPr lang="en-GB" altLang="es-ES" smtClean="0">
              <a:cs typeface="Arial" panose="020B0604020202020204" pitchFamily="34" charset="0"/>
            </a:endParaRPr>
          </a:p>
        </p:txBody>
      </p:sp>
    </p:spTree>
    <p:extLst>
      <p:ext uri="{BB962C8B-B14F-4D97-AF65-F5344CB8AC3E}">
        <p14:creationId xmlns:p14="http://schemas.microsoft.com/office/powerpoint/2010/main" val="414653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70516AD4-61EA-409D-A9B6-890AB6518007}" type="slidenum">
              <a:rPr lang="en-GB" altLang="es-ES" sz="1200"/>
              <a:pPr algn="r"/>
              <a:t>18</a:t>
            </a:fld>
            <a:endParaRPr lang="en-GB" altLang="es-ES" sz="1200"/>
          </a:p>
        </p:txBody>
      </p:sp>
      <p:sp>
        <p:nvSpPr>
          <p:cNvPr id="56323" name="Rectangle 2"/>
          <p:cNvSpPr>
            <a:spLocks noGrp="1" noRot="1" noChangeAspect="1" noChangeArrowheads="1" noTextEdit="1"/>
          </p:cNvSpPr>
          <p:nvPr>
            <p:ph type="sldImg"/>
          </p:nvPr>
        </p:nvSpPr>
        <p:spPr>
          <a:xfrm>
            <a:off x="1174750" y="0"/>
            <a:ext cx="4211638" cy="3159125"/>
          </a:xfrm>
          <a:ln/>
        </p:spPr>
      </p:sp>
      <p:sp>
        <p:nvSpPr>
          <p:cNvPr id="56324" name="Rectangle 3"/>
          <p:cNvSpPr>
            <a:spLocks noGrp="1" noChangeArrowheads="1"/>
          </p:cNvSpPr>
          <p:nvPr>
            <p:ph type="body" idx="1"/>
          </p:nvPr>
        </p:nvSpPr>
        <p:spPr>
          <a:xfrm>
            <a:off x="169863" y="3248025"/>
            <a:ext cx="6434137" cy="653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r>
              <a:rPr lang="en-GB" altLang="es-ES" sz="1000" smtClean="0">
                <a:cs typeface="Arial" panose="020B0604020202020204" pitchFamily="34" charset="0"/>
              </a:rPr>
              <a:t>The second relationship - violations of human rights can adversely affect the mental health of people in direct and indirect ways. </a:t>
            </a:r>
          </a:p>
          <a:p>
            <a:pPr marL="228600" indent="-228600"/>
            <a:r>
              <a:rPr lang="en-GB" altLang="es-ES" sz="1000" b="1" smtClean="0">
                <a:cs typeface="Arial" panose="020B0604020202020204" pitchFamily="34" charset="0"/>
              </a:rPr>
              <a:t>Extreme forms of human rights violations</a:t>
            </a:r>
            <a:r>
              <a:rPr lang="en-GB" altLang="es-ES" sz="1000" smtClean="0">
                <a:cs typeface="Arial" panose="020B0604020202020204" pitchFamily="34" charset="0"/>
              </a:rPr>
              <a:t>, including physical violence, rape, torture, genocide, war, and inhuman and degrading treatment, cause direct, obvious and serious mental health problems to victims and their families including anxiety, stress and depression.</a:t>
            </a:r>
          </a:p>
          <a:p>
            <a:pPr marL="228600" indent="-228600">
              <a:buFontTx/>
              <a:buChar char="•"/>
            </a:pPr>
            <a:r>
              <a:rPr lang="en-GB" altLang="es-ES" sz="1000" smtClean="0">
                <a:cs typeface="Arial" panose="020B0604020202020204" pitchFamily="34" charset="0"/>
              </a:rPr>
              <a:t>Research has indicated that an estimated </a:t>
            </a:r>
            <a:r>
              <a:rPr lang="en-US" altLang="es-ES" sz="1000" smtClean="0">
                <a:cs typeface="Arial" panose="020B0604020202020204" pitchFamily="34" charset="0"/>
              </a:rPr>
              <a:t>10% of people who experienced traumatic events go on to develop serious mental health problems, and another 10% may have difficulty functioning effectively due to depression, anxiety, psychosomatic problems, etc. (Murthy, R.S. &amp; Lakshminarayana. (2006). Mental health consequences of war: a brief review of research findings. World Psychiatry. 5(1): 25–30. Zambia.)</a:t>
            </a:r>
          </a:p>
          <a:p>
            <a:pPr marL="228600" indent="-228600">
              <a:buFontTx/>
              <a:buChar char="•"/>
            </a:pPr>
            <a:r>
              <a:rPr lang="en-US" altLang="es-ES" sz="1000" smtClean="0">
                <a:cs typeface="Arial" panose="020B0604020202020204" pitchFamily="34" charset="0"/>
              </a:rPr>
              <a:t>Research has likewise shown a high prevalence of depression and anxiety disorders  among refugees and women who experience intimate partner violence.(Measuring Trauma and Health Status in Refugees. JAMA. 288:611-621.)</a:t>
            </a:r>
            <a:endParaRPr lang="en-US" altLang="es-ES" sz="1000" u="sng" smtClean="0">
              <a:cs typeface="Arial" panose="020B0604020202020204" pitchFamily="34" charset="0"/>
            </a:endParaRPr>
          </a:p>
          <a:p>
            <a:pPr marL="228600" indent="-228600"/>
            <a:r>
              <a:rPr lang="en-GB" altLang="es-ES" sz="1000" b="1" smtClean="0">
                <a:cs typeface="Arial" panose="020B0604020202020204" pitchFamily="34" charset="0"/>
              </a:rPr>
              <a:t>But it is not just extreme forms of human rights violations that have a negative impact on mental health.</a:t>
            </a:r>
          </a:p>
          <a:p>
            <a:pPr marL="228600" indent="-228600"/>
            <a:r>
              <a:rPr lang="en-GB" altLang="es-ES" sz="1000" b="1" smtClean="0">
                <a:cs typeface="Arial" panose="020B0604020202020204" pitchFamily="34" charset="0"/>
              </a:rPr>
              <a:t>Poverty: </a:t>
            </a:r>
            <a:r>
              <a:rPr lang="en-GB" altLang="es-ES" sz="1000" smtClean="0">
                <a:cs typeface="Arial" panose="020B0604020202020204" pitchFamily="34" charset="0"/>
              </a:rPr>
              <a:t>The link between poverty and increased risk of mental disorders is becoming more apparent. People living in poverty not only lack financial resources to maintain basic living standards but they also have fewer educational and employment opportunities. They are also exposed to adverse lviing environments such as slum areas or dwellings weithout sanitation or water and are less likely to access good quality health care. These stressfukl conditions place people at higher ris of developing a mental health condition, </a:t>
            </a:r>
          </a:p>
          <a:p>
            <a:pPr marL="228600" indent="-228600"/>
            <a:r>
              <a:rPr lang="en-GB" altLang="es-ES" sz="1000" b="1" smtClean="0">
                <a:cs typeface="Arial" panose="020B0604020202020204" pitchFamily="34" charset="0"/>
              </a:rPr>
              <a:t>Stigmatization, discrimination, marginalistaion </a:t>
            </a:r>
            <a:r>
              <a:rPr lang="en-GB" altLang="es-ES" sz="1000" smtClean="0">
                <a:cs typeface="Arial" panose="020B0604020202020204" pitchFamily="34" charset="0"/>
              </a:rPr>
              <a:t>against people with mental disabilities can adversely affect mental health. It leads to poor self esteem, low self confidence, reduced motivation, isolation .</a:t>
            </a:r>
          </a:p>
          <a:p>
            <a:pPr marL="228600" indent="-228600"/>
            <a:r>
              <a:rPr lang="en-GB" altLang="es-ES" sz="1000" b="1" smtClean="0">
                <a:cs typeface="Arial" panose="020B0604020202020204" pitchFamily="34" charset="0"/>
              </a:rPr>
              <a:t>Restrictions in civil liberties</a:t>
            </a:r>
            <a:r>
              <a:rPr lang="en-GB" altLang="es-ES" sz="1000" smtClean="0">
                <a:cs typeface="Arial" panose="020B0604020202020204" pitchFamily="34" charset="0"/>
              </a:rPr>
              <a:t> such as the right to vote, to take part in public affairs, to express one's opinion, to seek, receive and impart information, to manage ones personal/financial affairs, freedom of association, assembly and movement can also adversely affect the mental health of a population. </a:t>
            </a:r>
          </a:p>
          <a:p>
            <a:pPr marL="228600" indent="-228600"/>
            <a:r>
              <a:rPr lang="en-GB" altLang="es-ES" sz="1000" smtClean="0">
                <a:cs typeface="Arial" panose="020B0604020202020204" pitchFamily="34" charset="0"/>
              </a:rPr>
              <a:t>Without these freedoms an individual cannot participate in the community, be part of the decision-making process on issues that impact their lives, or improve their social and economic standing. This too negatively impacts mental health.</a:t>
            </a:r>
          </a:p>
          <a:p>
            <a:pPr marL="228600" indent="-228600"/>
            <a:endParaRPr lang="en-GB" altLang="es-ES" smtClean="0">
              <a:cs typeface="Arial" panose="020B0604020202020204" pitchFamily="34" charset="0"/>
            </a:endParaRPr>
          </a:p>
        </p:txBody>
      </p:sp>
    </p:spTree>
    <p:extLst>
      <p:ext uri="{BB962C8B-B14F-4D97-AF65-F5344CB8AC3E}">
        <p14:creationId xmlns:p14="http://schemas.microsoft.com/office/powerpoint/2010/main" val="260952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s-ES" smtClean="0">
              <a:latin typeface="Arial" panose="020B0604020202020204" pitchFamily="34" charset="0"/>
              <a:cs typeface="Arial" panose="020B0604020202020204" pitchFamily="34" charset="0"/>
            </a:endParaRPr>
          </a:p>
        </p:txBody>
      </p:sp>
      <p:sp>
        <p:nvSpPr>
          <p:cNvPr id="593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D0934E-B4D5-47AB-85FF-1ADB30C77AE1}" type="slidenum">
              <a:rPr lang="en-US" altLang="es-ES" sz="1200">
                <a:latin typeface="Arial" panose="020B0604020202020204" pitchFamily="34" charset="0"/>
              </a:rPr>
              <a:pPr/>
              <a:t>21</a:t>
            </a:fld>
            <a:endParaRPr lang="en-US" altLang="es-ES" sz="1200">
              <a:latin typeface="Arial" panose="020B0604020202020204" pitchFamily="34" charset="0"/>
            </a:endParaRPr>
          </a:p>
        </p:txBody>
      </p:sp>
    </p:spTree>
    <p:extLst>
      <p:ext uri="{BB962C8B-B14F-4D97-AF65-F5344CB8AC3E}">
        <p14:creationId xmlns:p14="http://schemas.microsoft.com/office/powerpoint/2010/main" val="60657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CF51A73-4FFE-4D1F-BB99-ED5618D9A3DA}" type="slidenum">
              <a:rPr lang="en-GB" altLang="es-ES" sz="1200"/>
              <a:pPr/>
              <a:t>22</a:t>
            </a:fld>
            <a:endParaRPr lang="en-GB" altLang="es-ES" sz="1200"/>
          </a:p>
        </p:txBody>
      </p:sp>
      <p:sp>
        <p:nvSpPr>
          <p:cNvPr id="60419" name="Rectangle 2"/>
          <p:cNvSpPr>
            <a:spLocks noGrp="1" noRot="1" noChangeAspect="1" noChangeArrowheads="1" noTextEdit="1"/>
          </p:cNvSpPr>
          <p:nvPr>
            <p:ph type="sldImg"/>
          </p:nvPr>
        </p:nvSpPr>
        <p:spPr>
          <a:xfrm>
            <a:off x="1763713" y="571500"/>
            <a:ext cx="3165475" cy="2374900"/>
          </a:xfrm>
          <a:ln/>
        </p:spPr>
      </p:sp>
      <p:sp>
        <p:nvSpPr>
          <p:cNvPr id="60420" name="Rectangle 3"/>
          <p:cNvSpPr>
            <a:spLocks noGrp="1" noChangeArrowheads="1"/>
          </p:cNvSpPr>
          <p:nvPr>
            <p:ph type="body" idx="1"/>
          </p:nvPr>
        </p:nvSpPr>
        <p:spPr>
          <a:xfrm>
            <a:off x="312738" y="3235325"/>
            <a:ext cx="5965825" cy="630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80000"/>
              </a:lnSpc>
            </a:pPr>
            <a:r>
              <a:rPr lang="en-GB" altLang="es-ES" b="1" smtClean="0">
                <a:cs typeface="Arial" panose="020B0604020202020204" pitchFamily="34" charset="0"/>
              </a:rPr>
              <a:t>Violations in the mental health care context</a:t>
            </a:r>
            <a:endParaRPr lang="en-US" altLang="es-ES" b="1" smtClean="0">
              <a:cs typeface="Arial" panose="020B0604020202020204" pitchFamily="34" charset="0"/>
            </a:endParaRPr>
          </a:p>
          <a:p>
            <a:pPr marL="152400" indent="-152400" eaLnBrk="1" hangingPunct="1">
              <a:lnSpc>
                <a:spcPct val="80000"/>
              </a:lnSpc>
            </a:pPr>
            <a:r>
              <a:rPr lang="en-US" altLang="es-ES" smtClean="0">
                <a:cs typeface="Arial" panose="020B0604020202020204" pitchFamily="34" charset="0"/>
              </a:rPr>
              <a:t>As we've seen in pandit lecture and in film Michelle showed people with mental disabilities experience terrible human rights violations in psychiatric institutions</a:t>
            </a:r>
            <a:r>
              <a:rPr lang="en-GB" altLang="es-ES" smtClean="0">
                <a:cs typeface="Arial" panose="020B0604020202020204" pitchFamily="34" charset="0"/>
              </a:rPr>
              <a:t>.</a:t>
            </a:r>
          </a:p>
          <a:p>
            <a:pPr marL="152400" indent="-152400" eaLnBrk="1" hangingPunct="1">
              <a:lnSpc>
                <a:spcPct val="80000"/>
              </a:lnSpc>
            </a:pPr>
            <a:endParaRPr lang="en-GB" altLang="es-ES" smtClean="0">
              <a:cs typeface="Arial" panose="020B0604020202020204" pitchFamily="34" charset="0"/>
            </a:endParaRPr>
          </a:p>
          <a:p>
            <a:pPr marL="152400" indent="-152400" eaLnBrk="1" hangingPunct="1">
              <a:lnSpc>
                <a:spcPct val="80000"/>
              </a:lnSpc>
            </a:pPr>
            <a:r>
              <a:rPr lang="en-GB" altLang="es-ES" smtClean="0">
                <a:cs typeface="Arial" panose="020B0604020202020204" pitchFamily="34" charset="0"/>
              </a:rPr>
              <a:t>I won't go over these again in detail, but just to highlight the overarching issues, that people in institutions live in:</a:t>
            </a:r>
          </a:p>
          <a:p>
            <a:pPr marL="152400" indent="-152400" eaLnBrk="1" hangingPunct="1">
              <a:lnSpc>
                <a:spcPct val="80000"/>
              </a:lnSpc>
            </a:pPr>
            <a:endParaRPr lang="en-GB" altLang="es-ES" smtClean="0">
              <a:cs typeface="Arial" panose="020B0604020202020204" pitchFamily="34" charset="0"/>
            </a:endParaRPr>
          </a:p>
          <a:p>
            <a:pPr marL="152400" indent="-152400" eaLnBrk="1" hangingPunct="1">
              <a:lnSpc>
                <a:spcPct val="80000"/>
              </a:lnSpc>
            </a:pPr>
            <a:r>
              <a:rPr lang="en-GB" altLang="es-ES" smtClean="0">
                <a:cs typeface="Arial" panose="020B0604020202020204" pitchFamily="34" charset="0"/>
              </a:rPr>
              <a:t>Appalling living conditions</a:t>
            </a:r>
          </a:p>
          <a:p>
            <a:pPr marL="609600" lvl="1" indent="-152400" eaLnBrk="1" hangingPunct="1">
              <a:lnSpc>
                <a:spcPct val="80000"/>
              </a:lnSpc>
            </a:pPr>
            <a:r>
              <a:rPr lang="en-US" altLang="es-ES" smtClean="0">
                <a:cs typeface="Arial" panose="020B0604020202020204" pitchFamily="34" charset="0"/>
              </a:rPr>
              <a:t>Buildings are decrepit and filthy, poor sanitation and hygiene</a:t>
            </a:r>
          </a:p>
          <a:p>
            <a:pPr marL="609600" lvl="1" indent="-152400" eaLnBrk="1" hangingPunct="1">
              <a:lnSpc>
                <a:spcPct val="80000"/>
              </a:lnSpc>
            </a:pPr>
            <a:r>
              <a:rPr lang="en-US" altLang="es-ES" smtClean="0">
                <a:cs typeface="Arial" panose="020B0604020202020204" pitchFamily="34" charset="0"/>
              </a:rPr>
              <a:t>People lack proper clothes, clean water, food, heating, decent bedding or privacy</a:t>
            </a:r>
          </a:p>
          <a:p>
            <a:pPr marL="152400" indent="-152400" eaLnBrk="1" hangingPunct="1">
              <a:lnSpc>
                <a:spcPct val="80000"/>
              </a:lnSpc>
            </a:pPr>
            <a:r>
              <a:rPr lang="en-GB" altLang="zh-CN" smtClean="0">
                <a:cs typeface="Arial" panose="020B0604020202020204" pitchFamily="34" charset="0"/>
              </a:rPr>
              <a:t>In</a:t>
            </a:r>
            <a:r>
              <a:rPr lang="en-US" altLang="zh-CN" smtClean="0">
                <a:cs typeface="Arial" panose="020B0604020202020204" pitchFamily="34" charset="0"/>
              </a:rPr>
              <a:t>human and degrading treatment:</a:t>
            </a:r>
          </a:p>
          <a:p>
            <a:pPr marL="609600" lvl="1" indent="-152400" eaLnBrk="1" hangingPunct="1">
              <a:lnSpc>
                <a:spcPct val="80000"/>
              </a:lnSpc>
            </a:pPr>
            <a:r>
              <a:rPr lang="en-US" altLang="zh-CN" smtClean="0">
                <a:cs typeface="Arial" panose="020B0604020202020204" pitchFamily="34" charset="0"/>
              </a:rPr>
              <a:t>Abusive use of seclusion and restraints</a:t>
            </a:r>
          </a:p>
          <a:p>
            <a:pPr marL="609600" lvl="1" indent="-152400" eaLnBrk="1" hangingPunct="1">
              <a:lnSpc>
                <a:spcPct val="80000"/>
              </a:lnSpc>
            </a:pPr>
            <a:r>
              <a:rPr lang="en-US" altLang="zh-CN" smtClean="0">
                <a:cs typeface="Arial" panose="020B0604020202020204" pitchFamily="34" charset="0"/>
              </a:rPr>
              <a:t>Violence and rape </a:t>
            </a:r>
          </a:p>
          <a:p>
            <a:pPr marL="609600" lvl="1" indent="-152400" eaLnBrk="1" hangingPunct="1">
              <a:lnSpc>
                <a:spcPct val="80000"/>
              </a:lnSpc>
            </a:pPr>
            <a:r>
              <a:rPr lang="en-US" altLang="zh-CN" smtClean="0">
                <a:cs typeface="Arial" panose="020B0604020202020204" pitchFamily="34" charset="0"/>
              </a:rPr>
              <a:t>No stimulation</a:t>
            </a:r>
          </a:p>
          <a:p>
            <a:pPr marL="609600" lvl="1" indent="-152400" eaLnBrk="1" hangingPunct="1">
              <a:lnSpc>
                <a:spcPct val="80000"/>
              </a:lnSpc>
            </a:pPr>
            <a:r>
              <a:rPr lang="en-US" altLang="zh-CN" smtClean="0">
                <a:cs typeface="Arial" panose="020B0604020202020204" pitchFamily="34" charset="0"/>
              </a:rPr>
              <a:t>Over-medication</a:t>
            </a:r>
            <a:endParaRPr lang="en-GB" altLang="es-ES" smtClean="0">
              <a:cs typeface="Arial" panose="020B0604020202020204" pitchFamily="34" charset="0"/>
            </a:endParaRPr>
          </a:p>
          <a:p>
            <a:pPr marL="152400" indent="-152400" eaLnBrk="1" hangingPunct="1">
              <a:lnSpc>
                <a:spcPct val="80000"/>
              </a:lnSpc>
            </a:pPr>
            <a:r>
              <a:rPr lang="en-GB" altLang="es-ES" sz="900" smtClean="0">
                <a:cs typeface="Arial" panose="020B0604020202020204" pitchFamily="34" charset="0"/>
              </a:rPr>
              <a:t>************************************************</a:t>
            </a:r>
          </a:p>
          <a:p>
            <a:pPr marL="152400" indent="-152400" eaLnBrk="1" hangingPunct="1">
              <a:lnSpc>
                <a:spcPct val="80000"/>
              </a:lnSpc>
            </a:pPr>
            <a:r>
              <a:rPr lang="en-GB" altLang="es-ES" sz="900" smtClean="0">
                <a:cs typeface="Arial" panose="020B0604020202020204" pitchFamily="34" charset="0"/>
              </a:rPr>
              <a:t>Patients in many mental health facilities around the world experience </a:t>
            </a:r>
            <a:r>
              <a:rPr lang="en-GB" altLang="es-ES" sz="900" b="1" smtClean="0">
                <a:cs typeface="Arial" panose="020B0604020202020204" pitchFamily="34" charset="0"/>
              </a:rPr>
              <a:t>appalling living conditions:</a:t>
            </a:r>
          </a:p>
          <a:p>
            <a:pPr marL="152400" indent="-152400" eaLnBrk="1" hangingPunct="1">
              <a:lnSpc>
                <a:spcPct val="80000"/>
              </a:lnSpc>
              <a:buFontTx/>
              <a:buChar char="•"/>
            </a:pPr>
            <a:r>
              <a:rPr lang="en-US" altLang="es-ES" sz="900" smtClean="0">
                <a:cs typeface="Arial" panose="020B0604020202020204" pitchFamily="34" charset="0"/>
              </a:rPr>
              <a:t>Buildings are decrepit and filthy, lacking even basic sanitation and hygiene standards. </a:t>
            </a:r>
          </a:p>
          <a:p>
            <a:pPr marL="152400" indent="-152400" eaLnBrk="1" hangingPunct="1">
              <a:lnSpc>
                <a:spcPct val="80000"/>
              </a:lnSpc>
              <a:buFontTx/>
              <a:buChar char="•"/>
            </a:pPr>
            <a:endParaRPr lang="en-US" altLang="es-ES" sz="900" smtClean="0">
              <a:cs typeface="Arial" panose="020B0604020202020204" pitchFamily="34" charset="0"/>
            </a:endParaRPr>
          </a:p>
          <a:p>
            <a:pPr marL="152400" indent="-152400" eaLnBrk="1" hangingPunct="1">
              <a:lnSpc>
                <a:spcPct val="80000"/>
              </a:lnSpc>
              <a:buFontTx/>
              <a:buChar char="•"/>
            </a:pPr>
            <a:r>
              <a:rPr lang="en-US" altLang="es-ES" sz="900" smtClean="0">
                <a:cs typeface="Arial" panose="020B0604020202020204" pitchFamily="34" charset="0"/>
              </a:rPr>
              <a:t>People do lack proper clothes, clean water, food, heating, decent bedding or privacy. </a:t>
            </a:r>
          </a:p>
          <a:p>
            <a:pPr marL="152400" indent="-152400" eaLnBrk="1" hangingPunct="1">
              <a:lnSpc>
                <a:spcPct val="80000"/>
              </a:lnSpc>
              <a:buFontTx/>
              <a:buChar char="•"/>
            </a:pPr>
            <a:endParaRPr lang="en-GB" altLang="zh-CN" sz="900" smtClean="0">
              <a:cs typeface="Arial" panose="020B0604020202020204" pitchFamily="34" charset="0"/>
            </a:endParaRPr>
          </a:p>
          <a:p>
            <a:pPr marL="152400" indent="-152400" eaLnBrk="1" hangingPunct="1">
              <a:lnSpc>
                <a:spcPct val="80000"/>
              </a:lnSpc>
              <a:buFontTx/>
              <a:buChar char="•"/>
            </a:pPr>
            <a:r>
              <a:rPr lang="en-GB" altLang="zh-CN" sz="900" smtClean="0">
                <a:cs typeface="Arial" panose="020B0604020202020204" pitchFamily="34" charset="0"/>
              </a:rPr>
              <a:t>There was a recent report (Feb 2004)  for example of 18 people dying in an institution in Roumania due to of hypothermia and malnutrition)</a:t>
            </a:r>
          </a:p>
          <a:p>
            <a:pPr marL="152400" indent="-152400" eaLnBrk="1" hangingPunct="1">
              <a:lnSpc>
                <a:spcPct val="80000"/>
              </a:lnSpc>
              <a:buFontTx/>
              <a:buChar char="•"/>
            </a:pPr>
            <a:endParaRPr lang="en-US" altLang="zh-CN" sz="900" smtClean="0">
              <a:cs typeface="Arial" panose="020B0604020202020204" pitchFamily="34" charset="0"/>
            </a:endParaRPr>
          </a:p>
          <a:p>
            <a:pPr marL="152400" indent="-152400" eaLnBrk="1" hangingPunct="1">
              <a:lnSpc>
                <a:spcPct val="80000"/>
              </a:lnSpc>
            </a:pPr>
            <a:r>
              <a:rPr lang="en-US" altLang="zh-CN" sz="900" smtClean="0">
                <a:cs typeface="Arial" panose="020B0604020202020204" pitchFamily="34" charset="0"/>
              </a:rPr>
              <a:t>Many people living in psychiatric institutions are exposed i</a:t>
            </a:r>
            <a:r>
              <a:rPr lang="en-US" altLang="zh-CN" sz="900" b="1" smtClean="0">
                <a:cs typeface="Arial" panose="020B0604020202020204" pitchFamily="34" charset="0"/>
              </a:rPr>
              <a:t>nhumane or degrading treatment, physical, sexual and mental abuse and neglec</a:t>
            </a:r>
            <a:r>
              <a:rPr lang="en-US" altLang="zh-CN" sz="900" smtClean="0">
                <a:cs typeface="Arial" panose="020B0604020202020204" pitchFamily="34" charset="0"/>
              </a:rPr>
              <a:t>t:</a:t>
            </a:r>
          </a:p>
          <a:p>
            <a:pPr marL="152400" indent="-152400" eaLnBrk="1" hangingPunct="1">
              <a:lnSpc>
                <a:spcPct val="80000"/>
              </a:lnSpc>
              <a:buFontTx/>
              <a:buChar char="•"/>
            </a:pPr>
            <a:r>
              <a:rPr lang="en-US" altLang="zh-CN" sz="900" smtClean="0">
                <a:cs typeface="Arial" panose="020B0604020202020204" pitchFamily="34" charset="0"/>
              </a:rPr>
              <a:t>Abusive use of seclusion and restraints are common practice in certain facilities.  Patients are locked away in small, prison-like rooms for long periods of time with no human contact. Sometimes, adults and even young children are locked up in caged beds with no hope of movement all day.</a:t>
            </a:r>
          </a:p>
          <a:p>
            <a:pPr marL="152400" indent="-152400" eaLnBrk="1" hangingPunct="1">
              <a:lnSpc>
                <a:spcPct val="80000"/>
              </a:lnSpc>
              <a:buFontTx/>
              <a:buChar char="•"/>
            </a:pPr>
            <a:r>
              <a:rPr lang="en-GB" altLang="es-ES" sz="900" smtClean="0">
                <a:cs typeface="Arial" panose="020B0604020202020204" pitchFamily="34" charset="0"/>
              </a:rPr>
              <a:t>examples of more harmful, inhuman practices which are still prevalent in </a:t>
            </a:r>
            <a:r>
              <a:rPr lang="en-GB" altLang="es-ES" sz="900" b="1" smtClean="0">
                <a:cs typeface="Arial" panose="020B0604020202020204" pitchFamily="34" charset="0"/>
              </a:rPr>
              <a:t>Europe</a:t>
            </a:r>
            <a:r>
              <a:rPr lang="en-GB" altLang="es-ES" sz="900" smtClean="0">
                <a:cs typeface="Arial" panose="020B0604020202020204" pitchFamily="34" charset="0"/>
              </a:rPr>
              <a:t> </a:t>
            </a:r>
            <a:r>
              <a:rPr lang="en-GB" altLang="es-ES" sz="900" i="1" smtClean="0">
                <a:cs typeface="Arial" panose="020B0604020202020204" pitchFamily="34" charset="0"/>
              </a:rPr>
              <a:t>(Turkey, Romania, Czech; Slovakia and Slovenia)…</a:t>
            </a:r>
            <a:r>
              <a:rPr lang="en-GB" altLang="es-ES" sz="900" smtClean="0">
                <a:cs typeface="Arial" panose="020B0604020202020204" pitchFamily="34" charset="0"/>
              </a:rPr>
              <a:t>(In </a:t>
            </a:r>
            <a:r>
              <a:rPr lang="en-GB" altLang="es-ES" sz="900" b="1" smtClean="0">
                <a:cs typeface="Arial" panose="020B0604020202020204" pitchFamily="34" charset="0"/>
              </a:rPr>
              <a:t>paraguay</a:t>
            </a:r>
            <a:r>
              <a:rPr lang="en-GB" altLang="es-ES" sz="900" smtClean="0">
                <a:cs typeface="Arial" panose="020B0604020202020204" pitchFamily="34" charset="0"/>
              </a:rPr>
              <a:t> a very recent report showed that children with autism are locked away in tiny cells for years – in one case 4 years – where they are not even let out to go to the toilet so have to live in cells filled with their own excrement and urine)</a:t>
            </a:r>
            <a:endParaRPr lang="en-US" altLang="zh-CN" sz="900" smtClean="0">
              <a:cs typeface="Arial" panose="020B0604020202020204" pitchFamily="34" charset="0"/>
            </a:endParaRPr>
          </a:p>
          <a:p>
            <a:pPr marL="152400" indent="-152400" eaLnBrk="1" hangingPunct="1">
              <a:lnSpc>
                <a:spcPct val="80000"/>
              </a:lnSpc>
              <a:buFontTx/>
              <a:buChar char="•"/>
            </a:pPr>
            <a:r>
              <a:rPr lang="en-US" altLang="zh-CN" sz="900" smtClean="0">
                <a:cs typeface="Arial" panose="020B0604020202020204" pitchFamily="34" charset="0"/>
              </a:rPr>
              <a:t>In some institutions, adults and children are subjected to horrific violence and rape — sometimes at the hands of the very people who should be caring for them.  These practices often go unreported and unpunished, leaving the perpetrators free to continue the abuse. </a:t>
            </a:r>
            <a:endParaRPr lang="en-US" altLang="zh-CN" sz="900" i="1" smtClean="0">
              <a:cs typeface="Arial" panose="020B0604020202020204" pitchFamily="34" charset="0"/>
            </a:endParaRPr>
          </a:p>
          <a:p>
            <a:pPr marL="152400" indent="-152400" eaLnBrk="1" hangingPunct="1">
              <a:lnSpc>
                <a:spcPct val="80000"/>
              </a:lnSpc>
              <a:buFontTx/>
              <a:buChar char="•"/>
            </a:pPr>
            <a:r>
              <a:rPr lang="en-US" altLang="zh-CN" sz="900" smtClean="0">
                <a:cs typeface="Arial" panose="020B0604020202020204" pitchFamily="34" charset="0"/>
              </a:rPr>
              <a:t>Many people living in institutions receive no form of stimulation, and spend days, months and even years living in excruciating boredom.  </a:t>
            </a:r>
          </a:p>
          <a:p>
            <a:pPr marL="152400" indent="-152400" eaLnBrk="1" hangingPunct="1">
              <a:lnSpc>
                <a:spcPct val="80000"/>
              </a:lnSpc>
              <a:buFontTx/>
              <a:buChar char="•"/>
            </a:pPr>
            <a:r>
              <a:rPr lang="en-US" altLang="zh-CN" sz="900" smtClean="0">
                <a:cs typeface="Arial" panose="020B0604020202020204" pitchFamily="34" charset="0"/>
              </a:rPr>
              <a:t>Some people are over-medicated so that they remain docile and 'easy to manage'. </a:t>
            </a:r>
          </a:p>
          <a:p>
            <a:pPr marL="152400" indent="-152400" eaLnBrk="1" hangingPunct="1">
              <a:lnSpc>
                <a:spcPct val="80000"/>
              </a:lnSpc>
            </a:pPr>
            <a:endParaRPr lang="en-US" altLang="zh-CN" sz="900" smtClean="0">
              <a:cs typeface="Arial" panose="020B0604020202020204" pitchFamily="34" charset="0"/>
            </a:endParaRPr>
          </a:p>
        </p:txBody>
      </p:sp>
    </p:spTree>
    <p:extLst>
      <p:ext uri="{BB962C8B-B14F-4D97-AF65-F5344CB8AC3E}">
        <p14:creationId xmlns:p14="http://schemas.microsoft.com/office/powerpoint/2010/main" val="314374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02ACC43-69D5-4EDD-AAB0-447902245464}" type="slidenum">
              <a:rPr lang="en-US" altLang="es-ES" sz="1200">
                <a:latin typeface="Arial" panose="020B0604020202020204" pitchFamily="34" charset="0"/>
              </a:rPr>
              <a:pPr/>
              <a:t>23</a:t>
            </a:fld>
            <a:endParaRPr lang="en-US" altLang="es-E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xfrm>
            <a:off x="1217613" y="744538"/>
            <a:ext cx="4362450" cy="3273425"/>
          </a:xfrm>
          <a:ln/>
        </p:spPr>
      </p:sp>
      <p:sp>
        <p:nvSpPr>
          <p:cNvPr id="61444" name="Rectangle 3"/>
          <p:cNvSpPr>
            <a:spLocks noGrp="1" noChangeArrowheads="1"/>
          </p:cNvSpPr>
          <p:nvPr>
            <p:ph type="body" idx="1"/>
          </p:nvPr>
        </p:nvSpPr>
        <p:spPr>
          <a:xfrm>
            <a:off x="677863" y="4089400"/>
            <a:ext cx="5441950" cy="509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s-ES" sz="1400" b="1" smtClean="0">
                <a:latin typeface="Arial" panose="020B0604020202020204" pitchFamily="34" charset="0"/>
                <a:cs typeface="Arial" panose="020B0604020202020204" pitchFamily="34" charset="0"/>
              </a:rPr>
              <a:t>Human rights violations: inhuman living conditions</a:t>
            </a:r>
          </a:p>
          <a:p>
            <a:pPr eaLnBrk="1" hangingPunct="1">
              <a:buFontTx/>
              <a:buChar char="•"/>
            </a:pPr>
            <a:r>
              <a:rPr lang="en-GB" altLang="es-ES" sz="1400" smtClean="0">
                <a:latin typeface="Arial" panose="020B0604020202020204" pitchFamily="34" charset="0"/>
                <a:cs typeface="Arial" panose="020B0604020202020204" pitchFamily="34" charset="0"/>
              </a:rPr>
              <a:t>psychiatric institutions tend to be more like human warehouses than places of care and treatment.</a:t>
            </a:r>
            <a:endParaRPr lang="en-GB" altLang="zh-CN" sz="1400" smtClean="0">
              <a:latin typeface="Arial" panose="020B0604020202020204" pitchFamily="34" charset="0"/>
              <a:cs typeface="Arial" panose="020B0604020202020204" pitchFamily="34" charset="0"/>
            </a:endParaRPr>
          </a:p>
          <a:p>
            <a:pPr eaLnBrk="1" hangingPunct="1">
              <a:buFontTx/>
              <a:buChar char="•"/>
            </a:pPr>
            <a:r>
              <a:rPr lang="en-GB" altLang="zh-CN" sz="1400" smtClean="0">
                <a:latin typeface="Arial" panose="020B0604020202020204" pitchFamily="34" charset="0"/>
                <a:cs typeface="Arial" panose="020B0604020202020204" pitchFamily="34" charset="0"/>
              </a:rPr>
              <a:t>The buildings are decrepit and filthy. </a:t>
            </a:r>
          </a:p>
          <a:p>
            <a:pPr eaLnBrk="1" hangingPunct="1">
              <a:buFontTx/>
              <a:buChar char="•"/>
            </a:pPr>
            <a:r>
              <a:rPr lang="en-GB" altLang="zh-CN" sz="1400" smtClean="0">
                <a:latin typeface="Arial" panose="020B0604020202020204" pitchFamily="34" charset="0"/>
                <a:cs typeface="Arial" panose="020B0604020202020204" pitchFamily="34" charset="0"/>
              </a:rPr>
              <a:t>People lack proper clothes, clean water, and food.  They also lack respect for their dignity.</a:t>
            </a:r>
            <a:r>
              <a:rPr lang="en-US" altLang="zh-CN" sz="1400" smtClean="0">
                <a:latin typeface="Arial" panose="020B0604020202020204" pitchFamily="34" charset="0"/>
                <a:cs typeface="Arial" panose="020B0604020202020204" pitchFamily="34" charset="0"/>
              </a:rPr>
              <a:t> </a:t>
            </a:r>
            <a:endParaRPr lang="en-GB" altLang="zh-CN" sz="1400" smtClean="0">
              <a:latin typeface="Arial" panose="020B0604020202020204" pitchFamily="34" charset="0"/>
              <a:cs typeface="Arial" panose="020B0604020202020204" pitchFamily="34" charset="0"/>
            </a:endParaRPr>
          </a:p>
          <a:p>
            <a:pPr eaLnBrk="1" hangingPunct="1">
              <a:buFontTx/>
              <a:buChar char="•"/>
            </a:pPr>
            <a:r>
              <a:rPr lang="en-GB" altLang="zh-CN" sz="1400" smtClean="0">
                <a:latin typeface="Arial" panose="020B0604020202020204" pitchFamily="34" charset="0"/>
                <a:cs typeface="Arial" panose="020B0604020202020204" pitchFamily="34" charset="0"/>
              </a:rPr>
              <a:t>Again, these conditions can only lead to a worsening of the mental disorder and overall health. (Feb 2004 18 people died in inst in Romania of hypothermia and malnutrition)</a:t>
            </a:r>
          </a:p>
          <a:p>
            <a:pPr eaLnBrk="1" hangingPunct="1">
              <a:buFontTx/>
              <a:buChar char="•"/>
            </a:pPr>
            <a:r>
              <a:rPr lang="en-GB" altLang="zh-CN" sz="1400" smtClean="0">
                <a:latin typeface="Arial" panose="020B0604020202020204" pitchFamily="34" charset="0"/>
                <a:cs typeface="Arial" panose="020B0604020202020204" pitchFamily="34" charset="0"/>
              </a:rPr>
              <a:t>When the treatment settings are so appalling, it is quite easy to understand why people do not seek help, and why people actively resist treatment. It also explains why so few health care staff want to work in the area of mental health. </a:t>
            </a:r>
            <a:endParaRPr lang="en-US" altLang="es-ES" sz="1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91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3F3B173-890D-4526-B7E3-490E9FEEE9D6}" type="slidenum">
              <a:rPr lang="en-GB" altLang="es-ES" sz="1200"/>
              <a:pPr/>
              <a:t>24</a:t>
            </a:fld>
            <a:endParaRPr lang="en-GB" altLang="es-ES" sz="1200"/>
          </a:p>
        </p:txBody>
      </p:sp>
      <p:sp>
        <p:nvSpPr>
          <p:cNvPr id="62467" name="Rectangle 2"/>
          <p:cNvSpPr>
            <a:spLocks noGrp="1" noRot="1" noChangeAspect="1" noChangeArrowheads="1" noTextEdit="1"/>
          </p:cNvSpPr>
          <p:nvPr>
            <p:ph type="sldImg"/>
          </p:nvPr>
        </p:nvSpPr>
        <p:spPr>
          <a:xfrm>
            <a:off x="1763713" y="571500"/>
            <a:ext cx="3165475" cy="2374900"/>
          </a:xfrm>
          <a:ln/>
        </p:spPr>
      </p:sp>
      <p:sp>
        <p:nvSpPr>
          <p:cNvPr id="62468" name="Rectangle 3"/>
          <p:cNvSpPr>
            <a:spLocks noGrp="1" noChangeArrowheads="1"/>
          </p:cNvSpPr>
          <p:nvPr>
            <p:ph type="body" idx="1"/>
          </p:nvPr>
        </p:nvSpPr>
        <p:spPr>
          <a:xfrm>
            <a:off x="312738" y="3235325"/>
            <a:ext cx="5965825" cy="630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80000"/>
              </a:lnSpc>
            </a:pPr>
            <a:r>
              <a:rPr lang="en-GB" altLang="es-ES" b="1" smtClean="0">
                <a:cs typeface="Arial" panose="020B0604020202020204" pitchFamily="34" charset="0"/>
              </a:rPr>
              <a:t>Violations in the mental health care context</a:t>
            </a:r>
            <a:endParaRPr lang="en-US" altLang="es-ES" b="1" smtClean="0">
              <a:cs typeface="Arial" panose="020B0604020202020204" pitchFamily="34" charset="0"/>
            </a:endParaRPr>
          </a:p>
          <a:p>
            <a:pPr marL="152400" indent="-152400" eaLnBrk="1" hangingPunct="1">
              <a:lnSpc>
                <a:spcPct val="80000"/>
              </a:lnSpc>
            </a:pPr>
            <a:r>
              <a:rPr lang="en-US" altLang="es-ES" smtClean="0">
                <a:cs typeface="Arial" panose="020B0604020202020204" pitchFamily="34" charset="0"/>
              </a:rPr>
              <a:t>As we've seen in pandit lecture and in film Michelle showed people with mental disabilities experience terrible human rights violations in psychiatric institutions</a:t>
            </a:r>
            <a:r>
              <a:rPr lang="en-GB" altLang="es-ES" smtClean="0">
                <a:cs typeface="Arial" panose="020B0604020202020204" pitchFamily="34" charset="0"/>
              </a:rPr>
              <a:t>.</a:t>
            </a:r>
          </a:p>
          <a:p>
            <a:pPr marL="152400" indent="-152400" eaLnBrk="1" hangingPunct="1">
              <a:lnSpc>
                <a:spcPct val="80000"/>
              </a:lnSpc>
            </a:pPr>
            <a:endParaRPr lang="en-GB" altLang="es-ES" smtClean="0">
              <a:cs typeface="Arial" panose="020B0604020202020204" pitchFamily="34" charset="0"/>
            </a:endParaRPr>
          </a:p>
          <a:p>
            <a:pPr marL="152400" indent="-152400" eaLnBrk="1" hangingPunct="1">
              <a:lnSpc>
                <a:spcPct val="80000"/>
              </a:lnSpc>
            </a:pPr>
            <a:r>
              <a:rPr lang="en-GB" altLang="es-ES" smtClean="0">
                <a:cs typeface="Arial" panose="020B0604020202020204" pitchFamily="34" charset="0"/>
              </a:rPr>
              <a:t>I won't go over these again in detail, but just to highlight the overarching issues, that people in institutions live in:</a:t>
            </a:r>
          </a:p>
          <a:p>
            <a:pPr marL="152400" indent="-152400" eaLnBrk="1" hangingPunct="1">
              <a:lnSpc>
                <a:spcPct val="80000"/>
              </a:lnSpc>
            </a:pPr>
            <a:endParaRPr lang="en-GB" altLang="es-ES" smtClean="0">
              <a:cs typeface="Arial" panose="020B0604020202020204" pitchFamily="34" charset="0"/>
            </a:endParaRPr>
          </a:p>
          <a:p>
            <a:pPr marL="152400" indent="-152400" eaLnBrk="1" hangingPunct="1">
              <a:lnSpc>
                <a:spcPct val="80000"/>
              </a:lnSpc>
            </a:pPr>
            <a:r>
              <a:rPr lang="en-GB" altLang="es-ES" smtClean="0">
                <a:cs typeface="Arial" panose="020B0604020202020204" pitchFamily="34" charset="0"/>
              </a:rPr>
              <a:t>Appalling living conditions</a:t>
            </a:r>
          </a:p>
          <a:p>
            <a:pPr marL="609600" lvl="1" indent="-152400" eaLnBrk="1" hangingPunct="1">
              <a:lnSpc>
                <a:spcPct val="80000"/>
              </a:lnSpc>
            </a:pPr>
            <a:r>
              <a:rPr lang="en-US" altLang="es-ES" smtClean="0">
                <a:cs typeface="Arial" panose="020B0604020202020204" pitchFamily="34" charset="0"/>
              </a:rPr>
              <a:t>Buildings are decrepit and filthy, poor sanitation and hygiene</a:t>
            </a:r>
          </a:p>
          <a:p>
            <a:pPr marL="609600" lvl="1" indent="-152400" eaLnBrk="1" hangingPunct="1">
              <a:lnSpc>
                <a:spcPct val="80000"/>
              </a:lnSpc>
            </a:pPr>
            <a:r>
              <a:rPr lang="en-US" altLang="es-ES" smtClean="0">
                <a:cs typeface="Arial" panose="020B0604020202020204" pitchFamily="34" charset="0"/>
              </a:rPr>
              <a:t>People lack proper clothes, clean water, food, heating, decent bedding or privacy</a:t>
            </a:r>
          </a:p>
          <a:p>
            <a:pPr marL="152400" indent="-152400" eaLnBrk="1" hangingPunct="1">
              <a:lnSpc>
                <a:spcPct val="80000"/>
              </a:lnSpc>
            </a:pPr>
            <a:r>
              <a:rPr lang="en-GB" altLang="zh-CN" smtClean="0">
                <a:cs typeface="Arial" panose="020B0604020202020204" pitchFamily="34" charset="0"/>
              </a:rPr>
              <a:t>In</a:t>
            </a:r>
            <a:r>
              <a:rPr lang="en-US" altLang="zh-CN" smtClean="0">
                <a:cs typeface="Arial" panose="020B0604020202020204" pitchFamily="34" charset="0"/>
              </a:rPr>
              <a:t>human and degrading treatment:</a:t>
            </a:r>
          </a:p>
          <a:p>
            <a:pPr marL="609600" lvl="1" indent="-152400" eaLnBrk="1" hangingPunct="1">
              <a:lnSpc>
                <a:spcPct val="80000"/>
              </a:lnSpc>
            </a:pPr>
            <a:r>
              <a:rPr lang="en-US" altLang="zh-CN" smtClean="0">
                <a:cs typeface="Arial" panose="020B0604020202020204" pitchFamily="34" charset="0"/>
              </a:rPr>
              <a:t>Abusive use of seclusion and restraints</a:t>
            </a:r>
          </a:p>
          <a:p>
            <a:pPr marL="609600" lvl="1" indent="-152400" eaLnBrk="1" hangingPunct="1">
              <a:lnSpc>
                <a:spcPct val="80000"/>
              </a:lnSpc>
            </a:pPr>
            <a:r>
              <a:rPr lang="en-US" altLang="zh-CN" smtClean="0">
                <a:cs typeface="Arial" panose="020B0604020202020204" pitchFamily="34" charset="0"/>
              </a:rPr>
              <a:t>Violence and rape </a:t>
            </a:r>
          </a:p>
          <a:p>
            <a:pPr marL="609600" lvl="1" indent="-152400" eaLnBrk="1" hangingPunct="1">
              <a:lnSpc>
                <a:spcPct val="80000"/>
              </a:lnSpc>
            </a:pPr>
            <a:r>
              <a:rPr lang="en-US" altLang="zh-CN" smtClean="0">
                <a:cs typeface="Arial" panose="020B0604020202020204" pitchFamily="34" charset="0"/>
              </a:rPr>
              <a:t>No stimulation</a:t>
            </a:r>
          </a:p>
          <a:p>
            <a:pPr marL="609600" lvl="1" indent="-152400" eaLnBrk="1" hangingPunct="1">
              <a:lnSpc>
                <a:spcPct val="80000"/>
              </a:lnSpc>
            </a:pPr>
            <a:r>
              <a:rPr lang="en-US" altLang="zh-CN" smtClean="0">
                <a:cs typeface="Arial" panose="020B0604020202020204" pitchFamily="34" charset="0"/>
              </a:rPr>
              <a:t>Over-medication</a:t>
            </a:r>
            <a:endParaRPr lang="en-GB" altLang="es-ES" smtClean="0">
              <a:cs typeface="Arial" panose="020B0604020202020204" pitchFamily="34" charset="0"/>
            </a:endParaRPr>
          </a:p>
          <a:p>
            <a:pPr marL="152400" indent="-152400" eaLnBrk="1" hangingPunct="1">
              <a:lnSpc>
                <a:spcPct val="80000"/>
              </a:lnSpc>
            </a:pPr>
            <a:r>
              <a:rPr lang="en-GB" altLang="es-ES" sz="900" smtClean="0">
                <a:cs typeface="Arial" panose="020B0604020202020204" pitchFamily="34" charset="0"/>
              </a:rPr>
              <a:t>************************************************</a:t>
            </a:r>
          </a:p>
          <a:p>
            <a:pPr marL="152400" indent="-152400" eaLnBrk="1" hangingPunct="1">
              <a:lnSpc>
                <a:spcPct val="80000"/>
              </a:lnSpc>
            </a:pPr>
            <a:r>
              <a:rPr lang="en-GB" altLang="es-ES" sz="900" smtClean="0">
                <a:cs typeface="Arial" panose="020B0604020202020204" pitchFamily="34" charset="0"/>
              </a:rPr>
              <a:t>Patients in many mental health facilities around the world experience </a:t>
            </a:r>
            <a:r>
              <a:rPr lang="en-GB" altLang="es-ES" sz="900" b="1" smtClean="0">
                <a:cs typeface="Arial" panose="020B0604020202020204" pitchFamily="34" charset="0"/>
              </a:rPr>
              <a:t>appalling living conditions:</a:t>
            </a:r>
          </a:p>
          <a:p>
            <a:pPr marL="152400" indent="-152400" eaLnBrk="1" hangingPunct="1">
              <a:lnSpc>
                <a:spcPct val="80000"/>
              </a:lnSpc>
              <a:buFontTx/>
              <a:buChar char="•"/>
            </a:pPr>
            <a:r>
              <a:rPr lang="en-US" altLang="es-ES" sz="900" smtClean="0">
                <a:cs typeface="Arial" panose="020B0604020202020204" pitchFamily="34" charset="0"/>
              </a:rPr>
              <a:t>Buildings are decrepit and filthy, lacking even basic sanitation and hygiene standards. </a:t>
            </a:r>
          </a:p>
          <a:p>
            <a:pPr marL="152400" indent="-152400" eaLnBrk="1" hangingPunct="1">
              <a:lnSpc>
                <a:spcPct val="80000"/>
              </a:lnSpc>
              <a:buFontTx/>
              <a:buChar char="•"/>
            </a:pPr>
            <a:endParaRPr lang="en-US" altLang="es-ES" sz="900" smtClean="0">
              <a:cs typeface="Arial" panose="020B0604020202020204" pitchFamily="34" charset="0"/>
            </a:endParaRPr>
          </a:p>
          <a:p>
            <a:pPr marL="152400" indent="-152400" eaLnBrk="1" hangingPunct="1">
              <a:lnSpc>
                <a:spcPct val="80000"/>
              </a:lnSpc>
              <a:buFontTx/>
              <a:buChar char="•"/>
            </a:pPr>
            <a:r>
              <a:rPr lang="en-US" altLang="es-ES" sz="900" smtClean="0">
                <a:cs typeface="Arial" panose="020B0604020202020204" pitchFamily="34" charset="0"/>
              </a:rPr>
              <a:t>People do lack proper clothes, clean water, food, heating, decent bedding or privacy. </a:t>
            </a:r>
          </a:p>
          <a:p>
            <a:pPr marL="152400" indent="-152400" eaLnBrk="1" hangingPunct="1">
              <a:lnSpc>
                <a:spcPct val="80000"/>
              </a:lnSpc>
              <a:buFontTx/>
              <a:buChar char="•"/>
            </a:pPr>
            <a:endParaRPr lang="en-GB" altLang="zh-CN" sz="900" smtClean="0">
              <a:cs typeface="Arial" panose="020B0604020202020204" pitchFamily="34" charset="0"/>
            </a:endParaRPr>
          </a:p>
          <a:p>
            <a:pPr marL="152400" indent="-152400" eaLnBrk="1" hangingPunct="1">
              <a:lnSpc>
                <a:spcPct val="80000"/>
              </a:lnSpc>
              <a:buFontTx/>
              <a:buChar char="•"/>
            </a:pPr>
            <a:r>
              <a:rPr lang="en-GB" altLang="zh-CN" sz="900" smtClean="0">
                <a:cs typeface="Arial" panose="020B0604020202020204" pitchFamily="34" charset="0"/>
              </a:rPr>
              <a:t>There was a recent report (Feb 2004)  for example of 18 people dying in an institution in Roumania due to of hypothermia and malnutrition)</a:t>
            </a:r>
          </a:p>
          <a:p>
            <a:pPr marL="152400" indent="-152400" eaLnBrk="1" hangingPunct="1">
              <a:lnSpc>
                <a:spcPct val="80000"/>
              </a:lnSpc>
              <a:buFontTx/>
              <a:buChar char="•"/>
            </a:pPr>
            <a:endParaRPr lang="en-US" altLang="zh-CN" sz="900" smtClean="0">
              <a:cs typeface="Arial" panose="020B0604020202020204" pitchFamily="34" charset="0"/>
            </a:endParaRPr>
          </a:p>
          <a:p>
            <a:pPr marL="152400" indent="-152400" eaLnBrk="1" hangingPunct="1">
              <a:lnSpc>
                <a:spcPct val="80000"/>
              </a:lnSpc>
            </a:pPr>
            <a:r>
              <a:rPr lang="en-US" altLang="zh-CN" sz="900" smtClean="0">
                <a:cs typeface="Arial" panose="020B0604020202020204" pitchFamily="34" charset="0"/>
              </a:rPr>
              <a:t>Many people living in psychiatric institutions are exposed i</a:t>
            </a:r>
            <a:r>
              <a:rPr lang="en-US" altLang="zh-CN" sz="900" b="1" smtClean="0">
                <a:cs typeface="Arial" panose="020B0604020202020204" pitchFamily="34" charset="0"/>
              </a:rPr>
              <a:t>nhumane or degrading treatment, physical, sexual and mental abuse and neglec</a:t>
            </a:r>
            <a:r>
              <a:rPr lang="en-US" altLang="zh-CN" sz="900" smtClean="0">
                <a:cs typeface="Arial" panose="020B0604020202020204" pitchFamily="34" charset="0"/>
              </a:rPr>
              <a:t>t:</a:t>
            </a:r>
          </a:p>
          <a:p>
            <a:pPr marL="152400" indent="-152400" eaLnBrk="1" hangingPunct="1">
              <a:lnSpc>
                <a:spcPct val="80000"/>
              </a:lnSpc>
              <a:buFontTx/>
              <a:buChar char="•"/>
            </a:pPr>
            <a:r>
              <a:rPr lang="en-US" altLang="zh-CN" sz="900" smtClean="0">
                <a:cs typeface="Arial" panose="020B0604020202020204" pitchFamily="34" charset="0"/>
              </a:rPr>
              <a:t>Abusive use of seclusion and restraints are common practice in certain facilities.  Patients are locked away in small, prison-like rooms for long periods of time with no human contact. Sometimes, adults and even young children are locked up in caged beds with no hope of movement all day.</a:t>
            </a:r>
          </a:p>
          <a:p>
            <a:pPr marL="152400" indent="-152400" eaLnBrk="1" hangingPunct="1">
              <a:lnSpc>
                <a:spcPct val="80000"/>
              </a:lnSpc>
              <a:buFontTx/>
              <a:buChar char="•"/>
            </a:pPr>
            <a:r>
              <a:rPr lang="en-GB" altLang="es-ES" sz="900" smtClean="0">
                <a:cs typeface="Arial" panose="020B0604020202020204" pitchFamily="34" charset="0"/>
              </a:rPr>
              <a:t>examples of more harmful, inhuman practices which are still prevalent in </a:t>
            </a:r>
            <a:r>
              <a:rPr lang="en-GB" altLang="es-ES" sz="900" b="1" smtClean="0">
                <a:cs typeface="Arial" panose="020B0604020202020204" pitchFamily="34" charset="0"/>
              </a:rPr>
              <a:t>Europe</a:t>
            </a:r>
            <a:r>
              <a:rPr lang="en-GB" altLang="es-ES" sz="900" smtClean="0">
                <a:cs typeface="Arial" panose="020B0604020202020204" pitchFamily="34" charset="0"/>
              </a:rPr>
              <a:t> </a:t>
            </a:r>
            <a:r>
              <a:rPr lang="en-GB" altLang="es-ES" sz="900" i="1" smtClean="0">
                <a:cs typeface="Arial" panose="020B0604020202020204" pitchFamily="34" charset="0"/>
              </a:rPr>
              <a:t>(Turkey, Romania, Czech; Slovakia and Slovenia)…</a:t>
            </a:r>
            <a:r>
              <a:rPr lang="en-GB" altLang="es-ES" sz="900" smtClean="0">
                <a:cs typeface="Arial" panose="020B0604020202020204" pitchFamily="34" charset="0"/>
              </a:rPr>
              <a:t>(In </a:t>
            </a:r>
            <a:r>
              <a:rPr lang="en-GB" altLang="es-ES" sz="900" b="1" smtClean="0">
                <a:cs typeface="Arial" panose="020B0604020202020204" pitchFamily="34" charset="0"/>
              </a:rPr>
              <a:t>paraguay</a:t>
            </a:r>
            <a:r>
              <a:rPr lang="en-GB" altLang="es-ES" sz="900" smtClean="0">
                <a:cs typeface="Arial" panose="020B0604020202020204" pitchFamily="34" charset="0"/>
              </a:rPr>
              <a:t> a very recent report showed that children with autism are locked away in tiny cells for years – in one case 4 years – where they are not even let out to go to the toilet so have to live in cells filled with their own excrement and urine)</a:t>
            </a:r>
            <a:endParaRPr lang="en-US" altLang="zh-CN" sz="900" smtClean="0">
              <a:cs typeface="Arial" panose="020B0604020202020204" pitchFamily="34" charset="0"/>
            </a:endParaRPr>
          </a:p>
          <a:p>
            <a:pPr marL="152400" indent="-152400" eaLnBrk="1" hangingPunct="1">
              <a:lnSpc>
                <a:spcPct val="80000"/>
              </a:lnSpc>
              <a:buFontTx/>
              <a:buChar char="•"/>
            </a:pPr>
            <a:r>
              <a:rPr lang="en-US" altLang="zh-CN" sz="900" smtClean="0">
                <a:cs typeface="Arial" panose="020B0604020202020204" pitchFamily="34" charset="0"/>
              </a:rPr>
              <a:t>In some institutions, adults and children are subjected to horrific violence and rape — sometimes at the hands of the very people who should be caring for them.  These practices often go unreported and unpunished, leaving the perpetrators free to continue the abuse. </a:t>
            </a:r>
            <a:endParaRPr lang="en-US" altLang="zh-CN" sz="900" i="1" smtClean="0">
              <a:cs typeface="Arial" panose="020B0604020202020204" pitchFamily="34" charset="0"/>
            </a:endParaRPr>
          </a:p>
          <a:p>
            <a:pPr marL="152400" indent="-152400" eaLnBrk="1" hangingPunct="1">
              <a:lnSpc>
                <a:spcPct val="80000"/>
              </a:lnSpc>
              <a:buFontTx/>
              <a:buChar char="•"/>
            </a:pPr>
            <a:r>
              <a:rPr lang="en-US" altLang="zh-CN" sz="900" smtClean="0">
                <a:cs typeface="Arial" panose="020B0604020202020204" pitchFamily="34" charset="0"/>
              </a:rPr>
              <a:t>Many people living in institutions receive no form of stimulation, and spend days, months and even years living in excruciating boredom.  </a:t>
            </a:r>
          </a:p>
          <a:p>
            <a:pPr marL="152400" indent="-152400" eaLnBrk="1" hangingPunct="1">
              <a:lnSpc>
                <a:spcPct val="80000"/>
              </a:lnSpc>
              <a:buFontTx/>
              <a:buChar char="•"/>
            </a:pPr>
            <a:r>
              <a:rPr lang="en-US" altLang="zh-CN" sz="900" smtClean="0">
                <a:cs typeface="Arial" panose="020B0604020202020204" pitchFamily="34" charset="0"/>
              </a:rPr>
              <a:t>Some people are over-medicated so that they remain docile and 'easy to manage'. </a:t>
            </a:r>
          </a:p>
          <a:p>
            <a:pPr marL="152400" indent="-152400" eaLnBrk="1" hangingPunct="1">
              <a:lnSpc>
                <a:spcPct val="80000"/>
              </a:lnSpc>
            </a:pPr>
            <a:endParaRPr lang="en-US" altLang="zh-CN" sz="900" smtClean="0">
              <a:cs typeface="Arial" panose="020B0604020202020204" pitchFamily="34" charset="0"/>
            </a:endParaRPr>
          </a:p>
        </p:txBody>
      </p:sp>
    </p:spTree>
    <p:extLst>
      <p:ext uri="{BB962C8B-B14F-4D97-AF65-F5344CB8AC3E}">
        <p14:creationId xmlns:p14="http://schemas.microsoft.com/office/powerpoint/2010/main" val="220936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21D581A-1C31-4063-A1B8-A8C8971D74C7}" type="slidenum">
              <a:rPr lang="en-US" altLang="es-ES" sz="1200">
                <a:latin typeface="Arial" panose="020B0604020202020204" pitchFamily="34" charset="0"/>
              </a:rPr>
              <a:pPr/>
              <a:t>25</a:t>
            </a:fld>
            <a:endParaRPr lang="en-US" altLang="es-E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xfrm>
            <a:off x="915988" y="744538"/>
            <a:ext cx="4967287" cy="3725862"/>
          </a:xfrm>
          <a:ln/>
        </p:spPr>
      </p:sp>
      <p:sp>
        <p:nvSpPr>
          <p:cNvPr id="63492" name="Rectangle 3"/>
          <p:cNvSpPr>
            <a:spLocks noGrp="1" noChangeArrowheads="1"/>
          </p:cNvSpPr>
          <p:nvPr>
            <p:ph type="body" idx="1"/>
          </p:nvPr>
        </p:nvSpPr>
        <p:spPr>
          <a:xfrm>
            <a:off x="677863" y="4714875"/>
            <a:ext cx="54419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s-ES" sz="1400" b="1" smtClean="0">
                <a:latin typeface="Arial" panose="020B0604020202020204" pitchFamily="34" charset="0"/>
                <a:cs typeface="Arial" panose="020B0604020202020204" pitchFamily="34" charset="0"/>
              </a:rPr>
              <a:t>Poor care and neglect is a feature of mental health institutions</a:t>
            </a:r>
          </a:p>
          <a:p>
            <a:pPr eaLnBrk="1" hangingPunct="1">
              <a:lnSpc>
                <a:spcPct val="90000"/>
              </a:lnSpc>
            </a:pPr>
            <a:r>
              <a:rPr lang="en-GB" altLang="es-ES" sz="1400" b="1" smtClean="0">
                <a:latin typeface="Arial" panose="020B0604020202020204" pitchFamily="34" charset="0"/>
                <a:cs typeface="Arial" panose="020B0604020202020204" pitchFamily="34" charset="0"/>
              </a:rPr>
              <a:t> </a:t>
            </a:r>
            <a:r>
              <a:rPr lang="en-GB" altLang="es-ES" sz="1400" smtClean="0">
                <a:latin typeface="Arial" panose="020B0604020202020204" pitchFamily="34" charset="0"/>
                <a:cs typeface="Arial" panose="020B0604020202020204" pitchFamily="34" charset="0"/>
              </a:rPr>
              <a:t>Many people receive no form of stimulation, and spend days, months and even years living in excruciating boredom. watching TV.. With cig in there hand, sleeping a lot.. </a:t>
            </a:r>
          </a:p>
          <a:p>
            <a:pPr eaLnBrk="1" hangingPunct="1">
              <a:lnSpc>
                <a:spcPct val="90000"/>
              </a:lnSpc>
              <a:buFontTx/>
              <a:buChar char="•"/>
            </a:pPr>
            <a:r>
              <a:rPr lang="en-GB" altLang="zh-CN" sz="1400" smtClean="0">
                <a:latin typeface="Arial" panose="020B0604020202020204" pitchFamily="34" charset="0"/>
                <a:cs typeface="Arial" panose="020B0604020202020204" pitchFamily="34" charset="0"/>
              </a:rPr>
              <a:t>Some people are over-medicated so that they remain docile and 'easy to manage'. </a:t>
            </a:r>
          </a:p>
          <a:p>
            <a:pPr eaLnBrk="1" hangingPunct="1">
              <a:lnSpc>
                <a:spcPct val="90000"/>
              </a:lnSpc>
              <a:buFontTx/>
              <a:buChar char="•"/>
            </a:pPr>
            <a:r>
              <a:rPr lang="en-GB" altLang="zh-CN" sz="1400" smtClean="0">
                <a:latin typeface="Arial" panose="020B0604020202020204" pitchFamily="34" charset="0"/>
                <a:cs typeface="Arial" panose="020B0604020202020204" pitchFamily="34" charset="0"/>
              </a:rPr>
              <a:t>This aimlessness, inactivity, and social isolation is inhuman and degrading and not conducive to recovery or good mental health.</a:t>
            </a:r>
          </a:p>
          <a:p>
            <a:pPr eaLnBrk="1" hangingPunct="1">
              <a:lnSpc>
                <a:spcPct val="90000"/>
              </a:lnSpc>
              <a:buFontTx/>
              <a:buChar char="•"/>
            </a:pPr>
            <a:endParaRPr lang="en-GB" altLang="zh-CN" sz="1400" smtClean="0">
              <a:latin typeface="Arial" panose="020B0604020202020204" pitchFamily="34" charset="0"/>
              <a:cs typeface="Arial" panose="020B0604020202020204" pitchFamily="34" charset="0"/>
            </a:endParaRPr>
          </a:p>
          <a:p>
            <a:pPr eaLnBrk="1" hangingPunct="1">
              <a:lnSpc>
                <a:spcPct val="90000"/>
              </a:lnSpc>
            </a:pPr>
            <a:r>
              <a:rPr lang="en-GB" altLang="es-ES" sz="1400" smtClean="0">
                <a:latin typeface="Arial" panose="020B0604020202020204" pitchFamily="34" charset="0"/>
                <a:ea typeface="SimSun" panose="02010600030101010101" pitchFamily="2" charset="-122"/>
                <a:cs typeface="Arial" panose="020B0604020202020204" pitchFamily="34" charset="0"/>
              </a:rPr>
              <a:t>Even when the mental health facility is clean , the toilets are in good shape the staff are 'nice and kind' .. neglect remains a main feature of institutional care.</a:t>
            </a:r>
          </a:p>
          <a:p>
            <a:pPr eaLnBrk="1" hangingPunct="1">
              <a:lnSpc>
                <a:spcPct val="90000"/>
              </a:lnSpc>
            </a:pPr>
            <a:endParaRPr lang="en-GB" altLang="es-ES" sz="1400" smtClean="0">
              <a:latin typeface="Arial" panose="020B0604020202020204" pitchFamily="34" charset="0"/>
              <a:ea typeface="SimSun" panose="02010600030101010101" pitchFamily="2" charset="-122"/>
              <a:cs typeface="Arial" panose="020B0604020202020204" pitchFamily="34" charset="0"/>
            </a:endParaRPr>
          </a:p>
          <a:p>
            <a:pPr eaLnBrk="1" hangingPunct="1">
              <a:lnSpc>
                <a:spcPct val="90000"/>
              </a:lnSpc>
            </a:pPr>
            <a:r>
              <a:rPr lang="en-GB" altLang="es-ES" sz="1400" smtClean="0">
                <a:latin typeface="Arial" panose="020B0604020202020204" pitchFamily="34" charset="0"/>
                <a:ea typeface="SimSun" panose="02010600030101010101" pitchFamily="2" charset="-122"/>
                <a:cs typeface="Arial" panose="020B0604020202020204" pitchFamily="34" charset="0"/>
              </a:rPr>
              <a:t>Some institutions try to adopt some recreational activities but these are more akin to school arts and crafts activities (basket weaving, and painting then a real engagement in meaningful ADULT activities that will ultimately lead to integration into the community</a:t>
            </a:r>
            <a:endParaRPr lang="en-US" altLang="es-ES" sz="1400" smtClean="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4241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41C2CAF-ECB4-4B74-8F0C-E969038B8D95}" type="slidenum">
              <a:rPr lang="en-GB" altLang="es-ES" sz="1200"/>
              <a:pPr/>
              <a:t>27</a:t>
            </a:fld>
            <a:endParaRPr lang="en-GB" altLang="es-E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312738" y="4527550"/>
            <a:ext cx="6024562" cy="516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80000"/>
              </a:lnSpc>
            </a:pPr>
            <a:r>
              <a:rPr lang="en-GB" altLang="es-ES" sz="1400" b="1" smtClean="0">
                <a:cs typeface="Arial" panose="020B0604020202020204" pitchFamily="34" charset="0"/>
              </a:rPr>
              <a:t>                                                                                                                                                                                                                                                                                                                                                                                                                                                                                                                                                                                                                                                                                                                                                                                                                                                                                                                                                                                                                                                                                                                 Violations in the mental health care context</a:t>
            </a:r>
            <a:endParaRPr lang="en-US" altLang="es-ES" sz="1400" b="1" smtClean="0">
              <a:cs typeface="Arial" panose="020B0604020202020204" pitchFamily="34" charset="0"/>
            </a:endParaRPr>
          </a:p>
          <a:p>
            <a:pPr marL="152400" indent="-152400" algn="justLow" eaLnBrk="1" hangingPunct="1">
              <a:lnSpc>
                <a:spcPct val="80000"/>
              </a:lnSpc>
            </a:pPr>
            <a:endParaRPr lang="en-GB" altLang="es-ES" sz="1400" smtClean="0">
              <a:cs typeface="Arial" panose="020B0604020202020204" pitchFamily="34" charset="0"/>
            </a:endParaRPr>
          </a:p>
          <a:p>
            <a:pPr marL="152400" indent="-152400" algn="justLow" eaLnBrk="1" hangingPunct="1">
              <a:lnSpc>
                <a:spcPct val="80000"/>
              </a:lnSpc>
            </a:pPr>
            <a:r>
              <a:rPr lang="en-GB" altLang="es-ES" sz="1400" smtClean="0">
                <a:cs typeface="Arial" panose="020B0604020202020204" pitchFamily="34" charset="0"/>
              </a:rPr>
              <a:t>Other human rights violations that are associated with the health care context are that :</a:t>
            </a:r>
          </a:p>
          <a:p>
            <a:pPr marL="609600" lvl="1" indent="-152400" algn="justLow" eaLnBrk="1" hangingPunct="1">
              <a:lnSpc>
                <a:spcPct val="80000"/>
              </a:lnSpc>
              <a:buFontTx/>
              <a:buChar char="•"/>
            </a:pPr>
            <a:r>
              <a:rPr lang="en-GB" altLang="es-ES" sz="1400" smtClean="0">
                <a:cs typeface="Arial" panose="020B0604020202020204" pitchFamily="34" charset="0"/>
              </a:rPr>
              <a:t>For example - Issues concerning consent for admission and treatment are ignored.  People are unjustifiable and arbitrarily locked away for months and sometimes years at time.  Psychiatric institutions in countries all over the world are full of people who simply should not be there.</a:t>
            </a:r>
          </a:p>
          <a:p>
            <a:pPr marL="609600" lvl="1" indent="-152400" algn="justLow" eaLnBrk="1" hangingPunct="1">
              <a:lnSpc>
                <a:spcPct val="80000"/>
              </a:lnSpc>
              <a:buFontTx/>
              <a:buChar char="•"/>
            </a:pPr>
            <a:r>
              <a:rPr lang="en-GB" altLang="es-ES" sz="1400" smtClean="0">
                <a:cs typeface="Arial" panose="020B0604020202020204" pitchFamily="34" charset="0"/>
              </a:rPr>
              <a:t>Another issue is that there tends to be the presumption that a person with a mental disability is incapable of making decisions about his or her life and consequently they are stripped of their rights to make decisions concerning their treatment and care, to manage their financial and personal affairs etc. These matters are then left at the hands of a substitute decision maker or guardian despite the fact that the person may be perfectly able to make these decisions for him/herself.</a:t>
            </a:r>
          </a:p>
          <a:p>
            <a:pPr marL="152400" indent="-152400" algn="justLow" eaLnBrk="1" hangingPunct="1">
              <a:lnSpc>
                <a:spcPct val="80000"/>
              </a:lnSpc>
            </a:pPr>
            <a:r>
              <a:rPr lang="en-GB" altLang="es-ES" sz="1400" smtClean="0">
                <a:cs typeface="Arial" panose="020B0604020202020204" pitchFamily="34" charset="0"/>
              </a:rPr>
              <a:t>Patients also lack access to legal processes and mechanisms to protect their rights despite the fact that they have been stripped of some of the fundamental human rights such as the right to liberty and autonomy.</a:t>
            </a:r>
          </a:p>
          <a:p>
            <a:pPr marL="609600" lvl="1" indent="-152400" algn="justLow" eaLnBrk="1" hangingPunct="1">
              <a:lnSpc>
                <a:spcPct val="80000"/>
              </a:lnSpc>
              <a:buFontTx/>
              <a:buChar char="•"/>
            </a:pPr>
            <a:r>
              <a:rPr lang="en-GB" altLang="es-ES" sz="1400" smtClean="0">
                <a:cs typeface="Arial" panose="020B0604020202020204" pitchFamily="34" charset="0"/>
              </a:rPr>
              <a:t>Indeed many countries have no independent review mechanisms to systematically review cases of involuntary admission and treatment</a:t>
            </a:r>
          </a:p>
          <a:p>
            <a:pPr marL="609600" lvl="1" indent="-152400" algn="justLow" eaLnBrk="1" hangingPunct="1">
              <a:lnSpc>
                <a:spcPct val="80000"/>
              </a:lnSpc>
              <a:buFontTx/>
              <a:buChar char="•"/>
            </a:pPr>
            <a:r>
              <a:rPr lang="en-GB" altLang="es-ES" sz="1400" smtClean="0">
                <a:cs typeface="Arial" panose="020B0604020202020204" pitchFamily="34" charset="0"/>
              </a:rPr>
              <a:t>In many countries there are no mechanisms for people to appeal against decisions to involuntarily admit or treat them.  </a:t>
            </a:r>
          </a:p>
          <a:p>
            <a:pPr marL="609600" lvl="1" indent="-152400" algn="justLow" eaLnBrk="1" hangingPunct="1">
              <a:lnSpc>
                <a:spcPct val="80000"/>
              </a:lnSpc>
              <a:buFontTx/>
              <a:buChar char="•"/>
            </a:pPr>
            <a:r>
              <a:rPr lang="en-GB" altLang="es-ES" sz="1400" smtClean="0">
                <a:cs typeface="Arial" panose="020B0604020202020204" pitchFamily="34" charset="0"/>
              </a:rPr>
              <a:t>Complaints mechanisms for reporting human rights violations are also missing in many countries throughout the world.</a:t>
            </a:r>
            <a:endParaRPr lang="en-US" altLang="zh-CN" sz="1400" smtClean="0">
              <a:cs typeface="Arial" panose="020B0604020202020204" pitchFamily="34" charset="0"/>
            </a:endParaRPr>
          </a:p>
        </p:txBody>
      </p:sp>
    </p:spTree>
    <p:extLst>
      <p:ext uri="{BB962C8B-B14F-4D97-AF65-F5344CB8AC3E}">
        <p14:creationId xmlns:p14="http://schemas.microsoft.com/office/powerpoint/2010/main" val="340200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860FAD8-0CFA-4635-8046-2CDAE1AD95AD}" type="slidenum">
              <a:rPr lang="en-GB" altLang="es-ES" sz="1200"/>
              <a:pPr/>
              <a:t>29</a:t>
            </a:fld>
            <a:endParaRPr lang="en-GB" altLang="es-E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312738" y="4527550"/>
            <a:ext cx="6024562" cy="516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80000"/>
              </a:lnSpc>
            </a:pPr>
            <a:r>
              <a:rPr lang="en-GB" altLang="es-ES" sz="1400" b="1" smtClean="0">
                <a:cs typeface="Arial" panose="020B0604020202020204" pitchFamily="34" charset="0"/>
              </a:rPr>
              <a:t>                                                                                                                                                                                                                                                                                                                                                                                                                                                                                                                                                                                                                                                                                                                                                                                                                                                                                                                                                                                                                                                                                                                     Violations in the mental health care context</a:t>
            </a:r>
            <a:endParaRPr lang="en-US" altLang="es-ES" sz="1400" b="1" smtClean="0">
              <a:cs typeface="Arial" panose="020B0604020202020204" pitchFamily="34" charset="0"/>
            </a:endParaRPr>
          </a:p>
          <a:p>
            <a:pPr marL="152400" indent="-152400" algn="justLow" eaLnBrk="1" hangingPunct="1">
              <a:lnSpc>
                <a:spcPct val="80000"/>
              </a:lnSpc>
            </a:pPr>
            <a:endParaRPr lang="en-GB" altLang="es-ES" sz="1400" smtClean="0">
              <a:cs typeface="Arial" panose="020B0604020202020204" pitchFamily="34" charset="0"/>
            </a:endParaRPr>
          </a:p>
          <a:p>
            <a:pPr marL="152400" indent="-152400" algn="justLow" eaLnBrk="1" hangingPunct="1">
              <a:lnSpc>
                <a:spcPct val="80000"/>
              </a:lnSpc>
            </a:pPr>
            <a:r>
              <a:rPr lang="en-GB" altLang="es-ES" sz="1400" smtClean="0">
                <a:cs typeface="Arial" panose="020B0604020202020204" pitchFamily="34" charset="0"/>
              </a:rPr>
              <a:t>Other human rights violations that are associated with the health care context are that :</a:t>
            </a:r>
          </a:p>
          <a:p>
            <a:pPr marL="609600" lvl="1" indent="-152400" algn="justLow" eaLnBrk="1" hangingPunct="1">
              <a:lnSpc>
                <a:spcPct val="80000"/>
              </a:lnSpc>
              <a:buFontTx/>
              <a:buChar char="•"/>
            </a:pPr>
            <a:r>
              <a:rPr lang="en-GB" altLang="es-ES" sz="1400" smtClean="0">
                <a:cs typeface="Arial" panose="020B0604020202020204" pitchFamily="34" charset="0"/>
              </a:rPr>
              <a:t>For example - Issues concerning consent for admission and treatment are ignored.  People are unjustifiable and arbitrarily locked away for months and sometimes years at time.  Psychiatric institutions in countries all over the world are full of people who simply should not be there.</a:t>
            </a:r>
          </a:p>
          <a:p>
            <a:pPr marL="609600" lvl="1" indent="-152400" algn="justLow" eaLnBrk="1" hangingPunct="1">
              <a:lnSpc>
                <a:spcPct val="80000"/>
              </a:lnSpc>
              <a:buFontTx/>
              <a:buChar char="•"/>
            </a:pPr>
            <a:r>
              <a:rPr lang="en-GB" altLang="es-ES" sz="1400" smtClean="0">
                <a:cs typeface="Arial" panose="020B0604020202020204" pitchFamily="34" charset="0"/>
              </a:rPr>
              <a:t>Another issue is that there tends to be the presumption that a person with a mental disability is incapable of making decisions about his or her life and consequently they are stripped of their rights to make decisions concerning their treatment and care, to manage their financial and personal affairs etc. These matters are then left at the hands of a substitute decision maker or guardian despite the fact that the person may be perfectly able to make these decisions for him/herself.</a:t>
            </a:r>
          </a:p>
          <a:p>
            <a:pPr marL="152400" indent="-152400" algn="justLow" eaLnBrk="1" hangingPunct="1">
              <a:lnSpc>
                <a:spcPct val="80000"/>
              </a:lnSpc>
            </a:pPr>
            <a:r>
              <a:rPr lang="en-GB" altLang="es-ES" sz="1400" smtClean="0">
                <a:cs typeface="Arial" panose="020B0604020202020204" pitchFamily="34" charset="0"/>
              </a:rPr>
              <a:t>Patients also lack access to legal processes and mechanisms to protect their rights despite the fact that they have been stripped of some of the fundamental human rights such as the right to liberty and autonomy.</a:t>
            </a:r>
          </a:p>
          <a:p>
            <a:pPr marL="609600" lvl="1" indent="-152400" algn="justLow" eaLnBrk="1" hangingPunct="1">
              <a:lnSpc>
                <a:spcPct val="80000"/>
              </a:lnSpc>
              <a:buFontTx/>
              <a:buChar char="•"/>
            </a:pPr>
            <a:r>
              <a:rPr lang="en-GB" altLang="es-ES" sz="1400" smtClean="0">
                <a:cs typeface="Arial" panose="020B0604020202020204" pitchFamily="34" charset="0"/>
              </a:rPr>
              <a:t>Indeed many countries have no independent review mechanisms to systematically review cases of involuntary admission and treatment</a:t>
            </a:r>
          </a:p>
          <a:p>
            <a:pPr marL="609600" lvl="1" indent="-152400" algn="justLow" eaLnBrk="1" hangingPunct="1">
              <a:lnSpc>
                <a:spcPct val="80000"/>
              </a:lnSpc>
              <a:buFontTx/>
              <a:buChar char="•"/>
            </a:pPr>
            <a:r>
              <a:rPr lang="en-GB" altLang="es-ES" sz="1400" smtClean="0">
                <a:cs typeface="Arial" panose="020B0604020202020204" pitchFamily="34" charset="0"/>
              </a:rPr>
              <a:t>In many countries there are no mechanisms for people to appeal against decisions to involuntarily admit or treat them.  </a:t>
            </a:r>
          </a:p>
          <a:p>
            <a:pPr marL="609600" lvl="1" indent="-152400" algn="justLow" eaLnBrk="1" hangingPunct="1">
              <a:lnSpc>
                <a:spcPct val="80000"/>
              </a:lnSpc>
              <a:buFontTx/>
              <a:buChar char="•"/>
            </a:pPr>
            <a:r>
              <a:rPr lang="en-GB" altLang="es-ES" sz="1400" smtClean="0">
                <a:cs typeface="Arial" panose="020B0604020202020204" pitchFamily="34" charset="0"/>
              </a:rPr>
              <a:t>Complaints mechanisms for reporting human rights violations are also missing in many countries throughout the world.</a:t>
            </a:r>
            <a:endParaRPr lang="en-US" altLang="zh-CN" sz="1400" smtClean="0">
              <a:cs typeface="Arial" panose="020B0604020202020204" pitchFamily="34" charset="0"/>
            </a:endParaRPr>
          </a:p>
        </p:txBody>
      </p:sp>
    </p:spTree>
    <p:extLst>
      <p:ext uri="{BB962C8B-B14F-4D97-AF65-F5344CB8AC3E}">
        <p14:creationId xmlns:p14="http://schemas.microsoft.com/office/powerpoint/2010/main" val="50386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C2CEE94-70FE-4EC6-BC23-CF7EF0A75F13}" type="slidenum">
              <a:rPr lang="en-GB" altLang="es-ES" sz="1200"/>
              <a:pPr/>
              <a:t>31</a:t>
            </a:fld>
            <a:endParaRPr lang="en-GB" altLang="es-ES" sz="1200"/>
          </a:p>
        </p:txBody>
      </p:sp>
      <p:sp>
        <p:nvSpPr>
          <p:cNvPr id="66563" name="Rectangle 2"/>
          <p:cNvSpPr>
            <a:spLocks noGrp="1" noRot="1" noChangeAspect="1" noChangeArrowheads="1" noTextEdit="1"/>
          </p:cNvSpPr>
          <p:nvPr>
            <p:ph type="sldImg"/>
          </p:nvPr>
        </p:nvSpPr>
        <p:spPr>
          <a:xfrm>
            <a:off x="1847850" y="211138"/>
            <a:ext cx="2881313" cy="2160587"/>
          </a:xfrm>
          <a:ln/>
        </p:spPr>
      </p:sp>
      <p:sp>
        <p:nvSpPr>
          <p:cNvPr id="66564" name="Rectangle 3"/>
          <p:cNvSpPr>
            <a:spLocks noGrp="1" noChangeArrowheads="1"/>
          </p:cNvSpPr>
          <p:nvPr>
            <p:ph type="body" idx="1"/>
          </p:nvPr>
        </p:nvSpPr>
        <p:spPr>
          <a:xfrm>
            <a:off x="230188" y="2371725"/>
            <a:ext cx="6192837" cy="6769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90000"/>
              </a:lnSpc>
            </a:pPr>
            <a:r>
              <a:rPr lang="en-GB" altLang="es-ES" sz="1000" b="1" smtClean="0">
                <a:cs typeface="Arial" panose="020B0604020202020204" pitchFamily="34" charset="0"/>
              </a:rPr>
              <a:t>Violations in the community context</a:t>
            </a:r>
            <a:endParaRPr lang="en-GB" altLang="es-ES" sz="1000" smtClean="0">
              <a:cs typeface="Arial" panose="020B0604020202020204" pitchFamily="34" charset="0"/>
            </a:endParaRPr>
          </a:p>
          <a:p>
            <a:pPr marL="152400" indent="-152400" eaLnBrk="1" hangingPunct="1">
              <a:lnSpc>
                <a:spcPct val="90000"/>
              </a:lnSpc>
            </a:pPr>
            <a:r>
              <a:rPr lang="en-GB" altLang="es-ES" sz="1000" smtClean="0">
                <a:cs typeface="Arial" panose="020B0604020202020204" pitchFamily="34" charset="0"/>
              </a:rPr>
              <a:t>In addition to violations in psychiatric institutions, people with mental disabilities also face human rights violations in all areas of their lives in the community.</a:t>
            </a:r>
          </a:p>
          <a:p>
            <a:pPr marL="152400" indent="-152400" eaLnBrk="1" hangingPunct="1">
              <a:lnSpc>
                <a:spcPct val="90000"/>
              </a:lnSpc>
            </a:pPr>
            <a:endParaRPr lang="en-GB" altLang="es-ES" sz="1000" smtClean="0">
              <a:cs typeface="Arial" panose="020B0604020202020204" pitchFamily="34" charset="0"/>
            </a:endParaRPr>
          </a:p>
          <a:p>
            <a:pPr marL="152400" indent="-152400" eaLnBrk="1" hangingPunct="1">
              <a:lnSpc>
                <a:spcPct val="90000"/>
              </a:lnSpc>
              <a:buFontTx/>
              <a:buChar char="•"/>
            </a:pPr>
            <a:r>
              <a:rPr lang="en-GB" altLang="es-ES" sz="1000" smtClean="0">
                <a:cs typeface="Arial" panose="020B0604020202020204" pitchFamily="34" charset="0"/>
              </a:rPr>
              <a:t> </a:t>
            </a:r>
            <a:r>
              <a:rPr lang="en-GB" altLang="es-ES" sz="1000" b="1" smtClean="0">
                <a:cs typeface="Arial" panose="020B0604020202020204" pitchFamily="34" charset="0"/>
              </a:rPr>
              <a:t>Many are discriminated against in seeking employment</a:t>
            </a:r>
            <a:r>
              <a:rPr lang="en-GB" altLang="es-ES" sz="1000" smtClean="0">
                <a:cs typeface="Arial" panose="020B0604020202020204" pitchFamily="34" charset="0"/>
              </a:rPr>
              <a:t> and others are dismissed from their jobs because of their mental illness.  For example, i</a:t>
            </a:r>
            <a:r>
              <a:rPr lang="en-US" altLang="es-ES" sz="1000" smtClean="0">
                <a:cs typeface="Arial" panose="020B0604020202020204" pitchFamily="34" charset="0"/>
              </a:rPr>
              <a:t>n the majority of European countries where data are available, the employment rates of people with mental disabilities is between 20% and 30% and in the case of people with severe mental health problems like schizophrenia (the majority of whom are capable of and wish to work) employment rates are around 10% percent.</a:t>
            </a:r>
            <a:r>
              <a:rPr lang="en-US" altLang="es-ES" sz="1000" u="sng" smtClean="0">
                <a:cs typeface="Arial" panose="020B0604020202020204" pitchFamily="34" charset="0"/>
              </a:rPr>
              <a:t>(</a:t>
            </a:r>
            <a:r>
              <a:rPr lang="en-US" altLang="es-ES" sz="1000" smtClean="0">
                <a:cs typeface="Arial" panose="020B0604020202020204" pitchFamily="34" charset="0"/>
              </a:rPr>
              <a:t> Kilian R, Becker T. “Macro-economic indicators and labour force participation of people with Schizophrenia” </a:t>
            </a:r>
            <a:r>
              <a:rPr lang="en-US" altLang="es-ES" sz="1000" i="1" smtClean="0">
                <a:cs typeface="Arial" panose="020B0604020202020204" pitchFamily="34" charset="0"/>
              </a:rPr>
              <a:t>Journal of Mental Health</a:t>
            </a:r>
            <a:r>
              <a:rPr lang="en-US" altLang="es-ES" sz="1000" smtClean="0">
                <a:cs typeface="Arial" panose="020B0604020202020204" pitchFamily="34" charset="0"/>
              </a:rPr>
              <a:t>. 2007; 16(2): 211-222. )</a:t>
            </a:r>
            <a:endParaRPr lang="en-GB" altLang="es-ES" sz="1000" smtClean="0">
              <a:cs typeface="Arial" panose="020B0604020202020204" pitchFamily="34" charset="0"/>
            </a:endParaRPr>
          </a:p>
          <a:p>
            <a:pPr marL="152400" indent="-152400" eaLnBrk="1" hangingPunct="1">
              <a:lnSpc>
                <a:spcPct val="90000"/>
              </a:lnSpc>
            </a:pPr>
            <a:r>
              <a:rPr lang="en-GB" altLang="es-ES" sz="1000" smtClean="0">
                <a:cs typeface="Arial" panose="020B0604020202020204" pitchFamily="34" charset="0"/>
              </a:rPr>
              <a:t>People with disabilities are also prone to being accepted only in second rate employment which offer repetitive work, low pay and bad conditions. </a:t>
            </a:r>
            <a:r>
              <a:rPr lang="en-US" altLang="es-ES" sz="1000" smtClean="0">
                <a:cs typeface="Arial" panose="020B0604020202020204" pitchFamily="34" charset="0"/>
              </a:rPr>
              <a:t/>
            </a:r>
            <a:br>
              <a:rPr lang="en-US" altLang="es-ES" sz="1000" smtClean="0">
                <a:cs typeface="Arial" panose="020B0604020202020204" pitchFamily="34" charset="0"/>
              </a:rPr>
            </a:br>
            <a:endParaRPr lang="en-GB" altLang="es-ES" sz="1000" smtClean="0">
              <a:cs typeface="Arial" panose="020B0604020202020204" pitchFamily="34" charset="0"/>
            </a:endParaRPr>
          </a:p>
          <a:p>
            <a:pPr marL="152400" indent="-152400" eaLnBrk="1" hangingPunct="1">
              <a:lnSpc>
                <a:spcPct val="90000"/>
              </a:lnSpc>
            </a:pPr>
            <a:r>
              <a:rPr lang="en-GB" altLang="es-ES" sz="1000" b="1" smtClean="0">
                <a:cs typeface="Arial" panose="020B0604020202020204" pitchFamily="34" charset="0"/>
              </a:rPr>
              <a:t>People with mental disabilities are also very often stripped of their right to education.</a:t>
            </a:r>
            <a:r>
              <a:rPr lang="en-GB" altLang="es-ES" sz="1000" smtClean="0">
                <a:cs typeface="Arial" panose="020B0604020202020204" pitchFamily="34" charset="0"/>
              </a:rPr>
              <a:t> </a:t>
            </a:r>
            <a:r>
              <a:rPr lang="en-US" altLang="es-ES" sz="1000" smtClean="0">
                <a:cs typeface="Arial" panose="020B0604020202020204" pitchFamily="34" charset="0"/>
              </a:rPr>
              <a:t>For instance, in many eastern European countries, children with mental disabilities are institutionalized, and these institutions frequently fail to offer educational opportunities. </a:t>
            </a:r>
          </a:p>
          <a:p>
            <a:pPr marL="152400" indent="-152400" eaLnBrk="1" hangingPunct="1">
              <a:lnSpc>
                <a:spcPct val="90000"/>
              </a:lnSpc>
              <a:buFontTx/>
              <a:buChar char="•"/>
            </a:pPr>
            <a:r>
              <a:rPr lang="en-GB" altLang="es-ES" sz="1000" smtClean="0">
                <a:cs typeface="Arial" panose="020B0604020202020204" pitchFamily="34" charset="0"/>
              </a:rPr>
              <a:t>The institutionalization of children with mental disabilities and the subsequent violation of their right to education occurs in many places throughout the world. Tragically, in doing so, these countries incapacitate the children for the rest of their lives so that they are </a:t>
            </a:r>
            <a:r>
              <a:rPr lang="en-US" altLang="es-ES" sz="1000" smtClean="0">
                <a:cs typeface="Arial" panose="020B0604020202020204" pitchFamily="34" charset="0"/>
              </a:rPr>
              <a:t>“destined to spend the whole of their life in an institution.</a:t>
            </a:r>
          </a:p>
          <a:p>
            <a:pPr marL="152400" indent="-152400" eaLnBrk="1" hangingPunct="1">
              <a:lnSpc>
                <a:spcPct val="90000"/>
              </a:lnSpc>
              <a:buFontTx/>
              <a:buChar char="•"/>
            </a:pPr>
            <a:endParaRPr lang="en-US" altLang="es-ES" sz="1000" smtClean="0">
              <a:cs typeface="Arial" panose="020B0604020202020204" pitchFamily="34" charset="0"/>
            </a:endParaRPr>
          </a:p>
          <a:p>
            <a:pPr marL="152400" indent="-152400" eaLnBrk="1" hangingPunct="1">
              <a:lnSpc>
                <a:spcPct val="90000"/>
              </a:lnSpc>
            </a:pPr>
            <a:r>
              <a:rPr lang="en-US" altLang="es-ES" sz="1000" b="1" smtClean="0">
                <a:cs typeface="Arial" panose="020B0604020202020204" pitchFamily="34" charset="0"/>
              </a:rPr>
              <a:t>People with mental disabilities also face barriers to access to physical health care. </a:t>
            </a:r>
          </a:p>
          <a:p>
            <a:pPr marL="152400" indent="-152400" eaLnBrk="1" hangingPunct="1">
              <a:lnSpc>
                <a:spcPct val="90000"/>
              </a:lnSpc>
            </a:pPr>
            <a:r>
              <a:rPr lang="en-US" altLang="es-ES" sz="1000" smtClean="0">
                <a:cs typeface="Arial" panose="020B0604020202020204" pitchFamily="34" charset="0"/>
              </a:rPr>
              <a:t>For example  many spychiatric institutions don’t provide proper physical health care.  </a:t>
            </a:r>
          </a:p>
          <a:p>
            <a:pPr marL="152400" indent="-152400" eaLnBrk="1" hangingPunct="1">
              <a:lnSpc>
                <a:spcPct val="90000"/>
              </a:lnSpc>
            </a:pPr>
            <a:r>
              <a:rPr lang="en-US" altLang="es-ES" sz="1000" smtClean="0">
                <a:cs typeface="Arial" panose="020B0604020202020204" pitchFamily="34" charset="0"/>
              </a:rPr>
              <a:t>Also, very often when someone is diagnosed with a mental illness people tend to put physical issues and ailments of the person down to the mental disorder -  so the focus of the treatment and care is always on the mental health aspect and the physical aspect gets ignored.</a:t>
            </a:r>
          </a:p>
          <a:p>
            <a:pPr marL="152400" indent="-152400" eaLnBrk="1" hangingPunct="1">
              <a:lnSpc>
                <a:spcPct val="90000"/>
              </a:lnSpc>
            </a:pPr>
            <a:r>
              <a:rPr lang="en-US" altLang="es-ES" sz="1000" smtClean="0">
                <a:cs typeface="Arial" panose="020B0604020202020204" pitchFamily="34" charset="0"/>
              </a:rPr>
              <a:t>For example, a report in the UK by the Disability Rights Commission found that People with serious mental illness were less likely to get standard checks and treatments, and consequently were more likely to get deadly diseases, to get them younger, and to die of them within 5 years. The report also stated that people with severe mental illness died on average 10 years younger than the general population.</a:t>
            </a:r>
          </a:p>
          <a:p>
            <a:pPr marL="152400" indent="-152400" eaLnBrk="1" hangingPunct="1">
              <a:lnSpc>
                <a:spcPct val="90000"/>
              </a:lnSpc>
              <a:buFontTx/>
              <a:buChar char="•"/>
            </a:pPr>
            <a:endParaRPr lang="en-GB" altLang="es-ES" sz="1000" smtClean="0">
              <a:cs typeface="Arial" panose="020B0604020202020204" pitchFamily="34" charset="0"/>
            </a:endParaRPr>
          </a:p>
          <a:p>
            <a:pPr marL="152400" indent="-152400" eaLnBrk="1" hangingPunct="1">
              <a:lnSpc>
                <a:spcPct val="90000"/>
              </a:lnSpc>
            </a:pPr>
            <a:r>
              <a:rPr lang="en-GB" altLang="es-ES" sz="1000" b="1" smtClean="0">
                <a:cs typeface="Arial" panose="020B0604020202020204" pitchFamily="34" charset="0"/>
              </a:rPr>
              <a:t>People with mental disabilities experience limitations in their right to exercise civil and political rights. </a:t>
            </a:r>
          </a:p>
          <a:p>
            <a:pPr marL="152400" indent="-152400" eaLnBrk="1" hangingPunct="1">
              <a:lnSpc>
                <a:spcPct val="90000"/>
              </a:lnSpc>
            </a:pPr>
            <a:r>
              <a:rPr lang="en-GB" altLang="es-ES" sz="1000" smtClean="0">
                <a:cs typeface="Arial" panose="020B0604020202020204" pitchFamily="34" charset="0"/>
              </a:rPr>
              <a:t>People with mental disabilities are also deprived of the right to form families. For instance, in certain places, persons placed under guardianship are not permitted to marry. In Bulgaria, they may not adopt or foster children. In the Russia, they may not file for divorce. In Albania, it is illegal for a person with a mental disability to marry regardless of their current mental state</a:t>
            </a:r>
          </a:p>
          <a:p>
            <a:pPr marL="152400" indent="-152400" eaLnBrk="1" hangingPunct="1">
              <a:lnSpc>
                <a:spcPct val="90000"/>
              </a:lnSpc>
            </a:pPr>
            <a:r>
              <a:rPr lang="en-GB" altLang="es-ES" sz="1000" smtClean="0">
                <a:cs typeface="Arial" panose="020B0604020202020204" pitchFamily="34" charset="0"/>
              </a:rPr>
              <a:t> Many countries, including Cameroon, Bermuda, Botswana, Thailand, Turkmenistan and Tanzania deny persons of “unsound mind” the right to vote.</a:t>
            </a:r>
          </a:p>
          <a:p>
            <a:pPr marL="152400" indent="-152400" eaLnBrk="1" hangingPunct="1">
              <a:lnSpc>
                <a:spcPct val="90000"/>
              </a:lnSpc>
            </a:pPr>
            <a:r>
              <a:rPr lang="en-GB" altLang="es-ES" sz="1000" smtClean="0">
                <a:cs typeface="Arial" panose="020B0604020202020204" pitchFamily="34" charset="0"/>
              </a:rPr>
              <a:t> In other countries, like Gibraltar, persons with mental disabilities cannot run for office (eg. Gibraltar).</a:t>
            </a:r>
          </a:p>
          <a:p>
            <a:pPr marL="152400" indent="-152400" eaLnBrk="1" hangingPunct="1">
              <a:lnSpc>
                <a:spcPct val="90000"/>
              </a:lnSpc>
            </a:pPr>
            <a:r>
              <a:rPr lang="en-GB" altLang="es-ES" sz="1000" smtClean="0">
                <a:cs typeface="Arial" panose="020B0604020202020204" pitchFamily="34" charset="0"/>
              </a:rPr>
              <a:t>In addition, in certain countries, even in places where people with mental disabilities are legally allowed to vote, </a:t>
            </a:r>
            <a:r>
              <a:rPr lang="en-GB" altLang="es-ES" sz="1000" i="1" smtClean="0">
                <a:cs typeface="Arial" panose="020B0604020202020204" pitchFamily="34" charset="0"/>
              </a:rPr>
              <a:t>de facto </a:t>
            </a:r>
            <a:r>
              <a:rPr lang="en-GB" altLang="es-ES" sz="1000" smtClean="0">
                <a:cs typeface="Arial" panose="020B0604020202020204" pitchFamily="34" charset="0"/>
              </a:rPr>
              <a:t>they are not permitted to do so due to their placement in institutions without access to polls (eg. bulgaria). </a:t>
            </a:r>
          </a:p>
          <a:p>
            <a:pPr marL="152400" indent="-152400" eaLnBrk="1" hangingPunct="1">
              <a:lnSpc>
                <a:spcPct val="90000"/>
              </a:lnSpc>
            </a:pPr>
            <a:r>
              <a:rPr lang="en-GB" altLang="es-ES" sz="1000" smtClean="0">
                <a:cs typeface="Arial" panose="020B0604020202020204" pitchFamily="34" charset="0"/>
              </a:rPr>
              <a:t>People with mental disabilities are even denied the right to associate. For instance, in Russia they cannot form or belong to political organizations.  In Bulgaria, adults under guardianship cannot found or join non-profit organizations or cooperatives. </a:t>
            </a:r>
          </a:p>
          <a:p>
            <a:pPr marL="152400" indent="-152400" eaLnBrk="1" hangingPunct="1">
              <a:lnSpc>
                <a:spcPct val="90000"/>
              </a:lnSpc>
            </a:pPr>
            <a:r>
              <a:rPr lang="en-GB" altLang="es-ES" sz="1000" smtClean="0">
                <a:cs typeface="Arial" panose="020B0604020202020204" pitchFamily="34" charset="0"/>
              </a:rPr>
              <a:t>People all over the world are also denied the opportunity to participate in decision making processes (eg. design and implementation of policies, laws, services) on issues that affect them</a:t>
            </a:r>
          </a:p>
          <a:p>
            <a:pPr marL="152400" indent="-152400" eaLnBrk="1" hangingPunct="1">
              <a:lnSpc>
                <a:spcPct val="90000"/>
              </a:lnSpc>
              <a:buFontTx/>
              <a:buChar char="•"/>
            </a:pPr>
            <a:r>
              <a:rPr lang="en-GB" altLang="es-ES" sz="1000" smtClean="0">
                <a:cs typeface="Arial" panose="020B0604020202020204" pitchFamily="34" charset="0"/>
              </a:rPr>
              <a:t>The denial of these basic human rights means that people with mental disabilities are essentially prevented from fully integrating into society, engaging in social, economic and political life and consequently, from living meaningful and fulfilling lives in the community.</a:t>
            </a:r>
            <a:endParaRPr lang="en-US" altLang="es-ES" sz="1000" smtClean="0">
              <a:cs typeface="Arial" panose="020B0604020202020204" pitchFamily="34" charset="0"/>
            </a:endParaRPr>
          </a:p>
        </p:txBody>
      </p:sp>
    </p:spTree>
    <p:extLst>
      <p:ext uri="{BB962C8B-B14F-4D97-AF65-F5344CB8AC3E}">
        <p14:creationId xmlns:p14="http://schemas.microsoft.com/office/powerpoint/2010/main" val="25049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C390F40E-D864-44CD-B65E-BDAC969B0D13}" type="slidenum">
              <a:rPr lang="en-GB" altLang="es-ES" sz="1200"/>
              <a:pPr algn="r"/>
              <a:t>4</a:t>
            </a:fld>
            <a:endParaRPr lang="en-GB" altLang="es-ES" sz="1200"/>
          </a:p>
        </p:txBody>
      </p:sp>
      <p:sp>
        <p:nvSpPr>
          <p:cNvPr id="47107" name="Rectangle 2"/>
          <p:cNvSpPr>
            <a:spLocks noGrp="1" noRot="1" noChangeAspect="1" noChangeArrowheads="1" noTextEdit="1"/>
          </p:cNvSpPr>
          <p:nvPr>
            <p:ph type="sldImg"/>
          </p:nvPr>
        </p:nvSpPr>
        <p:spPr>
          <a:xfrm>
            <a:off x="1503363" y="409575"/>
            <a:ext cx="3790950" cy="2843213"/>
          </a:xfrm>
          <a:ln/>
        </p:spPr>
      </p:sp>
      <p:sp>
        <p:nvSpPr>
          <p:cNvPr id="47108" name="Rectangle 3"/>
          <p:cNvSpPr>
            <a:spLocks noGrp="1" noChangeArrowheads="1"/>
          </p:cNvSpPr>
          <p:nvPr>
            <p:ph type="body" idx="1"/>
          </p:nvPr>
        </p:nvSpPr>
        <p:spPr>
          <a:xfrm>
            <a:off x="422275" y="3514725"/>
            <a:ext cx="6154738" cy="606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So the first relationship is that mental health policies, laws and practices can impact human rights.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Mental health policies and laws quintessentially involve the exercise of government power – the power to restrain, to treat, and to deprive people of their basic rights such as the right to vote, to manage ones financial and personal affairs.  </a:t>
            </a:r>
          </a:p>
          <a:p>
            <a:pPr marL="228600" indent="-228600">
              <a:lnSpc>
                <a:spcPct val="90000"/>
              </a:lnSpc>
              <a:buFontTx/>
              <a:buChar char="•"/>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Although mental health powers may be exercised for the welfare of the individual as well as the family and society, these powers can by there very nature affects a variety of personal interests and fundamental rights – among them autonomy, bodily integrity, privacy, self determination and liberty.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These powers can, and do, give rise to human rights violations when mental health powers are exercised arbitrarily, in a discriminatory manner, or in the absence of a fair process.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Eg. We see very often people with mental disabilities being arbitrarily admitted in psych institutions, treated against their will, without proper assessment, criteria, without possibility to appeal, and without systematic review of their cases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p:txBody>
      </p:sp>
    </p:spTree>
    <p:extLst>
      <p:ext uri="{BB962C8B-B14F-4D97-AF65-F5344CB8AC3E}">
        <p14:creationId xmlns:p14="http://schemas.microsoft.com/office/powerpoint/2010/main" val="79302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0A0EED7-7E30-429B-BD61-397BFA212163}" type="slidenum">
              <a:rPr lang="en-GB" altLang="es-ES" sz="1200"/>
              <a:pPr/>
              <a:t>32</a:t>
            </a:fld>
            <a:endParaRPr lang="en-GB" altLang="es-ES" sz="1200"/>
          </a:p>
        </p:txBody>
      </p:sp>
      <p:sp>
        <p:nvSpPr>
          <p:cNvPr id="67587" name="Rectangle 2"/>
          <p:cNvSpPr>
            <a:spLocks noGrp="1" noRot="1" noChangeAspect="1" noChangeArrowheads="1" noTextEdit="1"/>
          </p:cNvSpPr>
          <p:nvPr>
            <p:ph type="sldImg"/>
          </p:nvPr>
        </p:nvSpPr>
        <p:spPr>
          <a:xfrm>
            <a:off x="1847850" y="211138"/>
            <a:ext cx="2881313" cy="2160587"/>
          </a:xfrm>
          <a:ln/>
        </p:spPr>
      </p:sp>
      <p:sp>
        <p:nvSpPr>
          <p:cNvPr id="67588" name="Rectangle 3"/>
          <p:cNvSpPr>
            <a:spLocks noGrp="1" noChangeArrowheads="1"/>
          </p:cNvSpPr>
          <p:nvPr>
            <p:ph type="body" idx="1"/>
          </p:nvPr>
        </p:nvSpPr>
        <p:spPr>
          <a:xfrm>
            <a:off x="230188" y="2371725"/>
            <a:ext cx="6192837" cy="6769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2400" indent="-152400" eaLnBrk="1" hangingPunct="1">
              <a:lnSpc>
                <a:spcPct val="90000"/>
              </a:lnSpc>
            </a:pPr>
            <a:r>
              <a:rPr lang="en-GB" altLang="es-ES" sz="1000" b="1" smtClean="0">
                <a:cs typeface="Arial" panose="020B0604020202020204" pitchFamily="34" charset="0"/>
              </a:rPr>
              <a:t>  Violations in the community context</a:t>
            </a:r>
            <a:endParaRPr lang="en-GB" altLang="es-ES" sz="1000" smtClean="0">
              <a:cs typeface="Arial" panose="020B0604020202020204" pitchFamily="34" charset="0"/>
            </a:endParaRPr>
          </a:p>
          <a:p>
            <a:pPr marL="152400" indent="-152400" eaLnBrk="1" hangingPunct="1">
              <a:lnSpc>
                <a:spcPct val="90000"/>
              </a:lnSpc>
            </a:pPr>
            <a:r>
              <a:rPr lang="en-GB" altLang="es-ES" sz="1000" smtClean="0">
                <a:cs typeface="Arial" panose="020B0604020202020204" pitchFamily="34" charset="0"/>
              </a:rPr>
              <a:t>In addition to violations in psychiatric institutions, people with mental disabilities also face human rights violations in all areas of their lives in the community.</a:t>
            </a:r>
          </a:p>
          <a:p>
            <a:pPr marL="152400" indent="-152400" eaLnBrk="1" hangingPunct="1">
              <a:lnSpc>
                <a:spcPct val="90000"/>
              </a:lnSpc>
            </a:pPr>
            <a:endParaRPr lang="en-GB" altLang="es-ES" sz="1000" smtClean="0">
              <a:cs typeface="Arial" panose="020B0604020202020204" pitchFamily="34" charset="0"/>
            </a:endParaRPr>
          </a:p>
          <a:p>
            <a:pPr marL="152400" indent="-152400" eaLnBrk="1" hangingPunct="1">
              <a:lnSpc>
                <a:spcPct val="90000"/>
              </a:lnSpc>
              <a:buFontTx/>
              <a:buChar char="•"/>
            </a:pPr>
            <a:r>
              <a:rPr lang="en-GB" altLang="es-ES" sz="1000" smtClean="0">
                <a:cs typeface="Arial" panose="020B0604020202020204" pitchFamily="34" charset="0"/>
              </a:rPr>
              <a:t> </a:t>
            </a:r>
            <a:r>
              <a:rPr lang="en-GB" altLang="es-ES" sz="1000" b="1" smtClean="0">
                <a:cs typeface="Arial" panose="020B0604020202020204" pitchFamily="34" charset="0"/>
              </a:rPr>
              <a:t>Many are discriminated against in seeking employment</a:t>
            </a:r>
            <a:r>
              <a:rPr lang="en-GB" altLang="es-ES" sz="1000" smtClean="0">
                <a:cs typeface="Arial" panose="020B0604020202020204" pitchFamily="34" charset="0"/>
              </a:rPr>
              <a:t> and others are dismissed from their jobs because of their mental illness.  For example, i</a:t>
            </a:r>
            <a:r>
              <a:rPr lang="en-US" altLang="es-ES" sz="1000" smtClean="0">
                <a:cs typeface="Arial" panose="020B0604020202020204" pitchFamily="34" charset="0"/>
              </a:rPr>
              <a:t>n the majority of European countries where data are available, the employment rates of people with mental disabilities is between 20% and 30% and in the case of people with severe mental health problems like schizophrenia (the majority of whom are capable of and wish to work) employment rates are around 10% percent.</a:t>
            </a:r>
            <a:r>
              <a:rPr lang="en-US" altLang="es-ES" sz="1000" u="sng" smtClean="0">
                <a:cs typeface="Arial" panose="020B0604020202020204" pitchFamily="34" charset="0"/>
              </a:rPr>
              <a:t>(</a:t>
            </a:r>
            <a:r>
              <a:rPr lang="en-US" altLang="es-ES" sz="1000" smtClean="0">
                <a:cs typeface="Arial" panose="020B0604020202020204" pitchFamily="34" charset="0"/>
              </a:rPr>
              <a:t> Kilian R, Becker T. “Macro-economic indicators and labour force participation of people with Schizophrenia” </a:t>
            </a:r>
            <a:r>
              <a:rPr lang="en-US" altLang="es-ES" sz="1000" i="1" smtClean="0">
                <a:cs typeface="Arial" panose="020B0604020202020204" pitchFamily="34" charset="0"/>
              </a:rPr>
              <a:t>Journal of Mental Health</a:t>
            </a:r>
            <a:r>
              <a:rPr lang="en-US" altLang="es-ES" sz="1000" smtClean="0">
                <a:cs typeface="Arial" panose="020B0604020202020204" pitchFamily="34" charset="0"/>
              </a:rPr>
              <a:t>. 2007; 16(2): 211-222. )</a:t>
            </a:r>
            <a:endParaRPr lang="en-GB" altLang="es-ES" sz="1000" smtClean="0">
              <a:cs typeface="Arial" panose="020B0604020202020204" pitchFamily="34" charset="0"/>
            </a:endParaRPr>
          </a:p>
          <a:p>
            <a:pPr marL="152400" indent="-152400" eaLnBrk="1" hangingPunct="1">
              <a:lnSpc>
                <a:spcPct val="90000"/>
              </a:lnSpc>
            </a:pPr>
            <a:r>
              <a:rPr lang="en-GB" altLang="es-ES" sz="1000" smtClean="0">
                <a:cs typeface="Arial" panose="020B0604020202020204" pitchFamily="34" charset="0"/>
              </a:rPr>
              <a:t>People with disabilities are also prone to being accepted only in second rate employment which offer repetitive work, low pay and bad conditions. </a:t>
            </a:r>
            <a:r>
              <a:rPr lang="en-US" altLang="es-ES" sz="1000" smtClean="0">
                <a:cs typeface="Arial" panose="020B0604020202020204" pitchFamily="34" charset="0"/>
              </a:rPr>
              <a:t/>
            </a:r>
            <a:br>
              <a:rPr lang="en-US" altLang="es-ES" sz="1000" smtClean="0">
                <a:cs typeface="Arial" panose="020B0604020202020204" pitchFamily="34" charset="0"/>
              </a:rPr>
            </a:br>
            <a:endParaRPr lang="en-GB" altLang="es-ES" sz="1000" smtClean="0">
              <a:cs typeface="Arial" panose="020B0604020202020204" pitchFamily="34" charset="0"/>
            </a:endParaRPr>
          </a:p>
          <a:p>
            <a:pPr marL="152400" indent="-152400" eaLnBrk="1" hangingPunct="1">
              <a:lnSpc>
                <a:spcPct val="90000"/>
              </a:lnSpc>
            </a:pPr>
            <a:r>
              <a:rPr lang="en-GB" altLang="es-ES" sz="1000" b="1" smtClean="0">
                <a:cs typeface="Arial" panose="020B0604020202020204" pitchFamily="34" charset="0"/>
              </a:rPr>
              <a:t>People with mental disabilities are also very often stripped of their right to education.</a:t>
            </a:r>
            <a:r>
              <a:rPr lang="en-GB" altLang="es-ES" sz="1000" smtClean="0">
                <a:cs typeface="Arial" panose="020B0604020202020204" pitchFamily="34" charset="0"/>
              </a:rPr>
              <a:t> </a:t>
            </a:r>
            <a:r>
              <a:rPr lang="en-US" altLang="es-ES" sz="1000" smtClean="0">
                <a:cs typeface="Arial" panose="020B0604020202020204" pitchFamily="34" charset="0"/>
              </a:rPr>
              <a:t>For instance, in many eastern European countries, children with mental disabilities are institutionalized, and these institutions frequently fail to offer educational opportunities. </a:t>
            </a:r>
          </a:p>
          <a:p>
            <a:pPr marL="152400" indent="-152400" eaLnBrk="1" hangingPunct="1">
              <a:lnSpc>
                <a:spcPct val="90000"/>
              </a:lnSpc>
              <a:buFontTx/>
              <a:buChar char="•"/>
            </a:pPr>
            <a:r>
              <a:rPr lang="en-GB" altLang="es-ES" sz="1000" smtClean="0">
                <a:cs typeface="Arial" panose="020B0604020202020204" pitchFamily="34" charset="0"/>
              </a:rPr>
              <a:t>The institutionalization of children with mental disabilities and the subsequent violation of their right to education occurs in many places throughout the world. Tragically, in doing so, these countries incapacitate the children for the rest of their lives so that they are </a:t>
            </a:r>
            <a:r>
              <a:rPr lang="en-US" altLang="es-ES" sz="1000" smtClean="0">
                <a:cs typeface="Arial" panose="020B0604020202020204" pitchFamily="34" charset="0"/>
              </a:rPr>
              <a:t>“destined to spend the whole of their life in an institution.</a:t>
            </a:r>
          </a:p>
          <a:p>
            <a:pPr marL="152400" indent="-152400" eaLnBrk="1" hangingPunct="1">
              <a:lnSpc>
                <a:spcPct val="90000"/>
              </a:lnSpc>
              <a:buFontTx/>
              <a:buChar char="•"/>
            </a:pPr>
            <a:endParaRPr lang="en-US" altLang="es-ES" sz="1000" smtClean="0">
              <a:cs typeface="Arial" panose="020B0604020202020204" pitchFamily="34" charset="0"/>
            </a:endParaRPr>
          </a:p>
          <a:p>
            <a:pPr marL="152400" indent="-152400" eaLnBrk="1" hangingPunct="1">
              <a:lnSpc>
                <a:spcPct val="90000"/>
              </a:lnSpc>
            </a:pPr>
            <a:r>
              <a:rPr lang="en-US" altLang="es-ES" sz="1000" b="1" smtClean="0">
                <a:cs typeface="Arial" panose="020B0604020202020204" pitchFamily="34" charset="0"/>
              </a:rPr>
              <a:t>People with mental disabilities also face barriers to access to physical health care. </a:t>
            </a:r>
          </a:p>
          <a:p>
            <a:pPr marL="152400" indent="-152400" eaLnBrk="1" hangingPunct="1">
              <a:lnSpc>
                <a:spcPct val="90000"/>
              </a:lnSpc>
            </a:pPr>
            <a:r>
              <a:rPr lang="en-US" altLang="es-ES" sz="1000" smtClean="0">
                <a:cs typeface="Arial" panose="020B0604020202020204" pitchFamily="34" charset="0"/>
              </a:rPr>
              <a:t>For example  many spychiatric institutions don’t provide proper physical health care.  </a:t>
            </a:r>
          </a:p>
          <a:p>
            <a:pPr marL="152400" indent="-152400" eaLnBrk="1" hangingPunct="1">
              <a:lnSpc>
                <a:spcPct val="90000"/>
              </a:lnSpc>
            </a:pPr>
            <a:r>
              <a:rPr lang="en-US" altLang="es-ES" sz="1000" smtClean="0">
                <a:cs typeface="Arial" panose="020B0604020202020204" pitchFamily="34" charset="0"/>
              </a:rPr>
              <a:t>Also, very often when someone is diagnosed with a mental illness people tend to put physical issues and ailments of the person down to the mental disorder -  so the focus of the treatment and care is always on the mental health aspect and the physical aspect gets ignored.</a:t>
            </a:r>
          </a:p>
          <a:p>
            <a:pPr marL="152400" indent="-152400" eaLnBrk="1" hangingPunct="1">
              <a:lnSpc>
                <a:spcPct val="90000"/>
              </a:lnSpc>
            </a:pPr>
            <a:r>
              <a:rPr lang="en-US" altLang="es-ES" sz="1000" smtClean="0">
                <a:cs typeface="Arial" panose="020B0604020202020204" pitchFamily="34" charset="0"/>
              </a:rPr>
              <a:t>For example, a report in the UK by the Disability Rights Commission found that People with serious mental illness were less likely to get standard checks and treatments, and consequently were more likely to get deadly diseases, to get them younger, and to die of them within 5 years. The report also stated that people with severe mental illness died on average 10 years younger than the general population.</a:t>
            </a:r>
          </a:p>
          <a:p>
            <a:pPr marL="152400" indent="-152400" eaLnBrk="1" hangingPunct="1">
              <a:lnSpc>
                <a:spcPct val="90000"/>
              </a:lnSpc>
              <a:buFontTx/>
              <a:buChar char="•"/>
            </a:pPr>
            <a:endParaRPr lang="en-GB" altLang="es-ES" sz="1000" smtClean="0">
              <a:cs typeface="Arial" panose="020B0604020202020204" pitchFamily="34" charset="0"/>
            </a:endParaRPr>
          </a:p>
          <a:p>
            <a:pPr marL="152400" indent="-152400" eaLnBrk="1" hangingPunct="1">
              <a:lnSpc>
                <a:spcPct val="90000"/>
              </a:lnSpc>
            </a:pPr>
            <a:r>
              <a:rPr lang="en-GB" altLang="es-ES" sz="1000" b="1" smtClean="0">
                <a:cs typeface="Arial" panose="020B0604020202020204" pitchFamily="34" charset="0"/>
              </a:rPr>
              <a:t>People with mental disabilities experience limitations in their right to exercise civil and political rights. </a:t>
            </a:r>
          </a:p>
          <a:p>
            <a:pPr marL="152400" indent="-152400" eaLnBrk="1" hangingPunct="1">
              <a:lnSpc>
                <a:spcPct val="90000"/>
              </a:lnSpc>
            </a:pPr>
            <a:r>
              <a:rPr lang="en-GB" altLang="es-ES" sz="1000" smtClean="0">
                <a:cs typeface="Arial" panose="020B0604020202020204" pitchFamily="34" charset="0"/>
              </a:rPr>
              <a:t>People with mental disabilities are also deprived of the right to form families. For instance, in certain places, persons placed under guardianship are not permitted to marry. In Bulgaria, they may not adopt or foster children. In the Russia, they may not file for divorce. In Albania, it is illegal for a person with a mental disability to marry regardless of their current mental state</a:t>
            </a:r>
          </a:p>
          <a:p>
            <a:pPr marL="152400" indent="-152400" eaLnBrk="1" hangingPunct="1">
              <a:lnSpc>
                <a:spcPct val="90000"/>
              </a:lnSpc>
            </a:pPr>
            <a:r>
              <a:rPr lang="en-GB" altLang="es-ES" sz="1000" smtClean="0">
                <a:cs typeface="Arial" panose="020B0604020202020204" pitchFamily="34" charset="0"/>
              </a:rPr>
              <a:t> Many countries, including Cameroon, Bermuda, Botswana, Thailand, Turkmenistan and Tanzania deny persons of “unsound mind” the right to vote.</a:t>
            </a:r>
          </a:p>
          <a:p>
            <a:pPr marL="152400" indent="-152400" eaLnBrk="1" hangingPunct="1">
              <a:lnSpc>
                <a:spcPct val="90000"/>
              </a:lnSpc>
            </a:pPr>
            <a:r>
              <a:rPr lang="en-GB" altLang="es-ES" sz="1000" smtClean="0">
                <a:cs typeface="Arial" panose="020B0604020202020204" pitchFamily="34" charset="0"/>
              </a:rPr>
              <a:t> In other countries, like Gibraltar, persons with mental disabilities cannot run for office (eg. Gibraltar).</a:t>
            </a:r>
          </a:p>
          <a:p>
            <a:pPr marL="152400" indent="-152400" eaLnBrk="1" hangingPunct="1">
              <a:lnSpc>
                <a:spcPct val="90000"/>
              </a:lnSpc>
            </a:pPr>
            <a:r>
              <a:rPr lang="en-GB" altLang="es-ES" sz="1000" smtClean="0">
                <a:cs typeface="Arial" panose="020B0604020202020204" pitchFamily="34" charset="0"/>
              </a:rPr>
              <a:t>In addition, in certain countries, even in places where people with mental disabilities are legally allowed to vote, </a:t>
            </a:r>
            <a:r>
              <a:rPr lang="en-GB" altLang="es-ES" sz="1000" i="1" smtClean="0">
                <a:cs typeface="Arial" panose="020B0604020202020204" pitchFamily="34" charset="0"/>
              </a:rPr>
              <a:t>de facto </a:t>
            </a:r>
            <a:r>
              <a:rPr lang="en-GB" altLang="es-ES" sz="1000" smtClean="0">
                <a:cs typeface="Arial" panose="020B0604020202020204" pitchFamily="34" charset="0"/>
              </a:rPr>
              <a:t>they are not permitted to do so due to their placement in institutions without access to polls (eg. bulgaria). </a:t>
            </a:r>
          </a:p>
          <a:p>
            <a:pPr marL="152400" indent="-152400" eaLnBrk="1" hangingPunct="1">
              <a:lnSpc>
                <a:spcPct val="90000"/>
              </a:lnSpc>
            </a:pPr>
            <a:r>
              <a:rPr lang="en-GB" altLang="es-ES" sz="1000" smtClean="0">
                <a:cs typeface="Arial" panose="020B0604020202020204" pitchFamily="34" charset="0"/>
              </a:rPr>
              <a:t>People with mental disabilities are even denied the right to associate. For instance, in Russia they cannot form or belong to political organizations.  In Bulgaria, adults under guardianship cannot found or join non-profit organizations or cooperatives. </a:t>
            </a:r>
          </a:p>
          <a:p>
            <a:pPr marL="152400" indent="-152400" eaLnBrk="1" hangingPunct="1">
              <a:lnSpc>
                <a:spcPct val="90000"/>
              </a:lnSpc>
            </a:pPr>
            <a:r>
              <a:rPr lang="en-GB" altLang="es-ES" sz="1000" smtClean="0">
                <a:cs typeface="Arial" panose="020B0604020202020204" pitchFamily="34" charset="0"/>
              </a:rPr>
              <a:t>People all over the world are also denied the opportunity to participate in decision making processes (eg. design and implementation of policies, laws, services) on issues that affect them</a:t>
            </a:r>
          </a:p>
          <a:p>
            <a:pPr marL="152400" indent="-152400" eaLnBrk="1" hangingPunct="1">
              <a:lnSpc>
                <a:spcPct val="90000"/>
              </a:lnSpc>
              <a:buFontTx/>
              <a:buChar char="•"/>
            </a:pPr>
            <a:r>
              <a:rPr lang="en-GB" altLang="es-ES" sz="1000" smtClean="0">
                <a:cs typeface="Arial" panose="020B0604020202020204" pitchFamily="34" charset="0"/>
              </a:rPr>
              <a:t>The denial of these basic human rights means that people with mental disabilities are essentially prevented from fully integrating into society, engaging in social, economic and political life and consequently, from living meaningful and fulfilling lives in the community.</a:t>
            </a:r>
            <a:endParaRPr lang="en-US" altLang="es-ES" sz="1000" smtClean="0">
              <a:cs typeface="Arial" panose="020B0604020202020204" pitchFamily="34" charset="0"/>
            </a:endParaRPr>
          </a:p>
        </p:txBody>
      </p:sp>
    </p:spTree>
    <p:extLst>
      <p:ext uri="{BB962C8B-B14F-4D97-AF65-F5344CB8AC3E}">
        <p14:creationId xmlns:p14="http://schemas.microsoft.com/office/powerpoint/2010/main" val="273895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A22CCB7-B141-5647-88B9-8556515ACFEA}" type="slidenum">
              <a:rPr lang="en-US" smtClean="0"/>
              <a:t>34</a:t>
            </a:fld>
            <a:endParaRPr lang="en-US"/>
          </a:p>
        </p:txBody>
      </p:sp>
    </p:spTree>
    <p:extLst>
      <p:ext uri="{BB962C8B-B14F-4D97-AF65-F5344CB8AC3E}">
        <p14:creationId xmlns:p14="http://schemas.microsoft.com/office/powerpoint/2010/main" val="129858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4B34D7-557E-431E-A0E5-733CBF48894C}" type="slidenum">
              <a:rPr lang="en-US" altLang="es-ES"/>
              <a:pPr eaLnBrk="1" hangingPunct="1"/>
              <a:t>36</a:t>
            </a:fld>
            <a:endParaRPr lang="en-US" altLang="es-ES"/>
          </a:p>
        </p:txBody>
      </p:sp>
      <p:sp>
        <p:nvSpPr>
          <p:cNvPr id="11267" name="Rectangle 2"/>
          <p:cNvSpPr>
            <a:spLocks noGrp="1" noRot="1" noChangeAspect="1" noChangeArrowheads="1" noTextEdit="1"/>
          </p:cNvSpPr>
          <p:nvPr>
            <p:ph type="sldImg"/>
          </p:nvPr>
        </p:nvSpPr>
        <p:spPr>
          <a:xfrm>
            <a:off x="1901825" y="0"/>
            <a:ext cx="2786063" cy="2089150"/>
          </a:xfrm>
          <a:ln/>
        </p:spPr>
      </p:sp>
      <p:sp>
        <p:nvSpPr>
          <p:cNvPr id="11268" name="Notes Placeholder 1"/>
          <p:cNvSpPr>
            <a:spLocks noGrp="1"/>
          </p:cNvSpPr>
          <p:nvPr/>
        </p:nvSpPr>
        <p:spPr bwMode="auto">
          <a:xfrm>
            <a:off x="677863" y="4721225"/>
            <a:ext cx="544988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0" rIns="92801" bIns="464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s-CL" altLang="es-ES" sz="1200"/>
          </a:p>
        </p:txBody>
      </p:sp>
    </p:spTree>
    <p:extLst>
      <p:ext uri="{BB962C8B-B14F-4D97-AF65-F5344CB8AC3E}">
        <p14:creationId xmlns:p14="http://schemas.microsoft.com/office/powerpoint/2010/main" val="792675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34AA76-68B1-438A-881A-EAF17025C31A}" type="slidenum">
              <a:rPr lang="en-US" altLang="es-ES">
                <a:solidFill>
                  <a:srgbClr val="000000"/>
                </a:solidFill>
              </a:rPr>
              <a:pPr eaLnBrk="1" hangingPunct="1"/>
              <a:t>37</a:t>
            </a:fld>
            <a:endParaRPr lang="en-US" altLang="es-ES">
              <a:solidFill>
                <a:srgbClr val="000000"/>
              </a:solidFill>
            </a:endParaRPr>
          </a:p>
        </p:txBody>
      </p:sp>
      <p:sp>
        <p:nvSpPr>
          <p:cNvPr id="13315" name="Rectangle 2"/>
          <p:cNvSpPr>
            <a:spLocks noGrp="1" noRot="1" noChangeAspect="1" noChangeArrowheads="1" noTextEdit="1"/>
          </p:cNvSpPr>
          <p:nvPr>
            <p:ph type="sldImg"/>
          </p:nvPr>
        </p:nvSpPr>
        <p:spPr>
          <a:xfrm>
            <a:off x="1949450" y="0"/>
            <a:ext cx="2690813" cy="2017713"/>
          </a:xfrm>
          <a:ln/>
        </p:spPr>
      </p:sp>
      <p:sp>
        <p:nvSpPr>
          <p:cNvPr id="13316" name="Notes Placeholder 1"/>
          <p:cNvSpPr>
            <a:spLocks noGrp="1"/>
          </p:cNvSpPr>
          <p:nvPr/>
        </p:nvSpPr>
        <p:spPr bwMode="auto">
          <a:xfrm>
            <a:off x="677863" y="4721225"/>
            <a:ext cx="544988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0" rIns="92801" bIns="464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s-CL" altLang="es-ES" sz="1200"/>
          </a:p>
        </p:txBody>
      </p:sp>
    </p:spTree>
    <p:extLst>
      <p:ext uri="{BB962C8B-B14F-4D97-AF65-F5344CB8AC3E}">
        <p14:creationId xmlns:p14="http://schemas.microsoft.com/office/powerpoint/2010/main" val="240328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949450" y="0"/>
            <a:ext cx="2690813" cy="2017713"/>
          </a:xfrm>
          <a:ln/>
        </p:spPr>
      </p:sp>
      <p:sp>
        <p:nvSpPr>
          <p:cNvPr id="143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FEED31-40AC-4ADF-B780-E705C7F98FFF}" type="slidenum">
              <a:rPr lang="en-US" altLang="es-ES"/>
              <a:pPr eaLnBrk="1" hangingPunct="1"/>
              <a:t>38</a:t>
            </a:fld>
            <a:endParaRPr lang="en-US" altLang="es-ES"/>
          </a:p>
        </p:txBody>
      </p:sp>
      <p:sp>
        <p:nvSpPr>
          <p:cNvPr id="14340" name="Notes Placeholder 1"/>
          <p:cNvSpPr>
            <a:spLocks noGrp="1"/>
          </p:cNvSpPr>
          <p:nvPr/>
        </p:nvSpPr>
        <p:spPr bwMode="auto">
          <a:xfrm>
            <a:off x="677863" y="4721225"/>
            <a:ext cx="544988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0" rIns="92801" bIns="464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s-CL" altLang="es-ES" sz="1200"/>
          </a:p>
        </p:txBody>
      </p:sp>
    </p:spTree>
    <p:extLst>
      <p:ext uri="{BB962C8B-B14F-4D97-AF65-F5344CB8AC3E}">
        <p14:creationId xmlns:p14="http://schemas.microsoft.com/office/powerpoint/2010/main" val="207304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3CADEFE9-001D-4860-99E2-1F5B9CA95E59}" type="slidenum">
              <a:rPr lang="en-GB" altLang="es-ES" sz="1200"/>
              <a:pPr algn="r"/>
              <a:t>5</a:t>
            </a:fld>
            <a:endParaRPr lang="en-GB" altLang="es-ES" sz="1200"/>
          </a:p>
        </p:txBody>
      </p:sp>
      <p:sp>
        <p:nvSpPr>
          <p:cNvPr id="48131" name="Rectangle 2"/>
          <p:cNvSpPr>
            <a:spLocks noGrp="1" noRot="1" noChangeAspect="1" noChangeArrowheads="1" noTextEdit="1"/>
          </p:cNvSpPr>
          <p:nvPr>
            <p:ph type="sldImg"/>
          </p:nvPr>
        </p:nvSpPr>
        <p:spPr>
          <a:xfrm>
            <a:off x="1503363" y="409575"/>
            <a:ext cx="3790950" cy="2843213"/>
          </a:xfrm>
          <a:ln/>
        </p:spPr>
      </p:sp>
      <p:sp>
        <p:nvSpPr>
          <p:cNvPr id="48132" name="Rectangle 3"/>
          <p:cNvSpPr>
            <a:spLocks noGrp="1" noChangeArrowheads="1"/>
          </p:cNvSpPr>
          <p:nvPr>
            <p:ph type="body" idx="1"/>
          </p:nvPr>
        </p:nvSpPr>
        <p:spPr>
          <a:xfrm>
            <a:off x="422275" y="3514725"/>
            <a:ext cx="6154738" cy="606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So the first relationship is that mental health policies, laws and practices can impact human rights.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Mental health policies and laws quintessentially involve the exercise of government power – the power to restrain, to treat, and to deprive people of their basic rights such as the right to vote, to manage ones financial and personal affairs.  </a:t>
            </a:r>
          </a:p>
          <a:p>
            <a:pPr marL="228600" indent="-228600">
              <a:lnSpc>
                <a:spcPct val="90000"/>
              </a:lnSpc>
              <a:buFontTx/>
              <a:buChar char="•"/>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Although mental health powers may be exercised for the welfare of the individual as well as the family and society, these powers can by there very nature affects a variety of personal interests and fundamental rights – among them autonomy, bodily integrity, privacy, self determination and liberty.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These powers can, and do, give rise to human rights violations when mental health powers are exercised arbitrarily, in a discriminatory manner, or in the absence of a fair process.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Eg. We see very often people with mental disabilities being arbitrarily admitted in psych institutions, treated against their will, without proper assessment, criteria, without possibility to appeal, and without systematic review of their cases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p:txBody>
      </p:sp>
    </p:spTree>
    <p:extLst>
      <p:ext uri="{BB962C8B-B14F-4D97-AF65-F5344CB8AC3E}">
        <p14:creationId xmlns:p14="http://schemas.microsoft.com/office/powerpoint/2010/main" val="37175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177AE90D-841F-443F-B0B0-D217F6C3DA09}" type="slidenum">
              <a:rPr lang="en-GB" altLang="es-ES" sz="1200"/>
              <a:pPr algn="r"/>
              <a:t>6</a:t>
            </a:fld>
            <a:endParaRPr lang="en-GB" altLang="es-ES" sz="1200"/>
          </a:p>
        </p:txBody>
      </p:sp>
      <p:sp>
        <p:nvSpPr>
          <p:cNvPr id="49155" name="Rectangle 2"/>
          <p:cNvSpPr>
            <a:spLocks noGrp="1" noRot="1" noChangeAspect="1" noChangeArrowheads="1" noTextEdit="1"/>
          </p:cNvSpPr>
          <p:nvPr>
            <p:ph type="sldImg"/>
          </p:nvPr>
        </p:nvSpPr>
        <p:spPr>
          <a:xfrm>
            <a:off x="1503363" y="409575"/>
            <a:ext cx="3790950" cy="2843213"/>
          </a:xfrm>
          <a:ln/>
        </p:spPr>
      </p:sp>
      <p:sp>
        <p:nvSpPr>
          <p:cNvPr id="49156" name="Rectangle 3"/>
          <p:cNvSpPr>
            <a:spLocks noGrp="1" noChangeArrowheads="1"/>
          </p:cNvSpPr>
          <p:nvPr>
            <p:ph type="body" idx="1"/>
          </p:nvPr>
        </p:nvSpPr>
        <p:spPr>
          <a:xfrm>
            <a:off x="422275" y="3514725"/>
            <a:ext cx="6154738" cy="606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So the first relationship is that mental health policies, laws and practices can impact human rights.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Mental health policies and laws quintessentially involve the exercise of government power – the power to restrain, to treat, and to deprive people of their basic rights such as the right to vote, to manage ones financial and personal affairs.  </a:t>
            </a:r>
          </a:p>
          <a:p>
            <a:pPr marL="228600" indent="-228600">
              <a:lnSpc>
                <a:spcPct val="90000"/>
              </a:lnSpc>
              <a:buFontTx/>
              <a:buChar char="•"/>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Although mental health powers may be exercised for the welfare of the individual as well as the family and society, these powers can by there very nature affects a variety of personal interests and fundamental rights – among them autonomy, bodily integrity, privacy, self determination and liberty.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These powers can, and do, give rise to human rights violations when mental health powers are exercised arbitrarily, in a discriminatory manner, or in the absence of a fair process.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Eg. We see very often people with mental disabilities being arbitrarily admitted in psych institutions, treated against their will, without proper assessment, criteria, without possibility to appeal, and without systematic review of their cases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p:txBody>
      </p:sp>
    </p:spTree>
    <p:extLst>
      <p:ext uri="{BB962C8B-B14F-4D97-AF65-F5344CB8AC3E}">
        <p14:creationId xmlns:p14="http://schemas.microsoft.com/office/powerpoint/2010/main" val="94160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s-ES" smtClean="0">
              <a:latin typeface="Arial" panose="020B0604020202020204" pitchFamily="34" charset="0"/>
              <a:cs typeface="Arial" panose="020B0604020202020204" pitchFamily="34" charset="0"/>
            </a:endParaRPr>
          </a:p>
        </p:txBody>
      </p:sp>
      <p:sp>
        <p:nvSpPr>
          <p:cNvPr id="501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203B9A2-84C8-42AF-BA49-E506A9036E32}" type="slidenum">
              <a:rPr lang="en-US" altLang="es-ES" sz="1200">
                <a:latin typeface="Arial" panose="020B0604020202020204" pitchFamily="34" charset="0"/>
              </a:rPr>
              <a:pPr/>
              <a:t>7</a:t>
            </a:fld>
            <a:endParaRPr lang="en-US" altLang="es-ES" sz="1200">
              <a:latin typeface="Arial" panose="020B0604020202020204" pitchFamily="34" charset="0"/>
            </a:endParaRPr>
          </a:p>
        </p:txBody>
      </p:sp>
    </p:spTree>
    <p:extLst>
      <p:ext uri="{BB962C8B-B14F-4D97-AF65-F5344CB8AC3E}">
        <p14:creationId xmlns:p14="http://schemas.microsoft.com/office/powerpoint/2010/main" val="250626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6783E3ED-9FC7-4A25-910B-9BD1D440A946}" type="slidenum">
              <a:rPr lang="en-GB" altLang="es-ES" sz="1200"/>
              <a:pPr algn="r"/>
              <a:t>8</a:t>
            </a:fld>
            <a:endParaRPr lang="en-GB" altLang="es-ES" sz="1200"/>
          </a:p>
        </p:txBody>
      </p:sp>
      <p:sp>
        <p:nvSpPr>
          <p:cNvPr id="51203" name="Rectangle 2"/>
          <p:cNvSpPr>
            <a:spLocks noGrp="1" noRot="1" noChangeAspect="1" noChangeArrowheads="1" noTextEdit="1"/>
          </p:cNvSpPr>
          <p:nvPr>
            <p:ph type="sldImg"/>
          </p:nvPr>
        </p:nvSpPr>
        <p:spPr>
          <a:xfrm>
            <a:off x="1503363" y="409575"/>
            <a:ext cx="3790950" cy="2843213"/>
          </a:xfrm>
          <a:ln/>
        </p:spPr>
      </p:sp>
      <p:sp>
        <p:nvSpPr>
          <p:cNvPr id="51204" name="Rectangle 3"/>
          <p:cNvSpPr>
            <a:spLocks noGrp="1" noChangeArrowheads="1"/>
          </p:cNvSpPr>
          <p:nvPr>
            <p:ph type="body" idx="1"/>
          </p:nvPr>
        </p:nvSpPr>
        <p:spPr>
          <a:xfrm>
            <a:off x="422275" y="3514725"/>
            <a:ext cx="6154738" cy="606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So the first relationship is that mental health policies, laws and practices can impact human rights.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Mental health policies and laws quintessentially involve the exercise of government power – the power to restrain, to treat, and to deprive people of their basic rights such as the right to vote, to manage ones financial and personal affairs.  </a:t>
            </a:r>
          </a:p>
          <a:p>
            <a:pPr marL="228600" indent="-228600">
              <a:lnSpc>
                <a:spcPct val="90000"/>
              </a:lnSpc>
              <a:buFontTx/>
              <a:buChar char="•"/>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Although mental health powers may be exercised for the welfare of the individual as well as the family and society, these powers can by there very nature affects a variety of personal interests and fundamental rights – among them autonomy, bodily integrity, privacy, self determination and liberty.  </a:t>
            </a:r>
          </a:p>
          <a:p>
            <a:pPr marL="228600" indent="-228600">
              <a:lnSpc>
                <a:spcPct val="90000"/>
              </a:lnSpc>
            </a:pPr>
            <a:endParaRPr lang="en-GB" altLang="es-ES" sz="1400" smtClean="0">
              <a:cs typeface="Arial" panose="020B0604020202020204" pitchFamily="34" charset="0"/>
            </a:endParaRPr>
          </a:p>
          <a:p>
            <a:pPr marL="228600" indent="-228600">
              <a:lnSpc>
                <a:spcPct val="90000"/>
              </a:lnSpc>
              <a:buFontTx/>
              <a:buChar char="•"/>
            </a:pPr>
            <a:r>
              <a:rPr lang="en-GB" altLang="es-ES" sz="1400" smtClean="0">
                <a:cs typeface="Arial" panose="020B0604020202020204" pitchFamily="34" charset="0"/>
              </a:rPr>
              <a:t>These powers can, and do, give rise to human rights violations when mental health powers are exercised arbitrarily, in a discriminatory manner, or in the absence of a fair process.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r>
              <a:rPr lang="en-GB" altLang="es-ES" sz="1400" smtClean="0">
                <a:cs typeface="Arial" panose="020B0604020202020204" pitchFamily="34" charset="0"/>
              </a:rPr>
              <a:t>Eg. We see very often people with mental disabilities being arbitrarily admitted in psych institutions, treated against their will, without proper assessment, criteria, without possibility to appeal, and without systematic review of their cases</a:t>
            </a: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a:p>
            <a:pPr marL="228600" indent="-228600">
              <a:lnSpc>
                <a:spcPct val="90000"/>
              </a:lnSpc>
            </a:pPr>
            <a:endParaRPr lang="en-GB" altLang="es-ES" sz="1400" smtClean="0">
              <a:cs typeface="Arial" panose="020B0604020202020204" pitchFamily="34" charset="0"/>
            </a:endParaRPr>
          </a:p>
        </p:txBody>
      </p:sp>
    </p:spTree>
    <p:extLst>
      <p:ext uri="{BB962C8B-B14F-4D97-AF65-F5344CB8AC3E}">
        <p14:creationId xmlns:p14="http://schemas.microsoft.com/office/powerpoint/2010/main" val="27791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7A4CB3F5-EDB1-4299-92FF-923E6BECB515}" type="slidenum">
              <a:rPr lang="en-GB" altLang="es-ES" sz="1200"/>
              <a:pPr algn="r"/>
              <a:t>11</a:t>
            </a:fld>
            <a:endParaRPr lang="en-GB" altLang="es-ES" sz="1200"/>
          </a:p>
        </p:txBody>
      </p:sp>
      <p:sp>
        <p:nvSpPr>
          <p:cNvPr id="52227" name="Rectangle 2"/>
          <p:cNvSpPr>
            <a:spLocks noGrp="1" noRot="1" noChangeAspect="1" noChangeArrowheads="1" noTextEdit="1"/>
          </p:cNvSpPr>
          <p:nvPr>
            <p:ph type="sldImg"/>
          </p:nvPr>
        </p:nvSpPr>
        <p:spPr>
          <a:xfrm>
            <a:off x="1174750" y="0"/>
            <a:ext cx="4211638" cy="3159125"/>
          </a:xfrm>
          <a:ln/>
        </p:spPr>
      </p:sp>
      <p:sp>
        <p:nvSpPr>
          <p:cNvPr id="52228" name="Rectangle 3"/>
          <p:cNvSpPr>
            <a:spLocks noGrp="1" noChangeArrowheads="1"/>
          </p:cNvSpPr>
          <p:nvPr>
            <p:ph type="body" idx="1"/>
          </p:nvPr>
        </p:nvSpPr>
        <p:spPr>
          <a:xfrm>
            <a:off x="169863" y="3248025"/>
            <a:ext cx="6434137" cy="653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r>
              <a:rPr lang="en-GB" altLang="es-ES" sz="1000" smtClean="0">
                <a:cs typeface="Arial" panose="020B0604020202020204" pitchFamily="34" charset="0"/>
              </a:rPr>
              <a:t>The second relationship - violations of human rights can adversely affect the mental health of people in direct and indirect ways. </a:t>
            </a:r>
          </a:p>
          <a:p>
            <a:pPr marL="228600" indent="-228600"/>
            <a:r>
              <a:rPr lang="en-GB" altLang="es-ES" sz="1000" b="1" smtClean="0">
                <a:cs typeface="Arial" panose="020B0604020202020204" pitchFamily="34" charset="0"/>
              </a:rPr>
              <a:t>Extreme forms of human rights violations</a:t>
            </a:r>
            <a:r>
              <a:rPr lang="en-GB" altLang="es-ES" sz="1000" smtClean="0">
                <a:cs typeface="Arial" panose="020B0604020202020204" pitchFamily="34" charset="0"/>
              </a:rPr>
              <a:t>, including physical violence, rape, torture, genocide, war, and inhuman and degrading treatment, cause direct, obvious and serious mental health problems to victims and their families including anxiety, stress and depression.</a:t>
            </a:r>
          </a:p>
          <a:p>
            <a:pPr marL="228600" indent="-228600">
              <a:buFontTx/>
              <a:buChar char="•"/>
            </a:pPr>
            <a:r>
              <a:rPr lang="en-GB" altLang="es-ES" sz="1000" smtClean="0">
                <a:cs typeface="Arial" panose="020B0604020202020204" pitchFamily="34" charset="0"/>
              </a:rPr>
              <a:t>Research has indicated that an estimated </a:t>
            </a:r>
            <a:r>
              <a:rPr lang="en-US" altLang="es-ES" sz="1000" smtClean="0">
                <a:cs typeface="Arial" panose="020B0604020202020204" pitchFamily="34" charset="0"/>
              </a:rPr>
              <a:t>10% of people who experienced traumatic events go on to develop serious mental health problems, and another 10% may have difficulty functioning effectively due to depression, anxiety, psychosomatic problems, etc. (Murthy, R.S. &amp; Lakshminarayana. (2006). Mental health consequences of war: a brief review of research findings. World Psychiatry. 5(1): 25–30. Zambia.)</a:t>
            </a:r>
          </a:p>
          <a:p>
            <a:pPr marL="228600" indent="-228600">
              <a:buFontTx/>
              <a:buChar char="•"/>
            </a:pPr>
            <a:r>
              <a:rPr lang="en-US" altLang="es-ES" sz="1000" smtClean="0">
                <a:cs typeface="Arial" panose="020B0604020202020204" pitchFamily="34" charset="0"/>
              </a:rPr>
              <a:t>Research has likewise shown a high prevalence of depression and anxiety disorders  among refugees and women who experience intimate partner violence.(Measuring Trauma and Health Status in Refugees. JAMA. 288:611-621.)</a:t>
            </a:r>
            <a:endParaRPr lang="en-US" altLang="es-ES" sz="1000" u="sng" smtClean="0">
              <a:cs typeface="Arial" panose="020B0604020202020204" pitchFamily="34" charset="0"/>
            </a:endParaRPr>
          </a:p>
          <a:p>
            <a:pPr marL="228600" indent="-228600"/>
            <a:r>
              <a:rPr lang="en-GB" altLang="es-ES" sz="1000" b="1" smtClean="0">
                <a:cs typeface="Arial" panose="020B0604020202020204" pitchFamily="34" charset="0"/>
              </a:rPr>
              <a:t>But it is not just extreme forms of human rights violations that have a negative impact on mental health.</a:t>
            </a:r>
          </a:p>
          <a:p>
            <a:pPr marL="228600" indent="-228600"/>
            <a:r>
              <a:rPr lang="en-GB" altLang="es-ES" sz="1000" b="1" smtClean="0">
                <a:cs typeface="Arial" panose="020B0604020202020204" pitchFamily="34" charset="0"/>
              </a:rPr>
              <a:t>Poverty: </a:t>
            </a:r>
            <a:r>
              <a:rPr lang="en-GB" altLang="es-ES" sz="1000" smtClean="0">
                <a:cs typeface="Arial" panose="020B0604020202020204" pitchFamily="34" charset="0"/>
              </a:rPr>
              <a:t>The link between poverty and increased risk of mental disorders is becoming more apparent. People living in poverty not only lack financial resources to maintain basic living standards but they also have fewer educational and employment opportunities. They are also exposed to adverse lviing environments such as slum areas or dwellings weithout sanitation or water and are less likely to access good quality health care. These stressfukl conditions place people at higher ris of developing a mental health condition, </a:t>
            </a:r>
          </a:p>
          <a:p>
            <a:pPr marL="228600" indent="-228600"/>
            <a:r>
              <a:rPr lang="en-GB" altLang="es-ES" sz="1000" b="1" smtClean="0">
                <a:cs typeface="Arial" panose="020B0604020202020204" pitchFamily="34" charset="0"/>
              </a:rPr>
              <a:t>Stigmatization, discrimination, marginalistaion </a:t>
            </a:r>
            <a:r>
              <a:rPr lang="en-GB" altLang="es-ES" sz="1000" smtClean="0">
                <a:cs typeface="Arial" panose="020B0604020202020204" pitchFamily="34" charset="0"/>
              </a:rPr>
              <a:t>against people with mental disabilities can adversely affect mental health. It leads to poor self esteem, low self confidence, reduced motivation, isolation .</a:t>
            </a:r>
          </a:p>
          <a:p>
            <a:pPr marL="228600" indent="-228600"/>
            <a:r>
              <a:rPr lang="en-GB" altLang="es-ES" sz="1000" b="1" smtClean="0">
                <a:cs typeface="Arial" panose="020B0604020202020204" pitchFamily="34" charset="0"/>
              </a:rPr>
              <a:t>Restrictions in civil liberties</a:t>
            </a:r>
            <a:r>
              <a:rPr lang="en-GB" altLang="es-ES" sz="1000" smtClean="0">
                <a:cs typeface="Arial" panose="020B0604020202020204" pitchFamily="34" charset="0"/>
              </a:rPr>
              <a:t> such as the right to vote, to take part in public affairs, to express one's opinion, to seek, receive and impart information, to manage ones personal/financial affairs, freedom of association, assembly and movement can also adversely affect the mental health of a population. </a:t>
            </a:r>
          </a:p>
          <a:p>
            <a:pPr marL="228600" indent="-228600"/>
            <a:r>
              <a:rPr lang="en-GB" altLang="es-ES" sz="1000" smtClean="0">
                <a:cs typeface="Arial" panose="020B0604020202020204" pitchFamily="34" charset="0"/>
              </a:rPr>
              <a:t>Without these freedoms an individual cannot participate in the community, be part of the decision-making process on issues that impact their lives, or improve their social and economic standing. This too negatively impacts mental health.</a:t>
            </a:r>
          </a:p>
          <a:p>
            <a:pPr marL="228600" indent="-228600"/>
            <a:endParaRPr lang="en-GB" altLang="es-ES" smtClean="0">
              <a:cs typeface="Arial" panose="020B0604020202020204" pitchFamily="34" charset="0"/>
            </a:endParaRPr>
          </a:p>
        </p:txBody>
      </p:sp>
    </p:spTree>
    <p:extLst>
      <p:ext uri="{BB962C8B-B14F-4D97-AF65-F5344CB8AC3E}">
        <p14:creationId xmlns:p14="http://schemas.microsoft.com/office/powerpoint/2010/main" val="358756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C9909A02-E3EC-476A-A32E-E0EF97166915}" type="slidenum">
              <a:rPr lang="en-GB" altLang="es-ES" sz="1200"/>
              <a:pPr algn="r"/>
              <a:t>12</a:t>
            </a:fld>
            <a:endParaRPr lang="en-GB" altLang="es-ES" sz="1200"/>
          </a:p>
        </p:txBody>
      </p:sp>
      <p:sp>
        <p:nvSpPr>
          <p:cNvPr id="53251" name="Rectangle 2"/>
          <p:cNvSpPr>
            <a:spLocks noGrp="1" noRot="1" noChangeAspect="1" noChangeArrowheads="1" noTextEdit="1"/>
          </p:cNvSpPr>
          <p:nvPr>
            <p:ph type="sldImg"/>
          </p:nvPr>
        </p:nvSpPr>
        <p:spPr>
          <a:xfrm>
            <a:off x="1174750" y="0"/>
            <a:ext cx="4211638" cy="3159125"/>
          </a:xfrm>
          <a:ln/>
        </p:spPr>
      </p:sp>
      <p:sp>
        <p:nvSpPr>
          <p:cNvPr id="53252" name="Rectangle 3"/>
          <p:cNvSpPr>
            <a:spLocks noGrp="1" noChangeArrowheads="1"/>
          </p:cNvSpPr>
          <p:nvPr>
            <p:ph type="body" idx="1"/>
          </p:nvPr>
        </p:nvSpPr>
        <p:spPr>
          <a:xfrm>
            <a:off x="169863" y="3248025"/>
            <a:ext cx="6434137" cy="653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r>
              <a:rPr lang="en-GB" altLang="es-ES" sz="1000" smtClean="0">
                <a:cs typeface="Arial" panose="020B0604020202020204" pitchFamily="34" charset="0"/>
              </a:rPr>
              <a:t>The second relationship - violations of human rights can adversely affect the mental health of people in direct and indirect ways. </a:t>
            </a:r>
          </a:p>
          <a:p>
            <a:pPr marL="228600" indent="-228600"/>
            <a:r>
              <a:rPr lang="en-GB" altLang="es-ES" sz="1000" b="1" smtClean="0">
                <a:cs typeface="Arial" panose="020B0604020202020204" pitchFamily="34" charset="0"/>
              </a:rPr>
              <a:t>Extreme forms of human rights violations</a:t>
            </a:r>
            <a:r>
              <a:rPr lang="en-GB" altLang="es-ES" sz="1000" smtClean="0">
                <a:cs typeface="Arial" panose="020B0604020202020204" pitchFamily="34" charset="0"/>
              </a:rPr>
              <a:t>, including physical violence, rape, torture, genocide, war, and inhuman and degrading treatment, cause direct, obvious and serious mental health problems to victims and their families including anxiety, stress and depression.</a:t>
            </a:r>
          </a:p>
          <a:p>
            <a:pPr marL="228600" indent="-228600">
              <a:buFontTx/>
              <a:buChar char="•"/>
            </a:pPr>
            <a:r>
              <a:rPr lang="en-GB" altLang="es-ES" sz="1000" smtClean="0">
                <a:cs typeface="Arial" panose="020B0604020202020204" pitchFamily="34" charset="0"/>
              </a:rPr>
              <a:t>Research has indicated that an estimated </a:t>
            </a:r>
            <a:r>
              <a:rPr lang="en-US" altLang="es-ES" sz="1000" smtClean="0">
                <a:cs typeface="Arial" panose="020B0604020202020204" pitchFamily="34" charset="0"/>
              </a:rPr>
              <a:t>10% of people who experienced traumatic events go on to develop serious mental health problems, and another 10% may have difficulty functioning effectively due to depression, anxiety, psychosomatic problems, etc. (Murthy, R.S. &amp; Lakshminarayana. (2006). Mental health consequences of war: a brief review of research findings. World Psychiatry. 5(1): 25–30. Zambia.)</a:t>
            </a:r>
          </a:p>
          <a:p>
            <a:pPr marL="228600" indent="-228600">
              <a:buFontTx/>
              <a:buChar char="•"/>
            </a:pPr>
            <a:r>
              <a:rPr lang="en-US" altLang="es-ES" sz="1000" smtClean="0">
                <a:cs typeface="Arial" panose="020B0604020202020204" pitchFamily="34" charset="0"/>
              </a:rPr>
              <a:t>Research has likewise shown a high prevalence of depression and anxiety disorders  among refugees and women who experience intimate partner violence.(Measuring Trauma and Health Status in Refugees. JAMA. 288:611-621.)</a:t>
            </a:r>
            <a:endParaRPr lang="en-US" altLang="es-ES" sz="1000" u="sng" smtClean="0">
              <a:cs typeface="Arial" panose="020B0604020202020204" pitchFamily="34" charset="0"/>
            </a:endParaRPr>
          </a:p>
          <a:p>
            <a:pPr marL="228600" indent="-228600"/>
            <a:r>
              <a:rPr lang="en-GB" altLang="es-ES" sz="1000" b="1" smtClean="0">
                <a:cs typeface="Arial" panose="020B0604020202020204" pitchFamily="34" charset="0"/>
              </a:rPr>
              <a:t>But it is not just extreme forms of human rights violations that have a negative impact on mental health.</a:t>
            </a:r>
          </a:p>
          <a:p>
            <a:pPr marL="228600" indent="-228600"/>
            <a:r>
              <a:rPr lang="en-GB" altLang="es-ES" sz="1000" b="1" smtClean="0">
                <a:cs typeface="Arial" panose="020B0604020202020204" pitchFamily="34" charset="0"/>
              </a:rPr>
              <a:t>Poverty: </a:t>
            </a:r>
            <a:r>
              <a:rPr lang="en-GB" altLang="es-ES" sz="1000" smtClean="0">
                <a:cs typeface="Arial" panose="020B0604020202020204" pitchFamily="34" charset="0"/>
              </a:rPr>
              <a:t>The link between poverty and increased risk of mental disorders is becoming more apparent. People living in poverty not only lack financial resources to maintain basic living standards but they also have fewer educational and employment opportunities. They are also exposed to adverse lviing environments such as slum areas or dwellings weithout sanitation or water and are less likely to access good quality health care. These stressfukl conditions place people at higher ris of developing a mental health condition, </a:t>
            </a:r>
          </a:p>
          <a:p>
            <a:pPr marL="228600" indent="-228600"/>
            <a:r>
              <a:rPr lang="en-GB" altLang="es-ES" sz="1000" b="1" smtClean="0">
                <a:cs typeface="Arial" panose="020B0604020202020204" pitchFamily="34" charset="0"/>
              </a:rPr>
              <a:t>Stigmatization, discrimination, marginalistaion </a:t>
            </a:r>
            <a:r>
              <a:rPr lang="en-GB" altLang="es-ES" sz="1000" smtClean="0">
                <a:cs typeface="Arial" panose="020B0604020202020204" pitchFamily="34" charset="0"/>
              </a:rPr>
              <a:t>against people with mental disabilities can adversely affect mental health. It leads to poor self esteem, low self confidence, reduced motivation, isolation .</a:t>
            </a:r>
          </a:p>
          <a:p>
            <a:pPr marL="228600" indent="-228600"/>
            <a:r>
              <a:rPr lang="en-GB" altLang="es-ES" sz="1000" b="1" smtClean="0">
                <a:cs typeface="Arial" panose="020B0604020202020204" pitchFamily="34" charset="0"/>
              </a:rPr>
              <a:t>Restrictions in civil liberties</a:t>
            </a:r>
            <a:r>
              <a:rPr lang="en-GB" altLang="es-ES" sz="1000" smtClean="0">
                <a:cs typeface="Arial" panose="020B0604020202020204" pitchFamily="34" charset="0"/>
              </a:rPr>
              <a:t> such as the right to vote, to take part in public affairs, to express one's opinion, to seek, receive and impart information, to manage ones personal/financial affairs, freedom of association, assembly and movement can also adversely affect the mental health of a population. </a:t>
            </a:r>
          </a:p>
          <a:p>
            <a:pPr marL="228600" indent="-228600"/>
            <a:r>
              <a:rPr lang="en-GB" altLang="es-ES" sz="1000" smtClean="0">
                <a:cs typeface="Arial" panose="020B0604020202020204" pitchFamily="34" charset="0"/>
              </a:rPr>
              <a:t>Without these freedoms an individual cannot participate in the community, be part of the decision-making process on issues that impact their lives, or improve their social and economic standing. This too negatively impacts mental health.</a:t>
            </a:r>
          </a:p>
          <a:p>
            <a:pPr marL="228600" indent="-228600"/>
            <a:endParaRPr lang="en-GB" altLang="es-ES" smtClean="0">
              <a:cs typeface="Arial" panose="020B0604020202020204" pitchFamily="34" charset="0"/>
            </a:endParaRPr>
          </a:p>
        </p:txBody>
      </p:sp>
    </p:spTree>
    <p:extLst>
      <p:ext uri="{BB962C8B-B14F-4D97-AF65-F5344CB8AC3E}">
        <p14:creationId xmlns:p14="http://schemas.microsoft.com/office/powerpoint/2010/main" val="419957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nchor="b"/>
          <a:lstStyle>
            <a:lvl1pPr defTabSz="9271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271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271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271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271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71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09470AC9-4B75-4C02-8BA5-EDD3CF477140}" type="slidenum">
              <a:rPr lang="en-GB" altLang="es-ES" sz="1200"/>
              <a:pPr algn="r"/>
              <a:t>16</a:t>
            </a:fld>
            <a:endParaRPr lang="en-GB" altLang="es-ES" sz="1200"/>
          </a:p>
        </p:txBody>
      </p:sp>
      <p:sp>
        <p:nvSpPr>
          <p:cNvPr id="54275" name="Rectangle 2"/>
          <p:cNvSpPr>
            <a:spLocks noGrp="1" noRot="1" noChangeAspect="1" noChangeArrowheads="1" noTextEdit="1"/>
          </p:cNvSpPr>
          <p:nvPr>
            <p:ph type="sldImg"/>
          </p:nvPr>
        </p:nvSpPr>
        <p:spPr>
          <a:xfrm>
            <a:off x="1174750" y="0"/>
            <a:ext cx="4211638" cy="3159125"/>
          </a:xfrm>
          <a:ln/>
        </p:spPr>
      </p:sp>
      <p:sp>
        <p:nvSpPr>
          <p:cNvPr id="54276" name="Rectangle 3"/>
          <p:cNvSpPr>
            <a:spLocks noGrp="1" noChangeArrowheads="1"/>
          </p:cNvSpPr>
          <p:nvPr>
            <p:ph type="body" idx="1"/>
          </p:nvPr>
        </p:nvSpPr>
        <p:spPr>
          <a:xfrm>
            <a:off x="169863" y="3248025"/>
            <a:ext cx="6434137" cy="653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6" tIns="46339" rIns="92676" bIns="46339"/>
          <a:lstStyle/>
          <a:p>
            <a:pPr marL="228600" indent="-228600"/>
            <a:r>
              <a:rPr lang="en-GB" altLang="es-ES" sz="1000" smtClean="0">
                <a:cs typeface="Arial" panose="020B0604020202020204" pitchFamily="34" charset="0"/>
              </a:rPr>
              <a:t>The second relationship - violations of human rights can adversely affect the mental health of people in direct and indirect ways. </a:t>
            </a:r>
          </a:p>
          <a:p>
            <a:pPr marL="228600" indent="-228600"/>
            <a:r>
              <a:rPr lang="en-GB" altLang="es-ES" sz="1000" b="1" smtClean="0">
                <a:cs typeface="Arial" panose="020B0604020202020204" pitchFamily="34" charset="0"/>
              </a:rPr>
              <a:t>Extreme forms of human rights violations</a:t>
            </a:r>
            <a:r>
              <a:rPr lang="en-GB" altLang="es-ES" sz="1000" smtClean="0">
                <a:cs typeface="Arial" panose="020B0604020202020204" pitchFamily="34" charset="0"/>
              </a:rPr>
              <a:t>, including physical violence, rape, torture, genocide, war, and inhuman and degrading treatment, cause direct, obvious and serious mental health problems to victims and their families including anxiety, stress and depression.</a:t>
            </a:r>
          </a:p>
          <a:p>
            <a:pPr marL="228600" indent="-228600">
              <a:buFontTx/>
              <a:buChar char="•"/>
            </a:pPr>
            <a:r>
              <a:rPr lang="en-GB" altLang="es-ES" sz="1000" smtClean="0">
                <a:cs typeface="Arial" panose="020B0604020202020204" pitchFamily="34" charset="0"/>
              </a:rPr>
              <a:t>Research has indicated that an estimated </a:t>
            </a:r>
            <a:r>
              <a:rPr lang="en-US" altLang="es-ES" sz="1000" smtClean="0">
                <a:cs typeface="Arial" panose="020B0604020202020204" pitchFamily="34" charset="0"/>
              </a:rPr>
              <a:t>10% of people who experienced traumatic events go on to develop serious mental health problems, and another 10% may have difficulty functioning effectively due to depression, anxiety, psychosomatic problems, etc. (Murthy, R.S. &amp; Lakshminarayana. (2006). Mental health consequences of war: a brief review of research findings. World Psychiatry. 5(1): 25–30. Zambia.)</a:t>
            </a:r>
          </a:p>
          <a:p>
            <a:pPr marL="228600" indent="-228600">
              <a:buFontTx/>
              <a:buChar char="•"/>
            </a:pPr>
            <a:r>
              <a:rPr lang="en-US" altLang="es-ES" sz="1000" smtClean="0">
                <a:cs typeface="Arial" panose="020B0604020202020204" pitchFamily="34" charset="0"/>
              </a:rPr>
              <a:t>Research has likewise shown a high prevalence of depression and anxiety disorders  among refugees and women who experience intimate partner violence.(Measuring Trauma and Health Status in Refugees. JAMA. 288:611-621.)</a:t>
            </a:r>
            <a:endParaRPr lang="en-US" altLang="es-ES" sz="1000" u="sng" smtClean="0">
              <a:cs typeface="Arial" panose="020B0604020202020204" pitchFamily="34" charset="0"/>
            </a:endParaRPr>
          </a:p>
          <a:p>
            <a:pPr marL="228600" indent="-228600"/>
            <a:r>
              <a:rPr lang="en-GB" altLang="es-ES" sz="1000" b="1" smtClean="0">
                <a:cs typeface="Arial" panose="020B0604020202020204" pitchFamily="34" charset="0"/>
              </a:rPr>
              <a:t>But it is not just extreme forms of human rights violations that have a negative impact on mental health.</a:t>
            </a:r>
          </a:p>
          <a:p>
            <a:pPr marL="228600" indent="-228600"/>
            <a:r>
              <a:rPr lang="en-GB" altLang="es-ES" sz="1000" b="1" smtClean="0">
                <a:cs typeface="Arial" panose="020B0604020202020204" pitchFamily="34" charset="0"/>
              </a:rPr>
              <a:t>Poverty: </a:t>
            </a:r>
            <a:r>
              <a:rPr lang="en-GB" altLang="es-ES" sz="1000" smtClean="0">
                <a:cs typeface="Arial" panose="020B0604020202020204" pitchFamily="34" charset="0"/>
              </a:rPr>
              <a:t>The link between poverty and increased risk of mental disorders is becoming more apparent. People living in poverty not only lack financial resources to maintain basic living standards but they also have fewer educational and employment opportunities. They are also exposed to adverse lviing environments such as slum areas or dwellings weithout sanitation or water and are less likely to access good quality health care. These stressfukl conditions place people at higher ris of developing a mental health condition, </a:t>
            </a:r>
          </a:p>
          <a:p>
            <a:pPr marL="228600" indent="-228600"/>
            <a:r>
              <a:rPr lang="en-GB" altLang="es-ES" sz="1000" b="1" smtClean="0">
                <a:cs typeface="Arial" panose="020B0604020202020204" pitchFamily="34" charset="0"/>
              </a:rPr>
              <a:t>Stigmatization, discrimination, marginalistaion </a:t>
            </a:r>
            <a:r>
              <a:rPr lang="en-GB" altLang="es-ES" sz="1000" smtClean="0">
                <a:cs typeface="Arial" panose="020B0604020202020204" pitchFamily="34" charset="0"/>
              </a:rPr>
              <a:t>against people with mental disabilities can adversely affect mental health. It leads to poor self esteem, low self confidence, reduced motivation, isolation .</a:t>
            </a:r>
          </a:p>
          <a:p>
            <a:pPr marL="228600" indent="-228600"/>
            <a:r>
              <a:rPr lang="en-GB" altLang="es-ES" sz="1000" b="1" smtClean="0">
                <a:cs typeface="Arial" panose="020B0604020202020204" pitchFamily="34" charset="0"/>
              </a:rPr>
              <a:t>Restrictions in civil liberties</a:t>
            </a:r>
            <a:r>
              <a:rPr lang="en-GB" altLang="es-ES" sz="1000" smtClean="0">
                <a:cs typeface="Arial" panose="020B0604020202020204" pitchFamily="34" charset="0"/>
              </a:rPr>
              <a:t> such as the right to vote, to take part in public affairs, to express one's opinion, to seek, receive and impart information, to manage ones personal/financial affairs, freedom of association, assembly and movement can also adversely affect the mental health of a population. </a:t>
            </a:r>
          </a:p>
          <a:p>
            <a:pPr marL="228600" indent="-228600"/>
            <a:r>
              <a:rPr lang="en-GB" altLang="es-ES" sz="1000" smtClean="0">
                <a:cs typeface="Arial" panose="020B0604020202020204" pitchFamily="34" charset="0"/>
              </a:rPr>
              <a:t>Without these freedoms an individual cannot participate in the community, be part of the decision-making process on issues that impact their lives, or improve their social and economic standing. This too negatively impacts mental health.</a:t>
            </a:r>
          </a:p>
          <a:p>
            <a:pPr marL="228600" indent="-228600"/>
            <a:endParaRPr lang="en-GB" altLang="es-ES" smtClean="0">
              <a:cs typeface="Arial" panose="020B0604020202020204" pitchFamily="34" charset="0"/>
            </a:endParaRPr>
          </a:p>
        </p:txBody>
      </p:sp>
    </p:spTree>
    <p:extLst>
      <p:ext uri="{BB962C8B-B14F-4D97-AF65-F5344CB8AC3E}">
        <p14:creationId xmlns:p14="http://schemas.microsoft.com/office/powerpoint/2010/main" val="3998140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12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5967506" cy="1349375"/>
          </a:xfrm>
        </p:spPr>
        <p:txBody>
          <a:bodyPr anchor="ctr">
            <a:normAutofit/>
          </a:bodyPr>
          <a:lstStyle>
            <a:lvl1pPr algn="l">
              <a:defRPr sz="24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5050" y="1852706"/>
            <a:ext cx="5111750" cy="4273457"/>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852706"/>
            <a:ext cx="3008313" cy="42734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2FAD1C-6EE4-9644-A542-E232F741E363}" type="datetime1">
              <a:rPr lang="ru-RU" smtClean="0"/>
              <a:t>13.11.2014</a:t>
            </a:fld>
            <a:endParaRPr lang="en-US"/>
          </a:p>
        </p:txBody>
      </p:sp>
      <p:sp>
        <p:nvSpPr>
          <p:cNvPr id="6" name="Footer Placeholder 5"/>
          <p:cNvSpPr>
            <a:spLocks noGrp="1"/>
          </p:cNvSpPr>
          <p:nvPr>
            <p:ph type="ftr" sz="quarter" idx="11"/>
          </p:nvPr>
        </p:nvSpPr>
        <p:spPr/>
        <p:txBody>
          <a:bodyPr/>
          <a:lstStyle/>
          <a:p>
            <a:r>
              <a:rPr lang="en-US" smtClean="0"/>
              <a:t>Presentation name</a:t>
            </a:r>
            <a:endParaRPr lang="en-US"/>
          </a:p>
        </p:txBody>
      </p:sp>
      <p:sp>
        <p:nvSpPr>
          <p:cNvPr id="7" name="Slide Number Placeholder 6"/>
          <p:cNvSpPr>
            <a:spLocks noGrp="1"/>
          </p:cNvSpPr>
          <p:nvPr>
            <p:ph type="sldNum" sz="quarter" idx="12"/>
          </p:nvPr>
        </p:nvSpPr>
        <p:spPr/>
        <p:txBody>
          <a:bodyPr/>
          <a:lstStyle/>
          <a:p>
            <a:fld id="{65DF3345-A60F-6B4A-AA7B-9545B45C4F49}" type="slidenum">
              <a:rPr lang="en-US" smtClean="0"/>
              <a:t>‹Nº›</a:t>
            </a:fld>
            <a:endParaRPr lang="en-US"/>
          </a:p>
        </p:txBody>
      </p:sp>
    </p:spTree>
    <p:extLst>
      <p:ext uri="{BB962C8B-B14F-4D97-AF65-F5344CB8AC3E}">
        <p14:creationId xmlns:p14="http://schemas.microsoft.com/office/powerpoint/2010/main" val="254309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F908647-61AB-0F4D-BAF5-DE3E7142BAC2}" type="datetime1">
              <a:rPr lang="ru-RU" smtClean="0"/>
              <a:t>13.11.2014</a:t>
            </a:fld>
            <a:endParaRPr lang="en-US" dirty="0"/>
          </a:p>
        </p:txBody>
      </p:sp>
      <p:sp>
        <p:nvSpPr>
          <p:cNvPr id="6" name="Footer Placeholder 5"/>
          <p:cNvSpPr>
            <a:spLocks noGrp="1"/>
          </p:cNvSpPr>
          <p:nvPr>
            <p:ph type="ftr" sz="quarter" idx="11"/>
          </p:nvPr>
        </p:nvSpPr>
        <p:spPr/>
        <p:txBody>
          <a:bodyPr/>
          <a:lstStyle/>
          <a:p>
            <a:r>
              <a:rPr lang="en-US" dirty="0" smtClean="0"/>
              <a:t>Presentation name</a:t>
            </a:r>
            <a:endParaRPr lang="en-US" dirty="0"/>
          </a:p>
        </p:txBody>
      </p:sp>
      <p:sp>
        <p:nvSpPr>
          <p:cNvPr id="7" name="Slide Number Placeholder 6"/>
          <p:cNvSpPr>
            <a:spLocks noGrp="1"/>
          </p:cNvSpPr>
          <p:nvPr>
            <p:ph type="sldNum" sz="quarter" idx="12"/>
          </p:nvPr>
        </p:nvSpPr>
        <p:spPr/>
        <p:txBody>
          <a:bodyPr/>
          <a:lstStyle/>
          <a:p>
            <a:fld id="{65DF3345-A60F-6B4A-AA7B-9545B45C4F49}" type="slidenum">
              <a:rPr lang="en-US" smtClean="0"/>
              <a:t>‹Nº›</a:t>
            </a:fld>
            <a:endParaRPr lang="en-US" dirty="0"/>
          </a:p>
        </p:txBody>
      </p:sp>
    </p:spTree>
    <p:extLst>
      <p:ext uri="{BB962C8B-B14F-4D97-AF65-F5344CB8AC3E}">
        <p14:creationId xmlns:p14="http://schemas.microsoft.com/office/powerpoint/2010/main" val="411816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581743"/>
            <a:ext cx="6101976" cy="1022162"/>
          </a:xfrm>
        </p:spPr>
        <p:txBody>
          <a:bodyPr/>
          <a:lstStyle>
            <a:lvl1pPr algn="ctr">
              <a:defRPr b="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3505200" y="6153523"/>
            <a:ext cx="2133600" cy="365125"/>
          </a:xfrm>
        </p:spPr>
        <p:txBody>
          <a:bodyPr/>
          <a:lstStyle>
            <a:lvl1pPr algn="ctr">
              <a:defRPr/>
            </a:lvl1pPr>
          </a:lstStyle>
          <a:p>
            <a:fld id="{21B90C27-B9B6-A948-8464-BB7EEDB14523}" type="datetime1">
              <a:rPr lang="ru-RU" smtClean="0"/>
              <a:t>13.11.2014</a:t>
            </a:fld>
            <a:endParaRPr lang="en-US" dirty="0"/>
          </a:p>
        </p:txBody>
      </p:sp>
    </p:spTree>
    <p:extLst>
      <p:ext uri="{BB962C8B-B14F-4D97-AF65-F5344CB8AC3E}">
        <p14:creationId xmlns:p14="http://schemas.microsoft.com/office/powerpoint/2010/main" val="367580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37749"/>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3506415" y="5184771"/>
            <a:ext cx="2133600" cy="365125"/>
          </a:xfrm>
        </p:spPr>
        <p:txBody>
          <a:bodyPr/>
          <a:lstStyle>
            <a:lvl1pPr algn="ctr">
              <a:defRPr/>
            </a:lvl1pPr>
          </a:lstStyle>
          <a:p>
            <a:fld id="{2FC24ED5-E90D-D646-A914-7A6CD4DB297A}" type="datetime1">
              <a:rPr lang="ru-RU" smtClean="0"/>
              <a:t>13.11.2014</a:t>
            </a:fld>
            <a:endParaRPr lang="en-US" dirty="0"/>
          </a:p>
        </p:txBody>
      </p:sp>
      <p:sp>
        <p:nvSpPr>
          <p:cNvPr id="7" name="Title 6"/>
          <p:cNvSpPr>
            <a:spLocks noGrp="1"/>
          </p:cNvSpPr>
          <p:nvPr>
            <p:ph type="title"/>
          </p:nvPr>
        </p:nvSpPr>
        <p:spPr>
          <a:xfrm>
            <a:off x="457200" y="4032732"/>
            <a:ext cx="8229600" cy="993868"/>
          </a:xfrm>
        </p:spPr>
        <p:txBody>
          <a:bodyPr>
            <a:normAutofit/>
          </a:bodyPr>
          <a:lstStyle>
            <a:lvl1pPr indent="0" algn="ctr">
              <a:defRPr sz="3000" b="1" i="0" cap="all" spc="100" baseline="0">
                <a:latin typeface="Myriad Pro"/>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57127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marL="457200" indent="-457200">
              <a:buFont typeface="Arial"/>
              <a:buChar char="•"/>
              <a:defRPr/>
            </a:lvl1pPr>
            <a:lvl2pPr marL="914400" indent="-457200">
              <a:buFont typeface="Arial"/>
              <a:buChar char="•"/>
              <a:defRPr/>
            </a:lvl2pPr>
            <a:lvl3pPr marL="1371600" indent="-457200">
              <a:buFont typeface="Arial"/>
              <a:buChar char="•"/>
              <a:defRPr/>
            </a:lvl3pPr>
            <a:lvl4pPr marL="1828800" indent="-457200">
              <a:buFont typeface="Arial"/>
              <a:buChar char="•"/>
              <a:defRPr/>
            </a:lvl4pPr>
            <a:lvl5pPr marL="2286000" indent="-457200">
              <a:buFont typeface="Arial"/>
              <a:buChar cha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EA472C-D43B-CB43-BB4C-204D2CF65D63}" type="datetime1">
              <a:rPr lang="ru-RU" smtClean="0"/>
              <a:t>13.11.2014</a:t>
            </a:fld>
            <a:endParaRPr lang="en-US"/>
          </a:p>
        </p:txBody>
      </p:sp>
      <p:sp>
        <p:nvSpPr>
          <p:cNvPr id="5" name="Footer Placeholder 4"/>
          <p:cNvSpPr>
            <a:spLocks noGrp="1"/>
          </p:cNvSpPr>
          <p:nvPr>
            <p:ph type="ftr" sz="quarter" idx="11"/>
          </p:nvPr>
        </p:nvSpPr>
        <p:spPr/>
        <p:txBody>
          <a:bodyPr/>
          <a:lstStyle/>
          <a:p>
            <a:r>
              <a:rPr lang="en-US" smtClean="0"/>
              <a:t>Presentation name</a:t>
            </a:r>
            <a:endParaRPr lang="en-US"/>
          </a:p>
        </p:txBody>
      </p:sp>
      <p:sp>
        <p:nvSpPr>
          <p:cNvPr id="6" name="Slide Number Placeholder 5"/>
          <p:cNvSpPr>
            <a:spLocks noGrp="1"/>
          </p:cNvSpPr>
          <p:nvPr>
            <p:ph type="sldNum" sz="quarter" idx="12"/>
          </p:nvPr>
        </p:nvSpPr>
        <p:spPr/>
        <p:txBody>
          <a:bodyPr/>
          <a:lstStyle/>
          <a:p>
            <a:fld id="{65DF3345-A60F-6B4A-AA7B-9545B45C4F49}" type="slidenum">
              <a:rPr lang="en-US" smtClean="0"/>
              <a:t>‹Nº›</a:t>
            </a:fld>
            <a:endParaRPr lang="en-US"/>
          </a:p>
        </p:txBody>
      </p:sp>
    </p:spTree>
    <p:extLst>
      <p:ext uri="{BB962C8B-B14F-4D97-AF65-F5344CB8AC3E}">
        <p14:creationId xmlns:p14="http://schemas.microsoft.com/office/powerpoint/2010/main" val="234659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18027"/>
            <a:ext cx="7772400" cy="1362075"/>
          </a:xfrm>
        </p:spPr>
        <p:txBody>
          <a:bodyPr anchor="t">
            <a:normAutofit/>
          </a:bodyPr>
          <a:lstStyle>
            <a:lvl1pPr algn="l">
              <a:defRPr sz="30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27760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53773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912471"/>
            <a:ext cx="4038600" cy="421369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912471"/>
            <a:ext cx="4038600" cy="421369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5BE1BB-1E34-3D48-9009-0824054E4054}" type="datetime1">
              <a:rPr lang="ru-RU" smtClean="0"/>
              <a:t>13.11.2014</a:t>
            </a:fld>
            <a:endParaRPr lang="en-US"/>
          </a:p>
        </p:txBody>
      </p:sp>
      <p:sp>
        <p:nvSpPr>
          <p:cNvPr id="6" name="Footer Placeholder 5"/>
          <p:cNvSpPr>
            <a:spLocks noGrp="1"/>
          </p:cNvSpPr>
          <p:nvPr>
            <p:ph type="ftr" sz="quarter" idx="11"/>
          </p:nvPr>
        </p:nvSpPr>
        <p:spPr/>
        <p:txBody>
          <a:bodyPr/>
          <a:lstStyle/>
          <a:p>
            <a:r>
              <a:rPr lang="en-US" smtClean="0"/>
              <a:t>Presentation name</a:t>
            </a:r>
            <a:endParaRPr lang="en-US"/>
          </a:p>
        </p:txBody>
      </p:sp>
      <p:sp>
        <p:nvSpPr>
          <p:cNvPr id="7" name="Slide Number Placeholder 6"/>
          <p:cNvSpPr>
            <a:spLocks noGrp="1"/>
          </p:cNvSpPr>
          <p:nvPr>
            <p:ph type="sldNum" sz="quarter" idx="12"/>
          </p:nvPr>
        </p:nvSpPr>
        <p:spPr/>
        <p:txBody>
          <a:bodyPr/>
          <a:lstStyle/>
          <a:p>
            <a:fld id="{65DF3345-A60F-6B4A-AA7B-9545B45C4F49}" type="slidenum">
              <a:rPr lang="en-US" smtClean="0"/>
              <a:t>‹Nº›</a:t>
            </a:fld>
            <a:endParaRPr lang="en-US"/>
          </a:p>
        </p:txBody>
      </p:sp>
    </p:spTree>
    <p:extLst>
      <p:ext uri="{BB962C8B-B14F-4D97-AF65-F5344CB8AC3E}">
        <p14:creationId xmlns:p14="http://schemas.microsoft.com/office/powerpoint/2010/main" val="77973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18ED665-11AE-9A48-A11F-3744E015A182}" type="datetime1">
              <a:rPr lang="ru-RU" smtClean="0"/>
              <a:t>13.11.2014</a:t>
            </a:fld>
            <a:endParaRPr lang="en-US"/>
          </a:p>
        </p:txBody>
      </p:sp>
      <p:sp>
        <p:nvSpPr>
          <p:cNvPr id="4" name="Footer Placeholder 3"/>
          <p:cNvSpPr>
            <a:spLocks noGrp="1"/>
          </p:cNvSpPr>
          <p:nvPr>
            <p:ph type="ftr" sz="quarter" idx="11"/>
          </p:nvPr>
        </p:nvSpPr>
        <p:spPr/>
        <p:txBody>
          <a:bodyPr/>
          <a:lstStyle/>
          <a:p>
            <a:r>
              <a:rPr lang="en-US" smtClean="0"/>
              <a:t>Presentation name</a:t>
            </a:r>
            <a:endParaRPr lang="en-US" dirty="0"/>
          </a:p>
        </p:txBody>
      </p:sp>
      <p:sp>
        <p:nvSpPr>
          <p:cNvPr id="7" name="Picture Placeholder 6"/>
          <p:cNvSpPr>
            <a:spLocks noGrp="1"/>
          </p:cNvSpPr>
          <p:nvPr>
            <p:ph type="pic" sz="quarter" idx="13"/>
          </p:nvPr>
        </p:nvSpPr>
        <p:spPr>
          <a:xfrm>
            <a:off x="457200" y="1957386"/>
            <a:ext cx="3935413" cy="3935413"/>
          </a:xfrm>
        </p:spPr>
        <p:txBody>
          <a:bodyPr/>
          <a:lstStyle/>
          <a:p>
            <a:r>
              <a:rPr lang="es-ES" smtClean="0"/>
              <a:t>Haga clic en el icono para agregar una imagen</a:t>
            </a:r>
            <a:endParaRPr lang="en-US"/>
          </a:p>
        </p:txBody>
      </p:sp>
      <p:sp>
        <p:nvSpPr>
          <p:cNvPr id="9" name="Picture Placeholder 8"/>
          <p:cNvSpPr>
            <a:spLocks noGrp="1"/>
          </p:cNvSpPr>
          <p:nvPr>
            <p:ph type="pic" sz="quarter" idx="14"/>
          </p:nvPr>
        </p:nvSpPr>
        <p:spPr>
          <a:xfrm>
            <a:off x="4726687" y="1957386"/>
            <a:ext cx="1779401" cy="1779401"/>
          </a:xfrm>
        </p:spPr>
        <p:txBody>
          <a:bodyPr/>
          <a:lstStyle/>
          <a:p>
            <a:r>
              <a:rPr lang="es-ES" smtClean="0"/>
              <a:t>Haga clic en el icono para agregar una imagen</a:t>
            </a:r>
            <a:endParaRPr lang="en-US"/>
          </a:p>
        </p:txBody>
      </p:sp>
      <p:sp>
        <p:nvSpPr>
          <p:cNvPr id="10" name="Picture Placeholder 8"/>
          <p:cNvSpPr>
            <a:spLocks noGrp="1"/>
          </p:cNvSpPr>
          <p:nvPr>
            <p:ph type="pic" sz="quarter" idx="15"/>
          </p:nvPr>
        </p:nvSpPr>
        <p:spPr>
          <a:xfrm>
            <a:off x="4726687" y="4093881"/>
            <a:ext cx="1798919" cy="1798919"/>
          </a:xfrm>
        </p:spPr>
        <p:txBody>
          <a:bodyPr/>
          <a:lstStyle/>
          <a:p>
            <a:r>
              <a:rPr lang="es-ES" smtClean="0"/>
              <a:t>Haga clic en el icono para agregar una imagen</a:t>
            </a:r>
            <a:endParaRPr lang="en-US"/>
          </a:p>
        </p:txBody>
      </p:sp>
      <p:sp>
        <p:nvSpPr>
          <p:cNvPr id="11" name="Picture Placeholder 8"/>
          <p:cNvSpPr>
            <a:spLocks noGrp="1"/>
          </p:cNvSpPr>
          <p:nvPr>
            <p:ph type="pic" sz="quarter" idx="16"/>
          </p:nvPr>
        </p:nvSpPr>
        <p:spPr>
          <a:xfrm>
            <a:off x="6860287" y="1957386"/>
            <a:ext cx="1779401" cy="1779401"/>
          </a:xfrm>
        </p:spPr>
        <p:txBody>
          <a:bodyPr/>
          <a:lstStyle/>
          <a:p>
            <a:r>
              <a:rPr lang="es-ES" smtClean="0"/>
              <a:t>Haga clic en el icono para agregar una imagen</a:t>
            </a:r>
            <a:endParaRPr lang="en-US"/>
          </a:p>
        </p:txBody>
      </p:sp>
      <p:sp>
        <p:nvSpPr>
          <p:cNvPr id="12" name="Picture Placeholder 8"/>
          <p:cNvSpPr>
            <a:spLocks noGrp="1"/>
          </p:cNvSpPr>
          <p:nvPr>
            <p:ph type="pic" sz="quarter" idx="17"/>
          </p:nvPr>
        </p:nvSpPr>
        <p:spPr>
          <a:xfrm>
            <a:off x="6860287" y="4093881"/>
            <a:ext cx="1798919" cy="1798919"/>
          </a:xfrm>
        </p:spPr>
        <p:txBody>
          <a:bodyPr/>
          <a:lstStyle/>
          <a:p>
            <a:r>
              <a:rPr lang="es-ES" smtClean="0"/>
              <a:t>Haga clic en el icono para agregar una imagen</a:t>
            </a:r>
            <a:endParaRPr lang="en-US"/>
          </a:p>
        </p:txBody>
      </p:sp>
      <p:sp>
        <p:nvSpPr>
          <p:cNvPr id="13" name="Slide Number Placeholder 8"/>
          <p:cNvSpPr>
            <a:spLocks noGrp="1"/>
          </p:cNvSpPr>
          <p:nvPr>
            <p:ph type="sldNum" sz="quarter" idx="12"/>
          </p:nvPr>
        </p:nvSpPr>
        <p:spPr>
          <a:xfrm>
            <a:off x="5761318" y="6258110"/>
            <a:ext cx="2133600" cy="365125"/>
          </a:xfrm>
        </p:spPr>
        <p:txBody>
          <a:bodyPr/>
          <a:lstStyle/>
          <a:p>
            <a:fld id="{65DF3345-A60F-6B4A-AA7B-9545B45C4F49}" type="slidenum">
              <a:rPr lang="en-US" smtClean="0"/>
              <a:t>‹Nº›</a:t>
            </a:fld>
            <a:endParaRPr lang="en-US"/>
          </a:p>
        </p:txBody>
      </p:sp>
    </p:spTree>
    <p:extLst>
      <p:ext uri="{BB962C8B-B14F-4D97-AF65-F5344CB8AC3E}">
        <p14:creationId xmlns:p14="http://schemas.microsoft.com/office/powerpoint/2010/main" val="3511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854994"/>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584823"/>
            <a:ext cx="4040188" cy="354133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854994"/>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584823"/>
            <a:ext cx="4041775" cy="354133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57DB88-A0D8-C34F-AE4C-9B9C43834B72}" type="datetime1">
              <a:rPr lang="ru-RU" smtClean="0"/>
              <a:t>13.11.2014</a:t>
            </a:fld>
            <a:endParaRPr lang="en-US"/>
          </a:p>
        </p:txBody>
      </p:sp>
      <p:sp>
        <p:nvSpPr>
          <p:cNvPr id="8" name="Footer Placeholder 7"/>
          <p:cNvSpPr>
            <a:spLocks noGrp="1"/>
          </p:cNvSpPr>
          <p:nvPr>
            <p:ph type="ftr" sz="quarter" idx="11"/>
          </p:nvPr>
        </p:nvSpPr>
        <p:spPr/>
        <p:txBody>
          <a:bodyPr/>
          <a:lstStyle/>
          <a:p>
            <a:r>
              <a:rPr lang="en-US" smtClean="0"/>
              <a:t>Presentation name</a:t>
            </a:r>
            <a:endParaRPr lang="en-US"/>
          </a:p>
        </p:txBody>
      </p:sp>
      <p:sp>
        <p:nvSpPr>
          <p:cNvPr id="9" name="Slide Number Placeholder 8"/>
          <p:cNvSpPr>
            <a:spLocks noGrp="1"/>
          </p:cNvSpPr>
          <p:nvPr>
            <p:ph type="sldNum" sz="quarter" idx="12"/>
          </p:nvPr>
        </p:nvSpPr>
        <p:spPr/>
        <p:txBody>
          <a:bodyPr/>
          <a:lstStyle/>
          <a:p>
            <a:fld id="{65DF3345-A60F-6B4A-AA7B-9545B45C4F49}" type="slidenum">
              <a:rPr lang="en-US" smtClean="0"/>
              <a:t>‹Nº›</a:t>
            </a:fld>
            <a:endParaRPr lang="en-US" dirty="0"/>
          </a:p>
        </p:txBody>
      </p:sp>
    </p:spTree>
    <p:extLst>
      <p:ext uri="{BB962C8B-B14F-4D97-AF65-F5344CB8AC3E}">
        <p14:creationId xmlns:p14="http://schemas.microsoft.com/office/powerpoint/2010/main" val="75175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8CFF36F-FF48-A54A-B827-671C670A3FD6}" type="datetime1">
              <a:rPr lang="ru-RU" smtClean="0"/>
              <a:t>13.11.2014</a:t>
            </a:fld>
            <a:endParaRPr lang="en-US"/>
          </a:p>
        </p:txBody>
      </p:sp>
      <p:sp>
        <p:nvSpPr>
          <p:cNvPr id="4" name="Footer Placeholder 3"/>
          <p:cNvSpPr>
            <a:spLocks noGrp="1"/>
          </p:cNvSpPr>
          <p:nvPr>
            <p:ph type="ftr" sz="quarter" idx="11"/>
          </p:nvPr>
        </p:nvSpPr>
        <p:spPr/>
        <p:txBody>
          <a:bodyPr/>
          <a:lstStyle/>
          <a:p>
            <a:r>
              <a:rPr lang="en-US" smtClean="0"/>
              <a:t>Presentation name</a:t>
            </a:r>
            <a:endParaRPr lang="en-US"/>
          </a:p>
        </p:txBody>
      </p:sp>
      <p:sp>
        <p:nvSpPr>
          <p:cNvPr id="5" name="Slide Number Placeholder 4"/>
          <p:cNvSpPr>
            <a:spLocks noGrp="1"/>
          </p:cNvSpPr>
          <p:nvPr>
            <p:ph type="sldNum" sz="quarter" idx="12"/>
          </p:nvPr>
        </p:nvSpPr>
        <p:spPr/>
        <p:txBody>
          <a:bodyPr/>
          <a:lstStyle/>
          <a:p>
            <a:fld id="{65DF3345-A60F-6B4A-AA7B-9545B45C4F49}" type="slidenum">
              <a:rPr lang="en-US" smtClean="0"/>
              <a:t>‹Nº›</a:t>
            </a:fld>
            <a:endParaRPr lang="en-US"/>
          </a:p>
        </p:txBody>
      </p:sp>
    </p:spTree>
    <p:extLst>
      <p:ext uri="{BB962C8B-B14F-4D97-AF65-F5344CB8AC3E}">
        <p14:creationId xmlns:p14="http://schemas.microsoft.com/office/powerpoint/2010/main" val="328769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11179-D632-5442-B654-9F410E655540}" type="datetime1">
              <a:rPr lang="ru-RU" smtClean="0"/>
              <a:t>13.11.2014</a:t>
            </a:fld>
            <a:endParaRPr lang="en-US"/>
          </a:p>
        </p:txBody>
      </p:sp>
      <p:sp>
        <p:nvSpPr>
          <p:cNvPr id="3" name="Footer Placeholder 2"/>
          <p:cNvSpPr>
            <a:spLocks noGrp="1"/>
          </p:cNvSpPr>
          <p:nvPr>
            <p:ph type="ftr" sz="quarter" idx="11"/>
          </p:nvPr>
        </p:nvSpPr>
        <p:spPr/>
        <p:txBody>
          <a:bodyPr/>
          <a:lstStyle/>
          <a:p>
            <a:r>
              <a:rPr lang="en-US" smtClean="0"/>
              <a:t>Presentation name</a:t>
            </a:r>
            <a:endParaRPr lang="en-US"/>
          </a:p>
        </p:txBody>
      </p:sp>
      <p:sp>
        <p:nvSpPr>
          <p:cNvPr id="4" name="Slide Number Placeholder 3"/>
          <p:cNvSpPr>
            <a:spLocks noGrp="1"/>
          </p:cNvSpPr>
          <p:nvPr>
            <p:ph type="sldNum" sz="quarter" idx="12"/>
          </p:nvPr>
        </p:nvSpPr>
        <p:spPr/>
        <p:txBody>
          <a:bodyPr/>
          <a:lstStyle/>
          <a:p>
            <a:fld id="{65DF3345-A60F-6B4A-AA7B-9545B45C4F49}" type="slidenum">
              <a:rPr lang="en-US" smtClean="0"/>
              <a:t>‹Nº›</a:t>
            </a:fld>
            <a:endParaRPr lang="en-US"/>
          </a:p>
        </p:txBody>
      </p:sp>
    </p:spTree>
    <p:extLst>
      <p:ext uri="{BB962C8B-B14F-4D97-AF65-F5344CB8AC3E}">
        <p14:creationId xmlns:p14="http://schemas.microsoft.com/office/powerpoint/2010/main" val="35570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8755"/>
            <a:ext cx="6101976"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957293"/>
            <a:ext cx="8229600" cy="4078941"/>
          </a:xfrm>
          <a:prstGeom prst="rect">
            <a:avLst/>
          </a:prstGeom>
        </p:spPr>
        <p:txBody>
          <a:bodyPr vert="horz" lIns="91440" tIns="45720" rIns="91440" bIns="45720" rtlCol="0" anchor="t"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25811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cs typeface="Myriad Pro"/>
              </a:defRPr>
            </a:lvl1pPr>
          </a:lstStyle>
          <a:p>
            <a:fld id="{500060B2-3EBE-034C-80C3-C5355F8CD0BE}" type="datetime1">
              <a:rPr lang="ru-RU" smtClean="0"/>
              <a:t>13.11.2014</a:t>
            </a:fld>
            <a:endParaRPr lang="en-US"/>
          </a:p>
        </p:txBody>
      </p:sp>
      <p:sp>
        <p:nvSpPr>
          <p:cNvPr id="5" name="Footer Placeholder 4"/>
          <p:cNvSpPr>
            <a:spLocks noGrp="1"/>
          </p:cNvSpPr>
          <p:nvPr>
            <p:ph type="ftr" sz="quarter" idx="3"/>
          </p:nvPr>
        </p:nvSpPr>
        <p:spPr>
          <a:xfrm>
            <a:off x="2720788" y="625811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yriad Pro"/>
                <a:cs typeface="Myriad Pro"/>
              </a:defRPr>
            </a:lvl1pPr>
          </a:lstStyle>
          <a:p>
            <a:r>
              <a:rPr lang="en-US" dirty="0" smtClean="0"/>
              <a:t>Presentation name</a:t>
            </a:r>
            <a:endParaRPr lang="en-US" dirty="0"/>
          </a:p>
        </p:txBody>
      </p:sp>
      <p:sp>
        <p:nvSpPr>
          <p:cNvPr id="6" name="Slide Number Placeholder 5"/>
          <p:cNvSpPr>
            <a:spLocks noGrp="1"/>
          </p:cNvSpPr>
          <p:nvPr>
            <p:ph type="sldNum" sz="quarter" idx="4"/>
          </p:nvPr>
        </p:nvSpPr>
        <p:spPr>
          <a:xfrm>
            <a:off x="5761318" y="625811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cs typeface="Myriad Pro"/>
              </a:defRPr>
            </a:lvl1pPr>
          </a:lstStyle>
          <a:p>
            <a:fld id="{65DF3345-A60F-6B4A-AA7B-9545B45C4F49}" type="slidenum">
              <a:rPr lang="en-US" smtClean="0"/>
              <a:pPr/>
              <a:t>‹Nº›</a:t>
            </a:fld>
            <a:endParaRPr lang="en-US" dirty="0"/>
          </a:p>
        </p:txBody>
      </p:sp>
      <p:sp>
        <p:nvSpPr>
          <p:cNvPr id="7" name="TextBox 6"/>
          <p:cNvSpPr txBox="1"/>
          <p:nvPr/>
        </p:nvSpPr>
        <p:spPr>
          <a:xfrm>
            <a:off x="7117661" y="642876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394995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9" r:id="rId6"/>
    <p:sldLayoutId id="2147483653" r:id="rId7"/>
    <p:sldLayoutId id="2147483654" r:id="rId8"/>
    <p:sldLayoutId id="2147483655" r:id="rId9"/>
    <p:sldLayoutId id="2147483656" r:id="rId10"/>
    <p:sldLayoutId id="2147483657" r:id="rId11"/>
    <p:sldLayoutId id="2147483658" r:id="rId12"/>
  </p:sldLayoutIdLst>
  <p:hf hdr="0"/>
  <p:txStyles>
    <p:titleStyle>
      <a:lvl1pPr algn="l" defTabSz="457200" rtl="0" eaLnBrk="1" latinLnBrk="0" hangingPunct="1">
        <a:spcBef>
          <a:spcPct val="0"/>
        </a:spcBef>
        <a:buNone/>
        <a:defRPr sz="2400" b="1" i="0" kern="1200">
          <a:solidFill>
            <a:schemeClr val="tx1"/>
          </a:solidFill>
          <a:latin typeface="Myriad Pro"/>
          <a:ea typeface="+mj-ea"/>
          <a:cs typeface="+mj-cs"/>
        </a:defRPr>
      </a:lvl1pPr>
    </p:titleStyle>
    <p:bodyStyle>
      <a:lvl1pPr marL="514350" indent="-51435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1pPr>
      <a:lvl2pPr marL="971550" indent="-51435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2pPr>
      <a:lvl3pPr marL="1371600" indent="-45720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3pPr>
      <a:lvl4pPr marL="1828800" indent="-45720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4pPr>
      <a:lvl5pPr marL="2286000" indent="-457200" algn="l" defTabSz="457200" rtl="0" eaLnBrk="1" latinLnBrk="0" hangingPunct="1">
        <a:lnSpc>
          <a:spcPct val="100000"/>
        </a:lnSpc>
        <a:spcBef>
          <a:spcPts val="168"/>
        </a:spcBef>
        <a:buFont typeface="+mj-lt"/>
        <a:buAutoNum type="arabicPeriod"/>
        <a:defRPr sz="2000" b="0" i="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373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618535899"/>
              </p:ext>
            </p:extLst>
          </p:nvPr>
        </p:nvGraphicFramePr>
        <p:xfrm>
          <a:off x="357188" y="1828799"/>
          <a:ext cx="8501062" cy="4846270"/>
        </p:xfrm>
        <a:graphic>
          <a:graphicData uri="http://schemas.openxmlformats.org/drawingml/2006/table">
            <a:tbl>
              <a:tblPr firstRow="1" bandRow="1">
                <a:tableStyleId>{5C22544A-7EE6-4342-B048-85BDC9FD1C3A}</a:tableStyleId>
              </a:tblPr>
              <a:tblGrid>
                <a:gridCol w="2777749"/>
                <a:gridCol w="3008688"/>
                <a:gridCol w="2714625"/>
              </a:tblGrid>
              <a:tr h="491320">
                <a:tc gridSpan="3">
                  <a:txBody>
                    <a:bodyPr/>
                    <a:lstStyle/>
                    <a:p>
                      <a:pPr algn="ctr"/>
                      <a:endParaRPr lang="es-ES_tradnl" sz="2400" dirty="0" smtClean="0"/>
                    </a:p>
                    <a:p>
                      <a:pPr algn="ctr"/>
                      <a:r>
                        <a:rPr lang="es-ES_tradnl" sz="2400" dirty="0" smtClean="0"/>
                        <a:t>THE 3 ACES FOR LOCAL PRACTICE (</a:t>
                      </a:r>
                      <a:r>
                        <a:rPr lang="es-ES_tradnl" sz="2400" dirty="0" err="1" smtClean="0"/>
                        <a:t>Thornicroft</a:t>
                      </a:r>
                      <a:r>
                        <a:rPr lang="es-ES_tradnl" sz="2400" baseline="0" dirty="0" smtClean="0"/>
                        <a:t> &amp; </a:t>
                      </a:r>
                      <a:r>
                        <a:rPr lang="es-ES_tradnl" sz="2400" baseline="0" dirty="0" err="1" smtClean="0"/>
                        <a:t>Tansella</a:t>
                      </a:r>
                      <a:r>
                        <a:rPr lang="es-ES_tradnl" sz="2400" baseline="0" dirty="0" smtClean="0"/>
                        <a:t>, </a:t>
                      </a:r>
                      <a:r>
                        <a:rPr lang="es-ES_tradnl" sz="2400" dirty="0" smtClean="0"/>
                        <a:t>2009)</a:t>
                      </a:r>
                    </a:p>
                  </a:txBody>
                  <a:tcPr marL="91439" marR="91439" marT="45715" marB="45715" anchor="ctr"/>
                </a:tc>
                <a:tc hMerge="1">
                  <a:txBody>
                    <a:bodyPr/>
                    <a:lstStyle/>
                    <a:p>
                      <a:pPr algn="ctr"/>
                      <a:endParaRPr lang="es-ES" sz="2400" dirty="0"/>
                    </a:p>
                  </a:txBody>
                  <a:tcPr/>
                </a:tc>
                <a:tc hMerge="1">
                  <a:txBody>
                    <a:bodyPr/>
                    <a:lstStyle/>
                    <a:p>
                      <a:pPr algn="ctr"/>
                      <a:endParaRPr lang="es-ES" sz="2400" dirty="0"/>
                    </a:p>
                  </a:txBody>
                  <a:tcPr/>
                </a:tc>
              </a:tr>
              <a:tr h="434190">
                <a:tc>
                  <a:txBody>
                    <a:bodyPr/>
                    <a:lstStyle/>
                    <a:p>
                      <a:pPr algn="ctr"/>
                      <a:r>
                        <a:rPr lang="es-ES_tradnl" sz="2400" b="1" dirty="0" smtClean="0">
                          <a:solidFill>
                            <a:schemeClr val="bg1"/>
                          </a:solidFill>
                        </a:rPr>
                        <a:t>ACE 1</a:t>
                      </a:r>
                      <a:endParaRPr lang="es-ES" sz="2400" b="1" dirty="0">
                        <a:solidFill>
                          <a:schemeClr val="bg1"/>
                        </a:solidFill>
                      </a:endParaRPr>
                    </a:p>
                  </a:txBody>
                  <a:tcPr marL="91439" marR="91439" marT="45715" marB="45715">
                    <a:solidFill>
                      <a:schemeClr val="accent2"/>
                    </a:solidFill>
                  </a:tcPr>
                </a:tc>
                <a:tc>
                  <a:txBody>
                    <a:bodyPr/>
                    <a:lstStyle/>
                    <a:p>
                      <a:pPr algn="ctr"/>
                      <a:r>
                        <a:rPr lang="es-ES_tradnl" sz="2400" b="1" dirty="0" smtClean="0">
                          <a:solidFill>
                            <a:schemeClr val="bg1"/>
                          </a:solidFill>
                        </a:rPr>
                        <a:t>ACE 2</a:t>
                      </a:r>
                      <a:endParaRPr lang="es-ES" sz="2400" b="1" dirty="0">
                        <a:solidFill>
                          <a:schemeClr val="bg1"/>
                        </a:solidFill>
                      </a:endParaRPr>
                    </a:p>
                  </a:txBody>
                  <a:tcPr marL="91439" marR="91439" marT="45715" marB="45715">
                    <a:solidFill>
                      <a:schemeClr val="accent2"/>
                    </a:solidFill>
                  </a:tcPr>
                </a:tc>
                <a:tc>
                  <a:txBody>
                    <a:bodyPr/>
                    <a:lstStyle/>
                    <a:p>
                      <a:pPr algn="ctr"/>
                      <a:r>
                        <a:rPr lang="es-ES_tradnl" sz="2400" b="1" dirty="0" smtClean="0">
                          <a:solidFill>
                            <a:schemeClr val="bg1"/>
                          </a:solidFill>
                        </a:rPr>
                        <a:t>ACE 3</a:t>
                      </a:r>
                      <a:endParaRPr lang="es-ES" sz="2400" b="1" dirty="0">
                        <a:solidFill>
                          <a:schemeClr val="bg1"/>
                        </a:solidFill>
                      </a:endParaRPr>
                    </a:p>
                  </a:txBody>
                  <a:tcPr marL="91439" marR="91439" marT="45715" marB="45715">
                    <a:solidFill>
                      <a:schemeClr val="accent2"/>
                    </a:solidFill>
                  </a:tcPr>
                </a:tc>
              </a:tr>
              <a:tr h="1128908">
                <a:tc>
                  <a:txBody>
                    <a:bodyPr/>
                    <a:lstStyle/>
                    <a:p>
                      <a:pPr algn="ctr"/>
                      <a:endParaRPr lang="es-ES_tradnl" sz="2400" dirty="0" smtClean="0"/>
                    </a:p>
                    <a:p>
                      <a:pPr algn="ctr"/>
                      <a:r>
                        <a:rPr lang="es-ES_tradnl" sz="2400" dirty="0" smtClean="0"/>
                        <a:t>AUTONOMY</a:t>
                      </a:r>
                    </a:p>
                    <a:p>
                      <a:pPr algn="ctr"/>
                      <a:endParaRPr lang="es-ES" sz="2400" dirty="0"/>
                    </a:p>
                  </a:txBody>
                  <a:tcPr marL="91439" marR="91439" marT="45715" marB="45715"/>
                </a:tc>
                <a:tc>
                  <a:txBody>
                    <a:bodyPr/>
                    <a:lstStyle/>
                    <a:p>
                      <a:pPr algn="ctr"/>
                      <a:endParaRPr lang="es-ES_tradnl" sz="2400" dirty="0" smtClean="0"/>
                    </a:p>
                    <a:p>
                      <a:pPr algn="ctr"/>
                      <a:r>
                        <a:rPr lang="es-ES_tradnl" sz="2400" dirty="0" smtClean="0"/>
                        <a:t>ACCESIBILITY</a:t>
                      </a:r>
                      <a:endParaRPr lang="es-ES" sz="2400" dirty="0"/>
                    </a:p>
                  </a:txBody>
                  <a:tcPr marL="91439" marR="91439" marT="45715" marB="45715"/>
                </a:tc>
                <a:tc>
                  <a:txBody>
                    <a:bodyPr/>
                    <a:lstStyle/>
                    <a:p>
                      <a:pPr algn="ctr"/>
                      <a:endParaRPr lang="es-ES_tradnl" sz="2400" dirty="0" smtClean="0"/>
                    </a:p>
                    <a:p>
                      <a:pPr algn="ctr"/>
                      <a:r>
                        <a:rPr lang="es-ES_tradnl" sz="2400" dirty="0" smtClean="0"/>
                        <a:t>ACCOUNTABILITY</a:t>
                      </a:r>
                      <a:endParaRPr lang="es-ES" sz="2400" dirty="0"/>
                    </a:p>
                  </a:txBody>
                  <a:tcPr marL="91439" marR="91439" marT="45715" marB="45715"/>
                </a:tc>
              </a:tr>
              <a:tr h="1128908">
                <a:tc>
                  <a:txBody>
                    <a:bodyPr/>
                    <a:lstStyle/>
                    <a:p>
                      <a:pPr algn="ctr"/>
                      <a:endParaRPr lang="es-ES_tradnl" sz="2400" dirty="0" smtClean="0"/>
                    </a:p>
                    <a:p>
                      <a:pPr algn="ctr"/>
                      <a:r>
                        <a:rPr lang="es-ES_tradnl" sz="2400" dirty="0" smtClean="0"/>
                        <a:t>CONTINUITY</a:t>
                      </a:r>
                    </a:p>
                    <a:p>
                      <a:pPr algn="ctr"/>
                      <a:endParaRPr lang="es-ES" sz="2400" dirty="0"/>
                    </a:p>
                  </a:txBody>
                  <a:tcPr marL="91439" marR="91439" marT="45715" marB="45715"/>
                </a:tc>
                <a:tc>
                  <a:txBody>
                    <a:bodyPr/>
                    <a:lstStyle/>
                    <a:p>
                      <a:pPr algn="ctr"/>
                      <a:endParaRPr lang="es-ES_tradnl" sz="2200" dirty="0" smtClean="0"/>
                    </a:p>
                    <a:p>
                      <a:pPr algn="ctr"/>
                      <a:r>
                        <a:rPr lang="es-ES_tradnl" sz="2200" dirty="0" smtClean="0"/>
                        <a:t>COMPREHENSIVENESS</a:t>
                      </a:r>
                      <a:endParaRPr lang="es-ES" sz="2200" dirty="0"/>
                    </a:p>
                  </a:txBody>
                  <a:tcPr marL="91439" marR="91439" marT="45715" marB="45715"/>
                </a:tc>
                <a:tc>
                  <a:txBody>
                    <a:bodyPr/>
                    <a:lstStyle/>
                    <a:p>
                      <a:pPr algn="ctr"/>
                      <a:endParaRPr lang="es-ES_tradnl" sz="2400" dirty="0" smtClean="0"/>
                    </a:p>
                    <a:p>
                      <a:pPr algn="ctr"/>
                      <a:r>
                        <a:rPr lang="es-ES_tradnl" sz="2400" dirty="0" smtClean="0"/>
                        <a:t>CO-ORDINATION</a:t>
                      </a:r>
                      <a:endParaRPr lang="es-ES" sz="2400" dirty="0"/>
                    </a:p>
                  </a:txBody>
                  <a:tcPr marL="91439" marR="91439" marT="45715" marB="45715"/>
                </a:tc>
              </a:tr>
              <a:tr h="1128908">
                <a:tc>
                  <a:txBody>
                    <a:bodyPr/>
                    <a:lstStyle/>
                    <a:p>
                      <a:pPr algn="ctr"/>
                      <a:endParaRPr lang="es-ES_tradnl" sz="2400" dirty="0" smtClean="0"/>
                    </a:p>
                    <a:p>
                      <a:pPr algn="ctr"/>
                      <a:r>
                        <a:rPr lang="es-ES_tradnl" sz="2400" dirty="0" smtClean="0"/>
                        <a:t>EFFECTIVENESS</a:t>
                      </a:r>
                    </a:p>
                    <a:p>
                      <a:pPr algn="ctr"/>
                      <a:endParaRPr lang="es-ES" sz="2400" dirty="0"/>
                    </a:p>
                  </a:txBody>
                  <a:tcPr marL="91439" marR="91439" marT="45715" marB="45715"/>
                </a:tc>
                <a:tc>
                  <a:txBody>
                    <a:bodyPr/>
                    <a:lstStyle/>
                    <a:p>
                      <a:pPr algn="ctr"/>
                      <a:endParaRPr lang="es-ES_tradnl" sz="2400" dirty="0" smtClean="0"/>
                    </a:p>
                    <a:p>
                      <a:pPr algn="ctr"/>
                      <a:r>
                        <a:rPr lang="es-ES_tradnl" sz="2400" dirty="0" smtClean="0"/>
                        <a:t>EQUITY</a:t>
                      </a:r>
                      <a:endParaRPr lang="es-ES" sz="2400" dirty="0"/>
                    </a:p>
                  </a:txBody>
                  <a:tcPr marL="91439" marR="91439" marT="45715" marB="45715"/>
                </a:tc>
                <a:tc>
                  <a:txBody>
                    <a:bodyPr/>
                    <a:lstStyle/>
                    <a:p>
                      <a:pPr algn="ctr"/>
                      <a:endParaRPr lang="es-ES_tradnl" sz="2400" dirty="0" smtClean="0"/>
                    </a:p>
                    <a:p>
                      <a:pPr algn="ctr"/>
                      <a:r>
                        <a:rPr lang="es-ES_tradnl" sz="2400" dirty="0" smtClean="0"/>
                        <a:t>EFFICIENCY</a:t>
                      </a:r>
                      <a:endParaRPr lang="es-ES" sz="2400" dirty="0"/>
                    </a:p>
                  </a:txBody>
                  <a:tcPr marL="91439" marR="91439" marT="45715" marB="45715"/>
                </a:tc>
              </a:tr>
            </a:tbl>
          </a:graphicData>
        </a:graphic>
      </p:graphicFrame>
      <p:sp>
        <p:nvSpPr>
          <p:cNvPr id="19482" name="Text Box 4"/>
          <p:cNvSpPr txBox="1">
            <a:spLocks noChangeArrowheads="1"/>
          </p:cNvSpPr>
          <p:nvPr/>
        </p:nvSpPr>
        <p:spPr bwMode="auto">
          <a:xfrm>
            <a:off x="462318" y="405382"/>
            <a:ext cx="74397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s-ES" b="1" dirty="0">
                <a:latin typeface="Arial" panose="020B0604020202020204" pitchFamily="34" charset="0"/>
              </a:rPr>
              <a:t>1. </a:t>
            </a:r>
            <a:r>
              <a:rPr lang="en-US" altLang="es-ES" b="1" dirty="0" smtClean="0">
                <a:latin typeface="Arial" panose="020B0604020202020204" pitchFamily="34" charset="0"/>
              </a:rPr>
              <a:t>MH policy</a:t>
            </a:r>
            <a:r>
              <a:rPr lang="en-US" altLang="es-ES" b="1" dirty="0">
                <a:latin typeface="Arial" panose="020B0604020202020204" pitchFamily="34" charset="0"/>
              </a:rPr>
              <a:t>, laws and practice impacts on human rights: Health &amp; MH workers responsibility</a:t>
            </a:r>
          </a:p>
        </p:txBody>
      </p:sp>
    </p:spTree>
    <p:extLst>
      <p:ext uri="{BB962C8B-B14F-4D97-AF65-F5344CB8AC3E}">
        <p14:creationId xmlns:p14="http://schemas.microsoft.com/office/powerpoint/2010/main" val="355601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20483"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0484"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0485" name="Text Box 4"/>
          <p:cNvSpPr txBox="1">
            <a:spLocks noChangeArrowheads="1"/>
          </p:cNvSpPr>
          <p:nvPr/>
        </p:nvSpPr>
        <p:spPr bwMode="auto">
          <a:xfrm>
            <a:off x="276225" y="714375"/>
            <a:ext cx="8604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800100" indent="-3429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eaLnBrk="1" hangingPunct="1"/>
            <a:r>
              <a:rPr lang="en-GB" altLang="es-ES" sz="2800" b="1" dirty="0">
                <a:solidFill>
                  <a:srgbClr val="FF0000"/>
                </a:solidFill>
                <a:latin typeface="Arial" panose="020B0604020202020204" pitchFamily="34" charset="0"/>
              </a:rPr>
              <a:t>2. Human rights violations affect </a:t>
            </a:r>
          </a:p>
          <a:p>
            <a:pPr lvl="1" eaLnBrk="1" hangingPunct="1"/>
            <a:r>
              <a:rPr lang="en-GB" altLang="es-ES" sz="2800" b="1" dirty="0">
                <a:solidFill>
                  <a:srgbClr val="FF0000"/>
                </a:solidFill>
                <a:latin typeface="Arial" panose="020B0604020202020204" pitchFamily="34" charset="0"/>
              </a:rPr>
              <a:t>mental health</a:t>
            </a:r>
          </a:p>
          <a:p>
            <a:pPr eaLnBrk="1" hangingPunct="1"/>
            <a:endParaRPr lang="en-GB" altLang="es-ES" sz="3200" b="1" dirty="0">
              <a:solidFill>
                <a:srgbClr val="FF0000"/>
              </a:solidFill>
              <a:latin typeface="Arial" panose="020B0604020202020204" pitchFamily="34" charset="0"/>
            </a:endParaRPr>
          </a:p>
          <a:p>
            <a:endParaRPr lang="en-GB" altLang="es-ES" sz="3200" dirty="0">
              <a:solidFill>
                <a:srgbClr val="FF0000"/>
              </a:solidFill>
              <a:latin typeface="Arial" panose="020B0604020202020204" pitchFamily="34" charset="0"/>
            </a:endParaRPr>
          </a:p>
          <a:p>
            <a:pPr>
              <a:buFontTx/>
              <a:buChar char="•"/>
            </a:pPr>
            <a:endParaRPr lang="en-GB" altLang="es-ES" sz="3200" dirty="0">
              <a:solidFill>
                <a:srgbClr val="FF0000"/>
              </a:solidFill>
            </a:endParaRPr>
          </a:p>
        </p:txBody>
      </p:sp>
      <p:sp>
        <p:nvSpPr>
          <p:cNvPr id="20486" name="Text Box 5"/>
          <p:cNvSpPr txBox="1">
            <a:spLocks noChangeArrowheads="1"/>
          </p:cNvSpPr>
          <p:nvPr/>
        </p:nvSpPr>
        <p:spPr bwMode="auto">
          <a:xfrm>
            <a:off x="661988" y="1912938"/>
            <a:ext cx="672623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50000"/>
              </a:lnSpc>
              <a:buFont typeface="Wingdings" panose="05000000000000000000" pitchFamily="2" charset="2"/>
              <a:buChar char="v"/>
            </a:pPr>
            <a:endParaRPr lang="en-GB" altLang="es-ES" sz="2100">
              <a:latin typeface="Arial" panose="020B0604020202020204" pitchFamily="34" charset="0"/>
            </a:endParaRPr>
          </a:p>
          <a:p>
            <a:pPr>
              <a:buFont typeface="Wingdings" panose="05000000000000000000" pitchFamily="2" charset="2"/>
              <a:buChar char="v"/>
            </a:pPr>
            <a:r>
              <a:rPr lang="en-GB" altLang="es-ES">
                <a:latin typeface="Arial" panose="020B0604020202020204" pitchFamily="34" charset="0"/>
              </a:rPr>
              <a:t>Extreme forms of human rights violations</a:t>
            </a:r>
          </a:p>
          <a:p>
            <a:pPr>
              <a:buFont typeface="Wingdings" panose="05000000000000000000" pitchFamily="2" charset="2"/>
              <a:buNone/>
            </a:pPr>
            <a:endParaRPr lang="en-GB" altLang="es-ES">
              <a:latin typeface="Arial" panose="020B0604020202020204" pitchFamily="34" charset="0"/>
            </a:endParaRPr>
          </a:p>
          <a:p>
            <a:pPr>
              <a:buFont typeface="Wingdings" panose="05000000000000000000" pitchFamily="2" charset="2"/>
              <a:buChar char="v"/>
            </a:pPr>
            <a:r>
              <a:rPr lang="en-GB" altLang="es-ES">
                <a:latin typeface="Arial" panose="020B0604020202020204" pitchFamily="34" charset="0"/>
              </a:rPr>
              <a:t> Poverty</a:t>
            </a:r>
          </a:p>
          <a:p>
            <a:pPr>
              <a:buFont typeface="Wingdings" panose="05000000000000000000" pitchFamily="2" charset="2"/>
              <a:buNone/>
            </a:pPr>
            <a:endParaRPr lang="en-GB" altLang="es-ES">
              <a:latin typeface="Arial" panose="020B0604020202020204" pitchFamily="34" charset="0"/>
            </a:endParaRPr>
          </a:p>
          <a:p>
            <a:pPr>
              <a:buFont typeface="Wingdings" panose="05000000000000000000" pitchFamily="2" charset="2"/>
              <a:buChar char="v"/>
            </a:pPr>
            <a:r>
              <a:rPr lang="en-GB" altLang="es-ES">
                <a:latin typeface="Arial" panose="020B0604020202020204" pitchFamily="34" charset="0"/>
              </a:rPr>
              <a:t> Stigmatization and discrimination</a:t>
            </a:r>
          </a:p>
          <a:p>
            <a:pPr>
              <a:buFont typeface="Wingdings" panose="05000000000000000000" pitchFamily="2" charset="2"/>
              <a:buChar char="v"/>
            </a:pPr>
            <a:endParaRPr lang="en-GB" altLang="es-ES">
              <a:latin typeface="Arial" panose="020B0604020202020204" pitchFamily="34" charset="0"/>
            </a:endParaRPr>
          </a:p>
          <a:p>
            <a:pPr>
              <a:buFont typeface="Wingdings" panose="05000000000000000000" pitchFamily="2" charset="2"/>
              <a:buChar char="v"/>
            </a:pPr>
            <a:r>
              <a:rPr lang="en-GB" altLang="es-ES">
                <a:latin typeface="Arial" panose="020B0604020202020204" pitchFamily="34" charset="0"/>
              </a:rPr>
              <a:t> Restrictions in civil libertie</a:t>
            </a:r>
            <a:r>
              <a:rPr lang="en-GB" altLang="es-ES" sz="2200">
                <a:latin typeface="Arial" panose="020B0604020202020204" pitchFamily="34" charset="0"/>
              </a:rPr>
              <a:t>s</a:t>
            </a:r>
          </a:p>
          <a:p>
            <a:pPr>
              <a:buFont typeface="Wingdings" panose="05000000000000000000" pitchFamily="2" charset="2"/>
              <a:buChar char="v"/>
            </a:pPr>
            <a:endParaRPr lang="en-GB" altLang="es-ES" sz="2100">
              <a:latin typeface="Arial" panose="020B0604020202020204" pitchFamily="34" charset="0"/>
            </a:endParaRPr>
          </a:p>
        </p:txBody>
      </p:sp>
      <p:sp>
        <p:nvSpPr>
          <p:cNvPr id="20487" name="Rectangle 6"/>
          <p:cNvSpPr>
            <a:spLocks noChangeArrowheads="1"/>
          </p:cNvSpPr>
          <p:nvPr/>
        </p:nvSpPr>
        <p:spPr bwMode="auto">
          <a:xfrm>
            <a:off x="6786563" y="3214688"/>
            <a:ext cx="2071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b="1" dirty="0">
                <a:latin typeface="Arial" panose="020B0604020202020204" pitchFamily="34" charset="0"/>
              </a:rPr>
              <a:t>Detrimental to mental health</a:t>
            </a:r>
            <a:endParaRPr lang="en-US" altLang="es-ES" b="1" dirty="0">
              <a:latin typeface="Arial" panose="020B0604020202020204" pitchFamily="34" charset="0"/>
            </a:endParaRPr>
          </a:p>
        </p:txBody>
      </p:sp>
      <p:sp>
        <p:nvSpPr>
          <p:cNvPr id="20488" name="AutoShape 7"/>
          <p:cNvSpPr>
            <a:spLocks/>
          </p:cNvSpPr>
          <p:nvPr/>
        </p:nvSpPr>
        <p:spPr bwMode="auto">
          <a:xfrm>
            <a:off x="6643688" y="1928813"/>
            <a:ext cx="227012" cy="3743325"/>
          </a:xfrm>
          <a:prstGeom prst="rightBrace">
            <a:avLst>
              <a:gd name="adj1" fmla="val 137413"/>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s-ES" altLang="es-ES"/>
          </a:p>
        </p:txBody>
      </p:sp>
    </p:spTree>
    <p:extLst>
      <p:ext uri="{BB962C8B-B14F-4D97-AF65-F5344CB8AC3E}">
        <p14:creationId xmlns:p14="http://schemas.microsoft.com/office/powerpoint/2010/main" val="3657538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21507"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1508" name="Text Box 4"/>
          <p:cNvSpPr txBox="1">
            <a:spLocks noChangeArrowheads="1"/>
          </p:cNvSpPr>
          <p:nvPr/>
        </p:nvSpPr>
        <p:spPr bwMode="auto">
          <a:xfrm>
            <a:off x="857250" y="1071563"/>
            <a:ext cx="756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1509" name="Text Box 4"/>
          <p:cNvSpPr txBox="1">
            <a:spLocks noChangeArrowheads="1"/>
          </p:cNvSpPr>
          <p:nvPr/>
        </p:nvSpPr>
        <p:spPr bwMode="auto">
          <a:xfrm>
            <a:off x="285750" y="785813"/>
            <a:ext cx="8604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800100" indent="-3429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eaLnBrk="1" hangingPunct="1"/>
            <a:r>
              <a:rPr lang="en-GB" altLang="es-ES" sz="2800" b="1">
                <a:solidFill>
                  <a:srgbClr val="FF0000"/>
                </a:solidFill>
                <a:latin typeface="Arial" panose="020B0604020202020204" pitchFamily="34" charset="0"/>
              </a:rPr>
              <a:t>2. Human rights violations affect </a:t>
            </a:r>
          </a:p>
          <a:p>
            <a:pPr lvl="1" eaLnBrk="1" hangingPunct="1"/>
            <a:r>
              <a:rPr lang="en-GB" altLang="es-ES" sz="2800" b="1">
                <a:solidFill>
                  <a:srgbClr val="FF0000"/>
                </a:solidFill>
                <a:latin typeface="Arial" panose="020B0604020202020204" pitchFamily="34" charset="0"/>
              </a:rPr>
              <a:t>mental health</a:t>
            </a:r>
          </a:p>
          <a:p>
            <a:pPr eaLnBrk="1" hangingPunct="1"/>
            <a:endParaRPr lang="en-GB" altLang="es-ES" sz="3200" b="1">
              <a:solidFill>
                <a:srgbClr val="FF0000"/>
              </a:solidFill>
              <a:latin typeface="Arial" panose="020B0604020202020204" pitchFamily="34" charset="0"/>
            </a:endParaRPr>
          </a:p>
          <a:p>
            <a:endParaRPr lang="en-GB" altLang="es-ES" sz="3200">
              <a:solidFill>
                <a:srgbClr val="FF0000"/>
              </a:solidFill>
              <a:latin typeface="Arial" panose="020B0604020202020204" pitchFamily="34" charset="0"/>
            </a:endParaRPr>
          </a:p>
          <a:p>
            <a:pPr>
              <a:buFontTx/>
              <a:buChar char="•"/>
            </a:pPr>
            <a:endParaRPr lang="en-GB" altLang="es-ES" sz="3200">
              <a:solidFill>
                <a:srgbClr val="FF0000"/>
              </a:solidFill>
            </a:endParaRPr>
          </a:p>
        </p:txBody>
      </p:sp>
      <p:sp>
        <p:nvSpPr>
          <p:cNvPr id="16390" name="Text Box 5"/>
          <p:cNvSpPr txBox="1">
            <a:spLocks noChangeArrowheads="1"/>
          </p:cNvSpPr>
          <p:nvPr/>
        </p:nvSpPr>
        <p:spPr bwMode="auto">
          <a:xfrm>
            <a:off x="642938" y="2286000"/>
            <a:ext cx="7696200" cy="3370153"/>
          </a:xfrm>
          <a:prstGeom prst="rect">
            <a:avLst/>
          </a:prstGeom>
          <a:noFill/>
          <a:ln w="9525">
            <a:noFill/>
            <a:miter lim="800000"/>
            <a:headEnd/>
            <a:tailEnd/>
          </a:ln>
        </p:spPr>
        <p:txBody>
          <a:bodyPr>
            <a:spAutoFit/>
          </a:bodyPr>
          <a:lstStyle/>
          <a:p>
            <a:pPr eaLnBrk="0" hangingPunct="0">
              <a:defRPr/>
            </a:pPr>
            <a:r>
              <a:rPr lang="en-GB" sz="2100" dirty="0">
                <a:latin typeface="Arial" pitchFamily="34" charset="0"/>
              </a:rPr>
              <a:t> </a:t>
            </a:r>
            <a:r>
              <a:rPr lang="en-GB" sz="2400" b="1" dirty="0">
                <a:latin typeface="Arial" pitchFamily="34" charset="0"/>
              </a:rPr>
              <a:t>Extreme forms of human rights violations</a:t>
            </a:r>
          </a:p>
          <a:p>
            <a:pPr marL="228600" indent="-228600">
              <a:defRPr/>
            </a:pPr>
            <a:endParaRPr lang="en-GB" sz="2400" dirty="0">
              <a:latin typeface="Arial" pitchFamily="34" charset="0"/>
            </a:endParaRPr>
          </a:p>
          <a:p>
            <a:pPr marL="228600" indent="-228600">
              <a:buFontTx/>
              <a:buChar char="•"/>
              <a:defRPr/>
            </a:pPr>
            <a:r>
              <a:rPr lang="en-US" sz="2400" dirty="0">
                <a:latin typeface="Arial" pitchFamily="34" charset="0"/>
              </a:rPr>
              <a:t>People who experienced serious traumatic events have a high risk to develop mental disorders and impaired social and occupational functioning</a:t>
            </a:r>
          </a:p>
          <a:p>
            <a:pPr marL="228600" indent="-228600">
              <a:buFontTx/>
              <a:buChar char="•"/>
              <a:defRPr/>
            </a:pPr>
            <a:endParaRPr lang="en-US" sz="2400" dirty="0">
              <a:latin typeface="Arial" pitchFamily="34" charset="0"/>
            </a:endParaRPr>
          </a:p>
          <a:p>
            <a:pPr marL="228600" indent="-228600">
              <a:buFontTx/>
              <a:buChar char="•"/>
              <a:defRPr/>
            </a:pPr>
            <a:r>
              <a:rPr lang="en-GB" sz="2400" dirty="0">
                <a:latin typeface="Arial" pitchFamily="34" charset="0"/>
              </a:rPr>
              <a:t>Physical violence, rape, torture, genocide, war, and inhuman and degrading treatment</a:t>
            </a:r>
          </a:p>
          <a:p>
            <a:pPr marL="228600" indent="-228600">
              <a:buFontTx/>
              <a:buChar char="•"/>
              <a:defRPr/>
            </a:pPr>
            <a:endParaRPr lang="en-GB" sz="2100" dirty="0">
              <a:latin typeface="Arial" pitchFamily="34" charset="0"/>
            </a:endParaRPr>
          </a:p>
        </p:txBody>
      </p:sp>
    </p:spTree>
    <p:extLst>
      <p:ext uri="{BB962C8B-B14F-4D97-AF65-F5344CB8AC3E}">
        <p14:creationId xmlns:p14="http://schemas.microsoft.com/office/powerpoint/2010/main" val="2447893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defRPr/>
            </a:pPr>
            <a:r>
              <a:rPr lang="en-US" sz="2800" dirty="0" smtClean="0">
                <a:cs typeface="Arial" pitchFamily="34" charset="0"/>
              </a:rPr>
              <a:t>Mental health consequences of war (</a:t>
            </a:r>
            <a:r>
              <a:rPr lang="en-US" sz="2800" cap="none" dirty="0" smtClean="0">
                <a:cs typeface="Arial" pitchFamily="34" charset="0"/>
              </a:rPr>
              <a:t>Murthy, 2006)</a:t>
            </a:r>
            <a:endParaRPr lang="es-ES" sz="2800" cap="none"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70723568"/>
              </p:ext>
            </p:extLst>
          </p:nvPr>
        </p:nvGraphicFramePr>
        <p:xfrm>
          <a:off x="304800" y="1554163"/>
          <a:ext cx="8429767" cy="5303520"/>
        </p:xfrm>
        <a:graphic>
          <a:graphicData uri="http://schemas.openxmlformats.org/drawingml/2006/table">
            <a:tbl>
              <a:tblPr firstRow="1" bandRow="1">
                <a:tableStyleId>{5C22544A-7EE6-4342-B048-85BDC9FD1C3A}</a:tableStyleId>
              </a:tblPr>
              <a:tblGrid>
                <a:gridCol w="4764856"/>
                <a:gridCol w="3664911"/>
              </a:tblGrid>
              <a:tr h="750695">
                <a:tc>
                  <a:txBody>
                    <a:bodyPr/>
                    <a:lstStyle/>
                    <a:p>
                      <a:pPr algn="ctr"/>
                      <a:endParaRPr lang="en-US" sz="2400" noProof="0" dirty="0" smtClean="0"/>
                    </a:p>
                    <a:p>
                      <a:pPr algn="ctr"/>
                      <a:r>
                        <a:rPr lang="en-US" sz="2400" noProof="0" dirty="0" smtClean="0"/>
                        <a:t>Mental disorder</a:t>
                      </a:r>
                      <a:endParaRPr lang="en-US" sz="2400" noProof="0" dirty="0"/>
                    </a:p>
                  </a:txBody>
                  <a:tcPr anchor="ctr"/>
                </a:tc>
                <a:tc>
                  <a:txBody>
                    <a:bodyPr/>
                    <a:lstStyle/>
                    <a:p>
                      <a:pPr algn="ctr"/>
                      <a:endParaRPr lang="en-US" sz="2400" noProof="0" dirty="0" smtClean="0"/>
                    </a:p>
                    <a:p>
                      <a:pPr algn="ctr"/>
                      <a:r>
                        <a:rPr lang="en-US" sz="2400" noProof="0" dirty="0" smtClean="0"/>
                        <a:t>Prevalence  (%)</a:t>
                      </a:r>
                      <a:endParaRPr lang="en-US" sz="2400" noProof="0" dirty="0"/>
                    </a:p>
                  </a:txBody>
                  <a:tcPr anchor="ctr"/>
                </a:tc>
              </a:tr>
              <a:tr h="750695">
                <a:tc>
                  <a:txBody>
                    <a:bodyPr/>
                    <a:lstStyle/>
                    <a:p>
                      <a:endParaRPr lang="en-US" sz="2400" noProof="0" dirty="0" smtClean="0"/>
                    </a:p>
                    <a:p>
                      <a:r>
                        <a:rPr lang="en-US" sz="2400" noProof="0" dirty="0" smtClean="0"/>
                        <a:t>Depression </a:t>
                      </a:r>
                      <a:endParaRPr lang="en-US" sz="2400" noProof="0" dirty="0"/>
                    </a:p>
                  </a:txBody>
                  <a:tcPr anchor="ctr"/>
                </a:tc>
                <a:tc>
                  <a:txBody>
                    <a:bodyPr/>
                    <a:lstStyle/>
                    <a:p>
                      <a:pPr algn="ctr"/>
                      <a:endParaRPr lang="en-US" sz="2400" noProof="0" dirty="0" smtClean="0"/>
                    </a:p>
                    <a:p>
                      <a:pPr algn="ctr"/>
                      <a:r>
                        <a:rPr lang="en-US" sz="2400" noProof="0" dirty="0" smtClean="0"/>
                        <a:t>25 - 80</a:t>
                      </a:r>
                      <a:endParaRPr lang="en-US" sz="2400" noProof="0" dirty="0"/>
                    </a:p>
                  </a:txBody>
                  <a:tcPr anchor="ctr"/>
                </a:tc>
              </a:tr>
              <a:tr h="750695">
                <a:tc>
                  <a:txBody>
                    <a:bodyPr/>
                    <a:lstStyle/>
                    <a:p>
                      <a:endParaRPr lang="en-US" sz="2400" noProof="0" dirty="0" smtClean="0"/>
                    </a:p>
                    <a:p>
                      <a:r>
                        <a:rPr lang="en-US" sz="2400" noProof="0" dirty="0" smtClean="0"/>
                        <a:t>Anxiety Disorder</a:t>
                      </a:r>
                      <a:endParaRPr lang="en-US" sz="2400" noProof="0" dirty="0"/>
                    </a:p>
                  </a:txBody>
                  <a:tcPr anchor="ctr"/>
                </a:tc>
                <a:tc>
                  <a:txBody>
                    <a:bodyPr/>
                    <a:lstStyle/>
                    <a:p>
                      <a:pPr algn="ctr"/>
                      <a:endParaRPr lang="en-US" sz="2400" noProof="0" dirty="0" smtClean="0"/>
                    </a:p>
                    <a:p>
                      <a:pPr algn="ctr"/>
                      <a:r>
                        <a:rPr lang="en-US" sz="2400" noProof="0" dirty="0" smtClean="0"/>
                        <a:t>51 - 72</a:t>
                      </a:r>
                      <a:endParaRPr lang="en-US" sz="2400" noProof="0" dirty="0"/>
                    </a:p>
                  </a:txBody>
                  <a:tcPr anchor="ctr"/>
                </a:tc>
              </a:tr>
              <a:tr h="750695">
                <a:tc>
                  <a:txBody>
                    <a:bodyPr/>
                    <a:lstStyle/>
                    <a:p>
                      <a:endParaRPr lang="en-US" sz="2400" noProof="0" dirty="0" smtClean="0"/>
                    </a:p>
                    <a:p>
                      <a:r>
                        <a:rPr lang="en-US" sz="2400" noProof="0" dirty="0" smtClean="0"/>
                        <a:t>Post</a:t>
                      </a:r>
                      <a:r>
                        <a:rPr lang="en-US" sz="2400" baseline="0" noProof="0" dirty="0" smtClean="0"/>
                        <a:t> – Traumatic Stress Disorder </a:t>
                      </a:r>
                      <a:endParaRPr lang="en-US" sz="2400" noProof="0" dirty="0"/>
                    </a:p>
                  </a:txBody>
                  <a:tcPr anchor="ctr"/>
                </a:tc>
                <a:tc>
                  <a:txBody>
                    <a:bodyPr/>
                    <a:lstStyle/>
                    <a:p>
                      <a:pPr algn="ctr"/>
                      <a:endParaRPr lang="en-US" sz="2400" noProof="0" dirty="0" smtClean="0"/>
                    </a:p>
                    <a:p>
                      <a:pPr algn="ctr"/>
                      <a:r>
                        <a:rPr lang="en-US" sz="2400" noProof="0" dirty="0" smtClean="0"/>
                        <a:t>17 – 60</a:t>
                      </a:r>
                      <a:endParaRPr lang="en-US" sz="2400" noProof="0" dirty="0"/>
                    </a:p>
                  </a:txBody>
                  <a:tcPr anchor="ctr"/>
                </a:tc>
              </a:tr>
              <a:tr h="750695">
                <a:tc>
                  <a:txBody>
                    <a:bodyPr/>
                    <a:lstStyle/>
                    <a:p>
                      <a:endParaRPr lang="en-US" sz="2400" noProof="0" dirty="0" smtClean="0"/>
                    </a:p>
                    <a:p>
                      <a:r>
                        <a:rPr lang="en-US" sz="2400" noProof="0" dirty="0" err="1" smtClean="0"/>
                        <a:t>Somatization</a:t>
                      </a:r>
                      <a:r>
                        <a:rPr lang="en-US" sz="2400" noProof="0" dirty="0" smtClean="0"/>
                        <a:t> Disorder</a:t>
                      </a:r>
                      <a:endParaRPr lang="en-US" sz="2400" noProof="0" dirty="0"/>
                    </a:p>
                  </a:txBody>
                  <a:tcPr anchor="ctr"/>
                </a:tc>
                <a:tc>
                  <a:txBody>
                    <a:bodyPr/>
                    <a:lstStyle/>
                    <a:p>
                      <a:pPr algn="ctr"/>
                      <a:endParaRPr lang="en-US" sz="2400" noProof="0" dirty="0" smtClean="0"/>
                    </a:p>
                    <a:p>
                      <a:pPr algn="ctr"/>
                      <a:r>
                        <a:rPr lang="en-US" sz="2400" noProof="0" dirty="0" smtClean="0"/>
                        <a:t>41</a:t>
                      </a:r>
                      <a:endParaRPr lang="en-US" sz="2400" noProof="0" dirty="0"/>
                    </a:p>
                  </a:txBody>
                  <a:tcPr anchor="ctr"/>
                </a:tc>
              </a:tr>
              <a:tr h="1084338">
                <a:tc>
                  <a:txBody>
                    <a:bodyPr/>
                    <a:lstStyle/>
                    <a:p>
                      <a:endParaRPr lang="en-US" sz="2400" noProof="0" dirty="0" smtClean="0"/>
                    </a:p>
                    <a:p>
                      <a:r>
                        <a:rPr lang="en-US" sz="2400" noProof="0" dirty="0" smtClean="0"/>
                        <a:t>Alcohol (harmful use &amp;</a:t>
                      </a:r>
                      <a:r>
                        <a:rPr lang="en-US" sz="2400" baseline="0" noProof="0" dirty="0" smtClean="0"/>
                        <a:t> dependence)</a:t>
                      </a:r>
                    </a:p>
                    <a:p>
                      <a:endParaRPr lang="en-US" sz="2400" noProof="0" dirty="0"/>
                    </a:p>
                  </a:txBody>
                  <a:tcPr anchor="ctr"/>
                </a:tc>
                <a:tc>
                  <a:txBody>
                    <a:bodyPr/>
                    <a:lstStyle/>
                    <a:p>
                      <a:pPr algn="ctr"/>
                      <a:r>
                        <a:rPr lang="en-US" sz="2400" noProof="0" dirty="0" smtClean="0"/>
                        <a:t>15</a:t>
                      </a:r>
                      <a:endParaRPr lang="en-US" sz="2400" noProof="0" dirty="0"/>
                    </a:p>
                  </a:txBody>
                  <a:tcPr anchor="ctr"/>
                </a:tc>
              </a:tr>
            </a:tbl>
          </a:graphicData>
        </a:graphic>
      </p:graphicFrame>
    </p:spTree>
    <p:extLst>
      <p:ext uri="{BB962C8B-B14F-4D97-AF65-F5344CB8AC3E}">
        <p14:creationId xmlns:p14="http://schemas.microsoft.com/office/powerpoint/2010/main" val="879117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98755"/>
            <a:ext cx="7212842" cy="1143000"/>
          </a:xfrm>
        </p:spPr>
        <p:txBody>
          <a:bodyPr>
            <a:normAutofit fontScale="90000"/>
          </a:bodyPr>
          <a:lstStyle/>
          <a:p>
            <a:pPr>
              <a:defRPr/>
            </a:pPr>
            <a:r>
              <a:rPr lang="es-ES" sz="2400" b="1" dirty="0" err="1" smtClean="0"/>
              <a:t>Lifetime</a:t>
            </a:r>
            <a:r>
              <a:rPr lang="es-ES" sz="2400" b="1" dirty="0" smtClean="0"/>
              <a:t> </a:t>
            </a:r>
            <a:r>
              <a:rPr lang="es-ES" sz="2400" b="1" dirty="0" err="1" smtClean="0"/>
              <a:t>Prevalence</a:t>
            </a:r>
            <a:r>
              <a:rPr lang="es-ES" sz="2400" b="1" dirty="0" smtClean="0"/>
              <a:t> of </a:t>
            </a:r>
            <a:r>
              <a:rPr lang="es-ES" sz="2400" b="1" dirty="0" err="1" smtClean="0"/>
              <a:t>Gender-Based</a:t>
            </a:r>
            <a:r>
              <a:rPr lang="es-ES" sz="2400" b="1" dirty="0" smtClean="0"/>
              <a:t> </a:t>
            </a:r>
            <a:r>
              <a:rPr lang="es-ES" sz="2400" b="1" dirty="0" err="1" smtClean="0"/>
              <a:t>Violence</a:t>
            </a:r>
            <a:r>
              <a:rPr lang="es-ES" sz="2400" b="1" dirty="0" smtClean="0"/>
              <a:t> in </a:t>
            </a:r>
            <a:r>
              <a:rPr lang="es-ES" sz="2400" b="1" dirty="0" err="1" smtClean="0"/>
              <a:t>Women</a:t>
            </a:r>
            <a:r>
              <a:rPr lang="es-ES" sz="2400" b="1" dirty="0" smtClean="0"/>
              <a:t> and </a:t>
            </a:r>
            <a:r>
              <a:rPr lang="es-ES" sz="2400" b="1" dirty="0" err="1" smtClean="0"/>
              <a:t>the</a:t>
            </a:r>
            <a:r>
              <a:rPr lang="es-ES" sz="2400" b="1" dirty="0" smtClean="0"/>
              <a:t> </a:t>
            </a:r>
            <a:r>
              <a:rPr lang="es-ES" sz="2400" b="1" dirty="0" err="1" smtClean="0"/>
              <a:t>Relationship</a:t>
            </a:r>
            <a:r>
              <a:rPr lang="es-ES" sz="2400" b="1" dirty="0" smtClean="0"/>
              <a:t> </a:t>
            </a:r>
            <a:r>
              <a:rPr lang="es-ES" sz="2400" b="1" dirty="0" err="1" smtClean="0"/>
              <a:t>With</a:t>
            </a:r>
            <a:r>
              <a:rPr lang="es-ES" sz="2400" b="1" dirty="0" smtClean="0"/>
              <a:t> Mental </a:t>
            </a:r>
            <a:r>
              <a:rPr lang="es-ES" sz="2400" b="1" dirty="0" err="1" smtClean="0"/>
              <a:t>Disorders</a:t>
            </a:r>
            <a:r>
              <a:rPr lang="es-ES" sz="2400" b="1" dirty="0" smtClean="0"/>
              <a:t>  (</a:t>
            </a:r>
            <a:r>
              <a:rPr lang="es-ES" sz="2400" cap="none" dirty="0" err="1" smtClean="0"/>
              <a:t>Rees</a:t>
            </a:r>
            <a:r>
              <a:rPr lang="es-ES" sz="2400" cap="none" dirty="0" smtClean="0"/>
              <a:t>, JAMA 2011)</a:t>
            </a:r>
            <a:endParaRPr lang="es-ES"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85894692"/>
              </p:ext>
            </p:extLst>
          </p:nvPr>
        </p:nvGraphicFramePr>
        <p:xfrm>
          <a:off x="304800" y="1667369"/>
          <a:ext cx="8686800" cy="4937688"/>
        </p:xfrm>
        <a:graphic>
          <a:graphicData uri="http://schemas.openxmlformats.org/drawingml/2006/table">
            <a:tbl>
              <a:tblPr firstRow="1" bandRow="1">
                <a:tableStyleId>{5C22544A-7EE6-4342-B048-85BDC9FD1C3A}</a:tableStyleId>
              </a:tblPr>
              <a:tblGrid>
                <a:gridCol w="4343400"/>
                <a:gridCol w="4343400"/>
              </a:tblGrid>
              <a:tr h="822854">
                <a:tc>
                  <a:txBody>
                    <a:bodyPr/>
                    <a:lstStyle/>
                    <a:p>
                      <a:pPr algn="ctr"/>
                      <a:r>
                        <a:rPr lang="en-US" sz="2400" noProof="0" dirty="0" smtClean="0">
                          <a:solidFill>
                            <a:schemeClr val="bg1"/>
                          </a:solidFill>
                        </a:rPr>
                        <a:t>Gender –based violence</a:t>
                      </a:r>
                      <a:endParaRPr lang="en-US" sz="2400" noProof="0" dirty="0">
                        <a:solidFill>
                          <a:schemeClr val="bg1"/>
                        </a:solidFill>
                      </a:endParaRPr>
                    </a:p>
                  </a:txBody>
                  <a:tcPr marT="45714" marB="45714"/>
                </a:tc>
                <a:tc>
                  <a:txBody>
                    <a:bodyPr/>
                    <a:lstStyle/>
                    <a:p>
                      <a:pPr algn="ctr"/>
                      <a:r>
                        <a:rPr lang="en-US" sz="2400" noProof="0" dirty="0" smtClean="0"/>
                        <a:t>% of women age  16-85 (n=4,451)</a:t>
                      </a:r>
                      <a:endParaRPr lang="en-US" sz="2400" noProof="0" dirty="0"/>
                    </a:p>
                  </a:txBody>
                  <a:tcPr marT="45714" marB="45714"/>
                </a:tc>
              </a:tr>
              <a:tr h="822854">
                <a:tc>
                  <a:txBody>
                    <a:bodyPr/>
                    <a:lstStyle/>
                    <a:p>
                      <a:r>
                        <a:rPr lang="en-US" sz="2400" noProof="0" dirty="0" smtClean="0"/>
                        <a:t>Sexual assault</a:t>
                      </a:r>
                    </a:p>
                    <a:p>
                      <a:endParaRPr lang="en-US" sz="2400" noProof="0" dirty="0" smtClean="0"/>
                    </a:p>
                  </a:txBody>
                  <a:tcPr marT="45714" marB="45714"/>
                </a:tc>
                <a:tc>
                  <a:txBody>
                    <a:bodyPr/>
                    <a:lstStyle/>
                    <a:p>
                      <a:pPr algn="ctr"/>
                      <a:r>
                        <a:rPr lang="en-US" sz="2400" noProof="0" dirty="0" smtClean="0"/>
                        <a:t>14.7</a:t>
                      </a:r>
                      <a:endParaRPr lang="en-US" sz="2400" noProof="0" dirty="0"/>
                    </a:p>
                  </a:txBody>
                  <a:tcPr marT="45714" marB="45714"/>
                </a:tc>
              </a:tr>
              <a:tr h="822854">
                <a:tc>
                  <a:txBody>
                    <a:bodyPr/>
                    <a:lstStyle/>
                    <a:p>
                      <a:r>
                        <a:rPr lang="en-US" sz="2400" noProof="0" dirty="0" smtClean="0"/>
                        <a:t>Stalking</a:t>
                      </a:r>
                    </a:p>
                    <a:p>
                      <a:endParaRPr lang="en-US" sz="2400" noProof="0" dirty="0"/>
                    </a:p>
                  </a:txBody>
                  <a:tcPr marT="45714" marB="45714"/>
                </a:tc>
                <a:tc>
                  <a:txBody>
                    <a:bodyPr/>
                    <a:lstStyle/>
                    <a:p>
                      <a:pPr algn="ctr"/>
                      <a:r>
                        <a:rPr lang="en-US" sz="2400" noProof="0" dirty="0" smtClean="0"/>
                        <a:t>10.0</a:t>
                      </a:r>
                      <a:endParaRPr lang="en-US" sz="2400" noProof="0" dirty="0"/>
                    </a:p>
                  </a:txBody>
                  <a:tcPr marT="45714" marB="45714"/>
                </a:tc>
              </a:tr>
              <a:tr h="822854">
                <a:tc>
                  <a:txBody>
                    <a:bodyPr/>
                    <a:lstStyle/>
                    <a:p>
                      <a:r>
                        <a:rPr lang="en-US" sz="2400" noProof="0" dirty="0" smtClean="0"/>
                        <a:t>Rape </a:t>
                      </a:r>
                    </a:p>
                    <a:p>
                      <a:endParaRPr lang="en-US" sz="2400" noProof="0" dirty="0"/>
                    </a:p>
                  </a:txBody>
                  <a:tcPr marT="45714" marB="45714"/>
                </a:tc>
                <a:tc>
                  <a:txBody>
                    <a:bodyPr/>
                    <a:lstStyle/>
                    <a:p>
                      <a:pPr algn="ctr"/>
                      <a:r>
                        <a:rPr lang="en-US" sz="2400" noProof="0" dirty="0" smtClean="0"/>
                        <a:t>8.1</a:t>
                      </a:r>
                      <a:endParaRPr lang="en-US" sz="2400" noProof="0" dirty="0"/>
                    </a:p>
                  </a:txBody>
                  <a:tcPr marT="45714" marB="45714"/>
                </a:tc>
              </a:tr>
              <a:tr h="822854">
                <a:tc>
                  <a:txBody>
                    <a:bodyPr/>
                    <a:lstStyle/>
                    <a:p>
                      <a:r>
                        <a:rPr lang="en-US" sz="2400" dirty="0" smtClean="0"/>
                        <a:t>beaten by a spouse or romantic partner</a:t>
                      </a:r>
                      <a:endParaRPr lang="en-US" sz="2400" noProof="0" dirty="0"/>
                    </a:p>
                  </a:txBody>
                  <a:tcPr marT="45714" marB="45714"/>
                </a:tc>
                <a:tc>
                  <a:txBody>
                    <a:bodyPr/>
                    <a:lstStyle/>
                    <a:p>
                      <a:pPr algn="ctr"/>
                      <a:r>
                        <a:rPr lang="en-US" sz="2400" noProof="0" dirty="0" smtClean="0"/>
                        <a:t>7.8</a:t>
                      </a:r>
                      <a:endParaRPr lang="en-US" sz="2400" noProof="0" dirty="0"/>
                    </a:p>
                  </a:txBody>
                  <a:tcPr marT="45714" marB="45714"/>
                </a:tc>
              </a:tr>
              <a:tr h="822854">
                <a:tc>
                  <a:txBody>
                    <a:bodyPr/>
                    <a:lstStyle/>
                    <a:p>
                      <a:r>
                        <a:rPr lang="en-US" sz="2400" noProof="0" dirty="0" smtClean="0"/>
                        <a:t>Any</a:t>
                      </a:r>
                      <a:r>
                        <a:rPr lang="en-US" sz="2400" baseline="0" noProof="0" dirty="0" smtClean="0"/>
                        <a:t> form of gender-based violence</a:t>
                      </a:r>
                      <a:endParaRPr lang="en-US" sz="2400" noProof="0" dirty="0"/>
                    </a:p>
                  </a:txBody>
                  <a:tcPr marT="45714" marB="45714"/>
                </a:tc>
                <a:tc>
                  <a:txBody>
                    <a:bodyPr/>
                    <a:lstStyle/>
                    <a:p>
                      <a:pPr algn="ctr"/>
                      <a:r>
                        <a:rPr lang="en-US" sz="2400" noProof="0" dirty="0" smtClean="0"/>
                        <a:t>27.0</a:t>
                      </a:r>
                      <a:endParaRPr lang="en-US" sz="2400" noProof="0" dirty="0"/>
                    </a:p>
                  </a:txBody>
                  <a:tcPr marT="45714" marB="45714"/>
                </a:tc>
              </a:tr>
            </a:tbl>
          </a:graphicData>
        </a:graphic>
      </p:graphicFrame>
    </p:spTree>
    <p:extLst>
      <p:ext uri="{BB962C8B-B14F-4D97-AF65-F5344CB8AC3E}">
        <p14:creationId xmlns:p14="http://schemas.microsoft.com/office/powerpoint/2010/main" val="1064739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527189304"/>
              </p:ext>
            </p:extLst>
          </p:nvPr>
        </p:nvGraphicFramePr>
        <p:xfrm>
          <a:off x="304800" y="1681017"/>
          <a:ext cx="8686800" cy="4937688"/>
        </p:xfrm>
        <a:graphic>
          <a:graphicData uri="http://schemas.openxmlformats.org/drawingml/2006/table">
            <a:tbl>
              <a:tblPr firstRow="1" bandRow="1">
                <a:tableStyleId>{5C22544A-7EE6-4342-B048-85BDC9FD1C3A}</a:tableStyleId>
              </a:tblPr>
              <a:tblGrid>
                <a:gridCol w="2895600"/>
                <a:gridCol w="2895600"/>
                <a:gridCol w="2895600"/>
              </a:tblGrid>
              <a:tr h="822854">
                <a:tc>
                  <a:txBody>
                    <a:bodyPr/>
                    <a:lstStyle/>
                    <a:p>
                      <a:pPr algn="ctr"/>
                      <a:r>
                        <a:rPr lang="en-US" sz="2400" noProof="0" dirty="0" smtClean="0"/>
                        <a:t>Type of mental disorder</a:t>
                      </a:r>
                      <a:endParaRPr lang="en-US" sz="2400" noProof="0" dirty="0"/>
                    </a:p>
                  </a:txBody>
                  <a:tcPr marT="45714" marB="45714"/>
                </a:tc>
                <a:tc>
                  <a:txBody>
                    <a:bodyPr/>
                    <a:lstStyle/>
                    <a:p>
                      <a:pPr algn="ctr"/>
                      <a:r>
                        <a:rPr lang="en-US" sz="2400" noProof="0" dirty="0" smtClean="0"/>
                        <a:t>1 gender-based crime  (%)</a:t>
                      </a:r>
                      <a:endParaRPr lang="en-US" sz="2400" noProof="0" dirty="0"/>
                    </a:p>
                  </a:txBody>
                  <a:tcPr marT="45714" marB="45714"/>
                </a:tc>
                <a:tc>
                  <a:txBody>
                    <a:bodyPr/>
                    <a:lstStyle/>
                    <a:p>
                      <a:pPr algn="ctr"/>
                      <a:r>
                        <a:rPr lang="en-US" sz="2400" noProof="0" dirty="0" smtClean="0"/>
                        <a:t>3-4 gender-based crime  (%)</a:t>
                      </a:r>
                      <a:endParaRPr lang="en-US" sz="2400" noProof="0" dirty="0"/>
                    </a:p>
                  </a:txBody>
                  <a:tcPr marT="45714" marB="45714"/>
                </a:tc>
              </a:tr>
              <a:tr h="822854">
                <a:tc>
                  <a:txBody>
                    <a:bodyPr/>
                    <a:lstStyle/>
                    <a:p>
                      <a:r>
                        <a:rPr lang="en-US" sz="2400" noProof="0" dirty="0" smtClean="0"/>
                        <a:t>Anxiety disorder</a:t>
                      </a:r>
                    </a:p>
                    <a:p>
                      <a:endParaRPr lang="en-US" sz="2400" noProof="0" dirty="0"/>
                    </a:p>
                  </a:txBody>
                  <a:tcPr marT="45714" marB="45714"/>
                </a:tc>
                <a:tc>
                  <a:txBody>
                    <a:bodyPr/>
                    <a:lstStyle/>
                    <a:p>
                      <a:pPr algn="ctr"/>
                      <a:r>
                        <a:rPr lang="en-US" sz="2400" noProof="0" dirty="0" smtClean="0"/>
                        <a:t>39</a:t>
                      </a:r>
                      <a:endParaRPr lang="en-US" sz="2400" noProof="0" dirty="0"/>
                    </a:p>
                  </a:txBody>
                  <a:tcPr marT="45714" marB="45714"/>
                </a:tc>
                <a:tc>
                  <a:txBody>
                    <a:bodyPr/>
                    <a:lstStyle/>
                    <a:p>
                      <a:pPr algn="ctr"/>
                      <a:r>
                        <a:rPr lang="en-US" sz="2400" noProof="0" dirty="0" smtClean="0"/>
                        <a:t>77</a:t>
                      </a:r>
                      <a:endParaRPr lang="en-US" sz="2400" noProof="0" dirty="0"/>
                    </a:p>
                  </a:txBody>
                  <a:tcPr marT="45714" marB="45714"/>
                </a:tc>
              </a:tr>
              <a:tr h="822854">
                <a:tc>
                  <a:txBody>
                    <a:bodyPr/>
                    <a:lstStyle/>
                    <a:p>
                      <a:r>
                        <a:rPr lang="en-US" sz="2400" noProof="0" dirty="0" smtClean="0"/>
                        <a:t>Post-traumatic</a:t>
                      </a:r>
                      <a:r>
                        <a:rPr lang="en-US" sz="2400" baseline="0" noProof="0" dirty="0" smtClean="0"/>
                        <a:t> disorder</a:t>
                      </a:r>
                      <a:endParaRPr lang="en-US" sz="2400" noProof="0" dirty="0"/>
                    </a:p>
                  </a:txBody>
                  <a:tcPr marT="45714" marB="45714"/>
                </a:tc>
                <a:tc>
                  <a:txBody>
                    <a:bodyPr/>
                    <a:lstStyle/>
                    <a:p>
                      <a:pPr algn="ctr"/>
                      <a:r>
                        <a:rPr lang="en-US" sz="2400" noProof="0" dirty="0" smtClean="0"/>
                        <a:t>15</a:t>
                      </a:r>
                      <a:endParaRPr lang="en-US" sz="2400" noProof="0" dirty="0"/>
                    </a:p>
                  </a:txBody>
                  <a:tcPr marT="45714" marB="45714"/>
                </a:tc>
                <a:tc>
                  <a:txBody>
                    <a:bodyPr/>
                    <a:lstStyle/>
                    <a:p>
                      <a:pPr algn="ctr"/>
                      <a:r>
                        <a:rPr lang="en-US" sz="2400" noProof="0" dirty="0" smtClean="0"/>
                        <a:t>56</a:t>
                      </a:r>
                      <a:endParaRPr lang="en-US" sz="2400" noProof="0" dirty="0"/>
                    </a:p>
                  </a:txBody>
                  <a:tcPr marT="45714" marB="45714"/>
                </a:tc>
              </a:tr>
              <a:tr h="822854">
                <a:tc>
                  <a:txBody>
                    <a:bodyPr/>
                    <a:lstStyle/>
                    <a:p>
                      <a:r>
                        <a:rPr lang="en-US" sz="2400" noProof="0" dirty="0" smtClean="0"/>
                        <a:t>Mood disorder</a:t>
                      </a:r>
                    </a:p>
                    <a:p>
                      <a:endParaRPr lang="en-US" sz="2400" noProof="0" dirty="0"/>
                    </a:p>
                  </a:txBody>
                  <a:tcPr marT="45714" marB="45714"/>
                </a:tc>
                <a:tc>
                  <a:txBody>
                    <a:bodyPr/>
                    <a:lstStyle/>
                    <a:p>
                      <a:pPr algn="ctr"/>
                      <a:r>
                        <a:rPr lang="en-US" sz="2400" noProof="0" dirty="0" smtClean="0"/>
                        <a:t>31</a:t>
                      </a:r>
                      <a:endParaRPr lang="en-US" sz="2400" noProof="0" dirty="0"/>
                    </a:p>
                  </a:txBody>
                  <a:tcPr marT="45714" marB="45714"/>
                </a:tc>
                <a:tc>
                  <a:txBody>
                    <a:bodyPr/>
                    <a:lstStyle/>
                    <a:p>
                      <a:pPr algn="ctr"/>
                      <a:r>
                        <a:rPr lang="en-US" sz="2400" noProof="0" dirty="0" smtClean="0"/>
                        <a:t>53</a:t>
                      </a:r>
                      <a:endParaRPr lang="en-US" sz="2400" noProof="0" dirty="0"/>
                    </a:p>
                  </a:txBody>
                  <a:tcPr marT="45714" marB="45714"/>
                </a:tc>
              </a:tr>
              <a:tr h="822854">
                <a:tc>
                  <a:txBody>
                    <a:bodyPr/>
                    <a:lstStyle/>
                    <a:p>
                      <a:r>
                        <a:rPr lang="en-US" sz="2400" noProof="0" dirty="0" smtClean="0"/>
                        <a:t>Substance use disorder</a:t>
                      </a:r>
                      <a:endParaRPr lang="en-US" sz="2400" noProof="0" dirty="0"/>
                    </a:p>
                  </a:txBody>
                  <a:tcPr marT="45714" marB="45714"/>
                </a:tc>
                <a:tc>
                  <a:txBody>
                    <a:bodyPr/>
                    <a:lstStyle/>
                    <a:p>
                      <a:pPr algn="ctr"/>
                      <a:r>
                        <a:rPr lang="en-US" sz="2400" noProof="0" dirty="0" smtClean="0"/>
                        <a:t>23</a:t>
                      </a:r>
                      <a:endParaRPr lang="en-US" sz="2400" noProof="0" dirty="0"/>
                    </a:p>
                  </a:txBody>
                  <a:tcPr marT="45714" marB="45714"/>
                </a:tc>
                <a:tc>
                  <a:txBody>
                    <a:bodyPr/>
                    <a:lstStyle/>
                    <a:p>
                      <a:pPr algn="ctr"/>
                      <a:r>
                        <a:rPr lang="en-US" sz="2400" noProof="0" dirty="0" smtClean="0"/>
                        <a:t>47</a:t>
                      </a:r>
                      <a:endParaRPr lang="en-US" sz="2400" noProof="0" dirty="0"/>
                    </a:p>
                  </a:txBody>
                  <a:tcPr marT="45714" marB="45714"/>
                </a:tc>
              </a:tr>
              <a:tr h="822854">
                <a:tc>
                  <a:txBody>
                    <a:bodyPr/>
                    <a:lstStyle/>
                    <a:p>
                      <a:r>
                        <a:rPr lang="en-US" sz="2400" noProof="0" dirty="0" smtClean="0"/>
                        <a:t>Any disorder</a:t>
                      </a:r>
                    </a:p>
                    <a:p>
                      <a:endParaRPr lang="en-US" sz="2400" noProof="0" dirty="0"/>
                    </a:p>
                  </a:txBody>
                  <a:tcPr marT="45714" marB="45714"/>
                </a:tc>
                <a:tc>
                  <a:txBody>
                    <a:bodyPr/>
                    <a:lstStyle/>
                    <a:p>
                      <a:pPr algn="ctr"/>
                      <a:r>
                        <a:rPr lang="en-US" sz="2400" noProof="0" dirty="0" smtClean="0"/>
                        <a:t>57</a:t>
                      </a:r>
                      <a:endParaRPr lang="en-US" sz="2400" noProof="0" dirty="0"/>
                    </a:p>
                  </a:txBody>
                  <a:tcPr marT="45714" marB="45714"/>
                </a:tc>
                <a:tc>
                  <a:txBody>
                    <a:bodyPr/>
                    <a:lstStyle/>
                    <a:p>
                      <a:pPr algn="ctr"/>
                      <a:r>
                        <a:rPr lang="en-US" sz="2400" noProof="0" dirty="0" smtClean="0"/>
                        <a:t>89</a:t>
                      </a:r>
                      <a:endParaRPr lang="en-US" sz="2400" noProof="0" dirty="0"/>
                    </a:p>
                  </a:txBody>
                  <a:tcPr marT="45714" marB="45714"/>
                </a:tc>
              </a:tr>
            </a:tbl>
          </a:graphicData>
        </a:graphic>
      </p:graphicFrame>
      <p:sp>
        <p:nvSpPr>
          <p:cNvPr id="4" name="1 Título"/>
          <p:cNvSpPr>
            <a:spLocks noGrp="1"/>
          </p:cNvSpPr>
          <p:nvPr>
            <p:ph type="title"/>
          </p:nvPr>
        </p:nvSpPr>
        <p:spPr>
          <a:xfrm>
            <a:off x="457199" y="498755"/>
            <a:ext cx="7171899" cy="1143000"/>
          </a:xfrm>
        </p:spPr>
        <p:txBody>
          <a:bodyPr>
            <a:normAutofit fontScale="90000"/>
          </a:bodyPr>
          <a:lstStyle/>
          <a:p>
            <a:pPr>
              <a:defRPr/>
            </a:pPr>
            <a:r>
              <a:rPr lang="es-ES" sz="2400" b="1" dirty="0" err="1" smtClean="0"/>
              <a:t>Lifetime</a:t>
            </a:r>
            <a:r>
              <a:rPr lang="es-ES" sz="2400" b="1" dirty="0" smtClean="0"/>
              <a:t> </a:t>
            </a:r>
            <a:r>
              <a:rPr lang="es-ES" sz="2400" b="1" dirty="0" err="1" smtClean="0"/>
              <a:t>Prevalence</a:t>
            </a:r>
            <a:r>
              <a:rPr lang="es-ES" sz="2400" b="1" dirty="0" smtClean="0"/>
              <a:t> of </a:t>
            </a:r>
            <a:r>
              <a:rPr lang="es-ES" sz="2400" b="1" dirty="0" err="1" smtClean="0"/>
              <a:t>Gender-Based</a:t>
            </a:r>
            <a:r>
              <a:rPr lang="es-ES" sz="2400" b="1" dirty="0" smtClean="0"/>
              <a:t> </a:t>
            </a:r>
            <a:r>
              <a:rPr lang="es-ES" sz="2400" b="1" dirty="0" err="1" smtClean="0"/>
              <a:t>Violence</a:t>
            </a:r>
            <a:r>
              <a:rPr lang="es-ES" sz="2400" b="1" dirty="0" smtClean="0"/>
              <a:t> in </a:t>
            </a:r>
            <a:r>
              <a:rPr lang="es-ES" sz="2400" b="1" dirty="0" err="1" smtClean="0"/>
              <a:t>Women</a:t>
            </a:r>
            <a:r>
              <a:rPr lang="es-ES" sz="2400" b="1" dirty="0" smtClean="0"/>
              <a:t> and </a:t>
            </a:r>
            <a:r>
              <a:rPr lang="es-ES" sz="2400" b="1" dirty="0" err="1" smtClean="0"/>
              <a:t>the</a:t>
            </a:r>
            <a:r>
              <a:rPr lang="es-ES" sz="2400" b="1" dirty="0" smtClean="0"/>
              <a:t> </a:t>
            </a:r>
            <a:r>
              <a:rPr lang="es-ES" sz="2400" b="1" dirty="0" err="1" smtClean="0"/>
              <a:t>Relationship</a:t>
            </a:r>
            <a:r>
              <a:rPr lang="es-ES" sz="2400" b="1" dirty="0" smtClean="0"/>
              <a:t> </a:t>
            </a:r>
            <a:r>
              <a:rPr lang="es-ES" sz="2400" b="1" dirty="0" err="1" smtClean="0"/>
              <a:t>With</a:t>
            </a:r>
            <a:r>
              <a:rPr lang="es-ES" sz="2400" b="1" dirty="0" smtClean="0"/>
              <a:t> Mental </a:t>
            </a:r>
            <a:r>
              <a:rPr lang="es-ES" sz="2400" b="1" dirty="0" err="1" smtClean="0"/>
              <a:t>Disorders</a:t>
            </a:r>
            <a:r>
              <a:rPr lang="es-ES" sz="2400" b="1" dirty="0" smtClean="0"/>
              <a:t>  (</a:t>
            </a:r>
            <a:r>
              <a:rPr lang="es-ES" sz="2400" cap="none" dirty="0" err="1" smtClean="0"/>
              <a:t>Rees</a:t>
            </a:r>
            <a:r>
              <a:rPr lang="es-ES" sz="2400" cap="none" dirty="0" smtClean="0"/>
              <a:t>, JAMA 2011)</a:t>
            </a:r>
            <a:endParaRPr lang="es-ES" sz="2400" dirty="0"/>
          </a:p>
        </p:txBody>
      </p:sp>
    </p:spTree>
    <p:extLst>
      <p:ext uri="{BB962C8B-B14F-4D97-AF65-F5344CB8AC3E}">
        <p14:creationId xmlns:p14="http://schemas.microsoft.com/office/powerpoint/2010/main" val="4127199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25603"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5604"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5605" name="Text Box 4"/>
          <p:cNvSpPr txBox="1">
            <a:spLocks noChangeArrowheads="1"/>
          </p:cNvSpPr>
          <p:nvPr/>
        </p:nvSpPr>
        <p:spPr bwMode="auto">
          <a:xfrm>
            <a:off x="285750" y="571500"/>
            <a:ext cx="8604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cs typeface="Arial" panose="020B0604020202020204" pitchFamily="34" charset="0"/>
              </a:defRPr>
            </a:lvl1pPr>
            <a:lvl2pPr marL="800100" indent="-3429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eaLnBrk="1" hangingPunct="1"/>
            <a:r>
              <a:rPr lang="en-GB" altLang="es-ES" sz="2800" b="1">
                <a:solidFill>
                  <a:srgbClr val="FF0000"/>
                </a:solidFill>
                <a:latin typeface="Arial" panose="020B0604020202020204" pitchFamily="34" charset="0"/>
              </a:rPr>
              <a:t>2. Human rights violations affect </a:t>
            </a:r>
          </a:p>
          <a:p>
            <a:pPr lvl="1" eaLnBrk="1" hangingPunct="1"/>
            <a:r>
              <a:rPr lang="en-GB" altLang="es-ES" sz="2800" b="1">
                <a:solidFill>
                  <a:srgbClr val="FF0000"/>
                </a:solidFill>
                <a:latin typeface="Arial" panose="020B0604020202020204" pitchFamily="34" charset="0"/>
              </a:rPr>
              <a:t>mental health</a:t>
            </a:r>
            <a:endParaRPr lang="en-GB" altLang="es-ES" sz="3200">
              <a:solidFill>
                <a:srgbClr val="FF0000"/>
              </a:solidFill>
            </a:endParaRPr>
          </a:p>
        </p:txBody>
      </p:sp>
      <p:sp>
        <p:nvSpPr>
          <p:cNvPr id="16390" name="Text Box 5"/>
          <p:cNvSpPr txBox="1">
            <a:spLocks noChangeArrowheads="1"/>
          </p:cNvSpPr>
          <p:nvPr/>
        </p:nvSpPr>
        <p:spPr bwMode="auto">
          <a:xfrm>
            <a:off x="714375" y="1714500"/>
            <a:ext cx="8072438" cy="4970591"/>
          </a:xfrm>
          <a:prstGeom prst="rect">
            <a:avLst/>
          </a:prstGeom>
          <a:noFill/>
          <a:ln w="9525">
            <a:noFill/>
            <a:miter lim="800000"/>
            <a:headEnd/>
            <a:tailEnd/>
          </a:ln>
        </p:spPr>
        <p:txBody>
          <a:bodyPr>
            <a:spAutoFit/>
          </a:bodyPr>
          <a:lstStyle/>
          <a:p>
            <a:pPr eaLnBrk="0" hangingPunct="0">
              <a:defRPr/>
            </a:pPr>
            <a:r>
              <a:rPr lang="en-GB" sz="2200" dirty="0">
                <a:latin typeface="Arial" pitchFamily="34" charset="0"/>
              </a:rPr>
              <a:t> </a:t>
            </a:r>
            <a:r>
              <a:rPr lang="en-GB" sz="2200" b="1" dirty="0">
                <a:latin typeface="Arial" pitchFamily="34" charset="0"/>
              </a:rPr>
              <a:t>Poverty</a:t>
            </a:r>
          </a:p>
          <a:p>
            <a:pPr eaLnBrk="0" hangingPunct="0">
              <a:buFont typeface="Wingdings" pitchFamily="2" charset="2"/>
              <a:buNone/>
              <a:defRPr/>
            </a:pPr>
            <a:endParaRPr lang="en-GB" sz="900" dirty="0">
              <a:latin typeface="Arial" pitchFamily="34" charset="0"/>
            </a:endParaRPr>
          </a:p>
          <a:p>
            <a:pPr marL="228600" indent="-228600">
              <a:defRPr/>
            </a:pPr>
            <a:r>
              <a:rPr lang="en-GB" sz="2200" dirty="0"/>
              <a:t>The link between poverty and increased risk of mental disorders is becoming more apparent.</a:t>
            </a:r>
          </a:p>
          <a:p>
            <a:pPr marL="228600" indent="-228600">
              <a:defRPr/>
            </a:pPr>
            <a:endParaRPr lang="en-GB" sz="2200" dirty="0"/>
          </a:p>
          <a:p>
            <a:pPr marL="228600" indent="-228600">
              <a:buFont typeface="Arial" pitchFamily="34" charset="0"/>
              <a:buChar char="•"/>
              <a:defRPr/>
            </a:pPr>
            <a:r>
              <a:rPr lang="en-GB" sz="2200" dirty="0"/>
              <a:t>Lack of financial resources to maintain basic living standards and fewer educational and employment opportunities. </a:t>
            </a:r>
          </a:p>
          <a:p>
            <a:pPr marL="228600" indent="-228600">
              <a:defRPr/>
            </a:pPr>
            <a:endParaRPr lang="en-GB" sz="2200" dirty="0"/>
          </a:p>
          <a:p>
            <a:pPr marL="228600" indent="-228600">
              <a:buFont typeface="Arial" pitchFamily="34" charset="0"/>
              <a:buChar char="•"/>
              <a:defRPr/>
            </a:pPr>
            <a:r>
              <a:rPr lang="en-GB" sz="2200" dirty="0"/>
              <a:t>Exposure to adverse living environments such as slum areas or dwellings without sanitation or water </a:t>
            </a:r>
          </a:p>
          <a:p>
            <a:pPr marL="228600" indent="-228600">
              <a:defRPr/>
            </a:pPr>
            <a:endParaRPr lang="en-GB" sz="2200" dirty="0"/>
          </a:p>
          <a:p>
            <a:pPr marL="228600" indent="-228600">
              <a:buFont typeface="Arial" pitchFamily="34" charset="0"/>
              <a:buChar char="•"/>
              <a:defRPr/>
            </a:pPr>
            <a:r>
              <a:rPr lang="en-GB" sz="2200" dirty="0"/>
              <a:t>Less access to good quality health care. </a:t>
            </a:r>
          </a:p>
          <a:p>
            <a:pPr marL="228600" indent="-228600">
              <a:defRPr/>
            </a:pPr>
            <a:endParaRPr lang="en-GB" sz="2200" dirty="0"/>
          </a:p>
          <a:p>
            <a:pPr marL="228600" indent="-228600" algn="ctr">
              <a:defRPr/>
            </a:pPr>
            <a:r>
              <a:rPr lang="en-GB" sz="2200" b="1" dirty="0"/>
              <a:t>These stressful conditions place people at higher risk of developing a mental disorder             </a:t>
            </a:r>
            <a:r>
              <a:rPr lang="en-GB" sz="2200" dirty="0"/>
              <a:t>                                                                                                                           </a:t>
            </a:r>
          </a:p>
        </p:txBody>
      </p:sp>
    </p:spTree>
    <p:extLst>
      <p:ext uri="{BB962C8B-B14F-4D97-AF65-F5344CB8AC3E}">
        <p14:creationId xmlns:p14="http://schemas.microsoft.com/office/powerpoint/2010/main" val="950113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26627"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6628"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6629" name="Text Box 4"/>
          <p:cNvSpPr txBox="1">
            <a:spLocks noChangeArrowheads="1"/>
          </p:cNvSpPr>
          <p:nvPr/>
        </p:nvSpPr>
        <p:spPr bwMode="auto">
          <a:xfrm>
            <a:off x="285750" y="571500"/>
            <a:ext cx="86042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800100" indent="-3429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eaLnBrk="1" hangingPunct="1"/>
            <a:r>
              <a:rPr lang="en-GB" altLang="es-ES" sz="2800" b="1">
                <a:solidFill>
                  <a:srgbClr val="FF0000"/>
                </a:solidFill>
                <a:latin typeface="Arial" panose="020B0604020202020204" pitchFamily="34" charset="0"/>
              </a:rPr>
              <a:t>2. Human rights violations affect </a:t>
            </a:r>
          </a:p>
          <a:p>
            <a:pPr lvl="1" eaLnBrk="1" hangingPunct="1"/>
            <a:r>
              <a:rPr lang="en-GB" altLang="es-ES" sz="2800" b="1">
                <a:solidFill>
                  <a:srgbClr val="FF0000"/>
                </a:solidFill>
                <a:latin typeface="Arial" panose="020B0604020202020204" pitchFamily="34" charset="0"/>
              </a:rPr>
              <a:t>mental health</a:t>
            </a:r>
          </a:p>
          <a:p>
            <a:pPr eaLnBrk="1" hangingPunct="1"/>
            <a:endParaRPr lang="en-GB" altLang="es-ES" sz="3200" b="1">
              <a:solidFill>
                <a:srgbClr val="FF0000"/>
              </a:solidFill>
              <a:latin typeface="Arial" panose="020B0604020202020204" pitchFamily="34" charset="0"/>
            </a:endParaRPr>
          </a:p>
          <a:p>
            <a:endParaRPr lang="en-GB" altLang="es-ES" sz="3200">
              <a:solidFill>
                <a:srgbClr val="FF0000"/>
              </a:solidFill>
              <a:latin typeface="Arial" panose="020B0604020202020204" pitchFamily="34" charset="0"/>
            </a:endParaRPr>
          </a:p>
          <a:p>
            <a:pPr>
              <a:buFontTx/>
              <a:buChar char="•"/>
            </a:pPr>
            <a:endParaRPr lang="en-GB" altLang="es-ES" sz="3200">
              <a:solidFill>
                <a:srgbClr val="FF0000"/>
              </a:solidFill>
            </a:endParaRPr>
          </a:p>
        </p:txBody>
      </p:sp>
      <p:sp>
        <p:nvSpPr>
          <p:cNvPr id="16390" name="Text Box 5"/>
          <p:cNvSpPr txBox="1">
            <a:spLocks noChangeArrowheads="1"/>
          </p:cNvSpPr>
          <p:nvPr/>
        </p:nvSpPr>
        <p:spPr bwMode="auto">
          <a:xfrm>
            <a:off x="642938" y="1812049"/>
            <a:ext cx="7696200" cy="4524315"/>
          </a:xfrm>
          <a:prstGeom prst="rect">
            <a:avLst/>
          </a:prstGeom>
          <a:noFill/>
          <a:ln w="9525">
            <a:noFill/>
            <a:miter lim="800000"/>
            <a:headEnd/>
            <a:tailEnd/>
          </a:ln>
        </p:spPr>
        <p:txBody>
          <a:bodyPr>
            <a:spAutoFit/>
          </a:bodyPr>
          <a:lstStyle/>
          <a:p>
            <a:pPr eaLnBrk="0" hangingPunct="0">
              <a:defRPr/>
            </a:pPr>
            <a:r>
              <a:rPr lang="en-GB" sz="2400" b="1" dirty="0">
                <a:latin typeface="Arial" pitchFamily="34" charset="0"/>
              </a:rPr>
              <a:t>Stigmatization and discrimination against people with mental disabilities and other  minorities</a:t>
            </a:r>
          </a:p>
          <a:p>
            <a:pPr eaLnBrk="0" hangingPunct="0">
              <a:defRPr/>
            </a:pPr>
            <a:endParaRPr lang="en-GB" sz="2400" dirty="0">
              <a:latin typeface="Arial" pitchFamily="34" charset="0"/>
            </a:endParaRPr>
          </a:p>
          <a:p>
            <a:pPr eaLnBrk="0" hangingPunct="0">
              <a:buFont typeface="Wingdings" pitchFamily="2" charset="2"/>
              <a:buChar char="v"/>
              <a:defRPr/>
            </a:pPr>
            <a:r>
              <a:rPr lang="en-GB" sz="2400" dirty="0">
                <a:latin typeface="Arial" pitchFamily="34" charset="0"/>
              </a:rPr>
              <a:t>Associated with alienation, despair, loss of dignity and self worth.</a:t>
            </a:r>
          </a:p>
          <a:p>
            <a:pPr eaLnBrk="0" hangingPunct="0">
              <a:defRPr/>
            </a:pPr>
            <a:endParaRPr lang="en-GB" sz="2400" dirty="0">
              <a:latin typeface="Arial" pitchFamily="34" charset="0"/>
            </a:endParaRPr>
          </a:p>
          <a:p>
            <a:pPr eaLnBrk="0" hangingPunct="0">
              <a:buFont typeface="Wingdings" pitchFamily="2" charset="2"/>
              <a:buChar char="v"/>
              <a:defRPr/>
            </a:pPr>
            <a:r>
              <a:rPr lang="en-GB" sz="2400" dirty="0">
                <a:latin typeface="Arial" pitchFamily="34" charset="0"/>
              </a:rPr>
              <a:t> They lead to poor self esteem, low self confidence, reduced motivation, isolation </a:t>
            </a:r>
            <a:endParaRPr lang="en-GB" sz="2400" dirty="0" smtClean="0">
              <a:latin typeface="Arial" pitchFamily="34" charset="0"/>
            </a:endParaRPr>
          </a:p>
          <a:p>
            <a:pPr eaLnBrk="0" hangingPunct="0">
              <a:buFont typeface="Wingdings" pitchFamily="2" charset="2"/>
              <a:buChar char="v"/>
              <a:defRPr/>
            </a:pPr>
            <a:endParaRPr lang="en-GB" sz="2400" dirty="0">
              <a:latin typeface="Arial" pitchFamily="34" charset="0"/>
            </a:endParaRPr>
          </a:p>
          <a:p>
            <a:pPr eaLnBrk="0" hangingPunct="0">
              <a:buFont typeface="Wingdings" pitchFamily="2" charset="2"/>
              <a:buChar char="v"/>
              <a:defRPr/>
            </a:pPr>
            <a:r>
              <a:rPr lang="en-GB" sz="2400" dirty="0" smtClean="0">
                <a:latin typeface="Arial" pitchFamily="34" charset="0"/>
              </a:rPr>
              <a:t> Self-stigma</a:t>
            </a:r>
            <a:endParaRPr lang="en-GB" sz="2400" dirty="0">
              <a:latin typeface="Arial" pitchFamily="34" charset="0"/>
            </a:endParaRPr>
          </a:p>
          <a:p>
            <a:pPr eaLnBrk="0" hangingPunct="0">
              <a:buFont typeface="Wingdings" pitchFamily="2" charset="2"/>
              <a:buChar char="v"/>
              <a:defRPr/>
            </a:pPr>
            <a:endParaRPr lang="en-GB" sz="2400" dirty="0">
              <a:latin typeface="Arial" pitchFamily="34" charset="0"/>
            </a:endParaRPr>
          </a:p>
          <a:p>
            <a:pPr>
              <a:defRPr/>
            </a:pPr>
            <a:r>
              <a:rPr lang="en-GB" sz="2400" dirty="0" smtClean="0">
                <a:latin typeface="Arial" pitchFamily="34" charset="0"/>
              </a:rPr>
              <a:t> All of these factors </a:t>
            </a:r>
            <a:r>
              <a:rPr lang="en-GB" sz="2400" dirty="0">
                <a:latin typeface="Arial" pitchFamily="34" charset="0"/>
              </a:rPr>
              <a:t>can adversely affect mental health</a:t>
            </a:r>
            <a:r>
              <a:rPr lang="en-GB" sz="2400" dirty="0" smtClean="0">
                <a:latin typeface="Arial" pitchFamily="34" charset="0"/>
              </a:rPr>
              <a:t>.</a:t>
            </a:r>
            <a:endParaRPr lang="en-GB" sz="2400" dirty="0">
              <a:latin typeface="Arial" pitchFamily="34" charset="0"/>
            </a:endParaRPr>
          </a:p>
        </p:txBody>
      </p:sp>
    </p:spTree>
    <p:extLst>
      <p:ext uri="{BB962C8B-B14F-4D97-AF65-F5344CB8AC3E}">
        <p14:creationId xmlns:p14="http://schemas.microsoft.com/office/powerpoint/2010/main" val="1085792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27651"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7652"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27653" name="Text Box 4"/>
          <p:cNvSpPr txBox="1">
            <a:spLocks noChangeArrowheads="1"/>
          </p:cNvSpPr>
          <p:nvPr/>
        </p:nvSpPr>
        <p:spPr bwMode="auto">
          <a:xfrm>
            <a:off x="285750" y="357188"/>
            <a:ext cx="8604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800100" indent="-3429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eaLnBrk="1" hangingPunct="1"/>
            <a:r>
              <a:rPr lang="en-GB" altLang="es-ES" b="1">
                <a:solidFill>
                  <a:srgbClr val="FF0000"/>
                </a:solidFill>
                <a:latin typeface="Arial" panose="020B0604020202020204" pitchFamily="34" charset="0"/>
              </a:rPr>
              <a:t>2. Human rights violations affect mental health</a:t>
            </a:r>
          </a:p>
          <a:p>
            <a:pPr eaLnBrk="1" hangingPunct="1"/>
            <a:endParaRPr lang="en-GB" altLang="es-ES" sz="3200" b="1">
              <a:solidFill>
                <a:srgbClr val="FF0000"/>
              </a:solidFill>
              <a:latin typeface="Arial" panose="020B0604020202020204" pitchFamily="34" charset="0"/>
            </a:endParaRPr>
          </a:p>
          <a:p>
            <a:pPr algn="ctr"/>
            <a:r>
              <a:rPr lang="en-GB" altLang="es-ES" b="1">
                <a:latin typeface="Arial" panose="020B0604020202020204" pitchFamily="34" charset="0"/>
              </a:rPr>
              <a:t>Restrictions in civil liberties</a:t>
            </a:r>
            <a:endParaRPr lang="en-GB" altLang="es-ES" sz="3200">
              <a:solidFill>
                <a:srgbClr val="FF0000"/>
              </a:solidFill>
              <a:latin typeface="Arial" panose="020B0604020202020204" pitchFamily="34" charset="0"/>
            </a:endParaRPr>
          </a:p>
          <a:p>
            <a:pPr>
              <a:buFontTx/>
              <a:buChar char="•"/>
            </a:pPr>
            <a:endParaRPr lang="en-GB" altLang="es-ES" sz="3200">
              <a:solidFill>
                <a:srgbClr val="FF0000"/>
              </a:solidFill>
            </a:endParaRPr>
          </a:p>
        </p:txBody>
      </p:sp>
      <p:sp>
        <p:nvSpPr>
          <p:cNvPr id="8" name="7 Marcador de contenido"/>
          <p:cNvSpPr>
            <a:spLocks noGrp="1"/>
          </p:cNvSpPr>
          <p:nvPr>
            <p:ph sz="half" idx="1"/>
          </p:nvPr>
        </p:nvSpPr>
        <p:spPr>
          <a:xfrm>
            <a:off x="642938" y="1714500"/>
            <a:ext cx="3357562" cy="4714875"/>
          </a:xfrm>
          <a:solidFill>
            <a:schemeClr val="bg2">
              <a:lumMod val="75000"/>
            </a:schemeClr>
          </a:solidFill>
          <a:ln>
            <a:solidFill>
              <a:srgbClr val="FF0000"/>
            </a:solidFill>
          </a:ln>
        </p:spPr>
        <p:txBody>
          <a:bodyPr>
            <a:normAutofit lnSpcReduction="10000"/>
          </a:bodyPr>
          <a:lstStyle/>
          <a:p>
            <a:pPr eaLnBrk="1" hangingPunct="1">
              <a:buFont typeface="Wingdings 2" panose="05020102010507070707" pitchFamily="18" charset="2"/>
              <a:buNone/>
              <a:defRPr/>
            </a:pPr>
            <a:r>
              <a:rPr lang="en-GB" sz="2200" b="1" dirty="0" smtClean="0">
                <a:latin typeface="Arial" pitchFamily="34" charset="0"/>
              </a:rPr>
              <a:t>The </a:t>
            </a:r>
            <a:r>
              <a:rPr lang="en-GB" sz="2200" b="1" dirty="0" smtClean="0">
                <a:latin typeface="Arial" pitchFamily="34" charset="0"/>
              </a:rPr>
              <a:t>right</a:t>
            </a:r>
            <a:endParaRPr lang="en-GB" sz="2200" b="1" dirty="0" smtClean="0">
              <a:latin typeface="Arial" pitchFamily="34" charset="0"/>
            </a:endParaRPr>
          </a:p>
          <a:p>
            <a:pPr eaLnBrk="1" hangingPunct="1">
              <a:buFont typeface="Wingdings 2" panose="05020102010507070707" pitchFamily="18" charset="2"/>
              <a:buNone/>
              <a:defRPr/>
            </a:pPr>
            <a:r>
              <a:rPr lang="en-GB" sz="2200" b="1" dirty="0" smtClean="0">
                <a:latin typeface="Arial" pitchFamily="34" charset="0"/>
              </a:rPr>
              <a:t>to express one's opinion, </a:t>
            </a:r>
          </a:p>
          <a:p>
            <a:pPr eaLnBrk="1" hangingPunct="1">
              <a:buFont typeface="Wingdings 2" panose="05020102010507070707" pitchFamily="18" charset="2"/>
              <a:buNone/>
              <a:defRPr/>
            </a:pPr>
            <a:r>
              <a:rPr lang="en-GB" sz="2200" b="1" dirty="0" smtClean="0">
                <a:latin typeface="Arial" pitchFamily="34" charset="0"/>
              </a:rPr>
              <a:t>to manage ones personal/financial affairs,</a:t>
            </a:r>
          </a:p>
          <a:p>
            <a:pPr eaLnBrk="1" hangingPunct="1">
              <a:buFont typeface="Wingdings 2" panose="05020102010507070707" pitchFamily="18" charset="2"/>
              <a:buNone/>
              <a:defRPr/>
            </a:pPr>
            <a:r>
              <a:rPr lang="en-GB" sz="2200" b="1" dirty="0" smtClean="0">
                <a:latin typeface="Arial" pitchFamily="34" charset="0"/>
              </a:rPr>
              <a:t>to vote, </a:t>
            </a:r>
          </a:p>
          <a:p>
            <a:pPr eaLnBrk="1" hangingPunct="1">
              <a:buFont typeface="Wingdings 2" panose="05020102010507070707" pitchFamily="18" charset="2"/>
              <a:buNone/>
              <a:defRPr/>
            </a:pPr>
            <a:r>
              <a:rPr lang="en-GB" sz="2200" b="1" dirty="0" smtClean="0">
                <a:latin typeface="Arial" pitchFamily="34" charset="0"/>
              </a:rPr>
              <a:t>to take part in public affairs, </a:t>
            </a:r>
          </a:p>
          <a:p>
            <a:pPr eaLnBrk="1" hangingPunct="1">
              <a:buFont typeface="Wingdings 2" panose="05020102010507070707" pitchFamily="18" charset="2"/>
              <a:buNone/>
              <a:defRPr/>
            </a:pPr>
            <a:r>
              <a:rPr lang="en-GB" sz="2200" b="1" dirty="0" smtClean="0">
                <a:latin typeface="Arial" pitchFamily="34" charset="0"/>
              </a:rPr>
              <a:t>To have freedom of association, assembly and movement </a:t>
            </a:r>
            <a:endParaRPr lang="es-ES" sz="2200" b="1" dirty="0"/>
          </a:p>
        </p:txBody>
      </p:sp>
      <p:sp>
        <p:nvSpPr>
          <p:cNvPr id="9" name="8 Marcador de contenido"/>
          <p:cNvSpPr>
            <a:spLocks noGrp="1"/>
          </p:cNvSpPr>
          <p:nvPr>
            <p:ph sz="half" idx="2"/>
          </p:nvPr>
        </p:nvSpPr>
        <p:spPr>
          <a:xfrm>
            <a:off x="5000625" y="1857375"/>
            <a:ext cx="3500438" cy="4438650"/>
          </a:xfrm>
          <a:solidFill>
            <a:schemeClr val="bg2">
              <a:lumMod val="90000"/>
            </a:schemeClr>
          </a:solidFill>
          <a:ln>
            <a:solidFill>
              <a:srgbClr val="FF0000"/>
            </a:solidFill>
          </a:ln>
        </p:spPr>
        <p:txBody>
          <a:bodyPr>
            <a:normAutofit lnSpcReduction="10000"/>
          </a:bodyPr>
          <a:lstStyle/>
          <a:p>
            <a:pPr eaLnBrk="1" hangingPunct="1">
              <a:buFont typeface="Wingdings 2" panose="05020102010507070707" pitchFamily="18" charset="2"/>
              <a:buNone/>
              <a:defRPr/>
            </a:pPr>
            <a:r>
              <a:rPr lang="en-GB" sz="2200" dirty="0" smtClean="0">
                <a:latin typeface="Arial" pitchFamily="34" charset="0"/>
              </a:rPr>
              <a:t>Without these </a:t>
            </a:r>
            <a:r>
              <a:rPr lang="en-GB" sz="2200" dirty="0" err="1" smtClean="0">
                <a:latin typeface="Arial" pitchFamily="34" charset="0"/>
              </a:rPr>
              <a:t>rightss</a:t>
            </a:r>
            <a:r>
              <a:rPr lang="en-GB" sz="2200" dirty="0" smtClean="0">
                <a:latin typeface="Arial" pitchFamily="34" charset="0"/>
              </a:rPr>
              <a:t> people cannot participate in the community, </a:t>
            </a:r>
          </a:p>
          <a:p>
            <a:pPr eaLnBrk="1" hangingPunct="1">
              <a:buFont typeface="Wingdings 2" panose="05020102010507070707" pitchFamily="18" charset="2"/>
              <a:buNone/>
              <a:defRPr/>
            </a:pPr>
            <a:r>
              <a:rPr lang="en-GB" sz="2200" dirty="0" smtClean="0">
                <a:latin typeface="Arial" pitchFamily="34" charset="0"/>
              </a:rPr>
              <a:t>be part of decision-making process on issues that impact their lives, or </a:t>
            </a:r>
          </a:p>
          <a:p>
            <a:pPr eaLnBrk="1" hangingPunct="1">
              <a:buFont typeface="Wingdings 2" panose="05020102010507070707" pitchFamily="18" charset="2"/>
              <a:buNone/>
              <a:defRPr/>
            </a:pPr>
            <a:r>
              <a:rPr lang="en-GB" sz="2200" dirty="0" smtClean="0">
                <a:latin typeface="Arial" pitchFamily="34" charset="0"/>
              </a:rPr>
              <a:t>      improve </a:t>
            </a:r>
            <a:r>
              <a:rPr lang="en-GB" sz="2200" dirty="0" smtClean="0">
                <a:latin typeface="Arial" pitchFamily="34" charset="0"/>
              </a:rPr>
              <a:t>their social and economic standing. </a:t>
            </a:r>
          </a:p>
          <a:p>
            <a:pPr eaLnBrk="1" hangingPunct="1">
              <a:buFont typeface="Wingdings 2" panose="05020102010507070707" pitchFamily="18" charset="2"/>
              <a:buNone/>
              <a:defRPr/>
            </a:pPr>
            <a:endParaRPr lang="en-GB" sz="2200" b="1" dirty="0" smtClean="0">
              <a:latin typeface="Arial" pitchFamily="34" charset="0"/>
            </a:endParaRPr>
          </a:p>
          <a:p>
            <a:pPr eaLnBrk="1" hangingPunct="1">
              <a:buFont typeface="Wingdings 2" panose="05020102010507070707" pitchFamily="18" charset="2"/>
              <a:buNone/>
              <a:defRPr/>
            </a:pPr>
            <a:r>
              <a:rPr lang="en-GB" sz="2200" b="1" dirty="0" smtClean="0">
                <a:latin typeface="Arial" pitchFamily="34" charset="0"/>
              </a:rPr>
              <a:t>Negative </a:t>
            </a:r>
            <a:r>
              <a:rPr lang="en-GB" sz="2200" b="1" dirty="0" smtClean="0">
                <a:latin typeface="Arial" pitchFamily="34" charset="0"/>
              </a:rPr>
              <a:t>impact on mental health.</a:t>
            </a:r>
          </a:p>
          <a:p>
            <a:pPr eaLnBrk="1" hangingPunct="1">
              <a:buFont typeface="Wingdings 2" panose="05020102010507070707" pitchFamily="18" charset="2"/>
              <a:buNone/>
              <a:defRPr/>
            </a:pPr>
            <a:endParaRPr lang="es-ES" sz="2400" dirty="0"/>
          </a:p>
        </p:txBody>
      </p:sp>
      <p:cxnSp>
        <p:nvCxnSpPr>
          <p:cNvPr id="19" name="18 Conector recto de flecha"/>
          <p:cNvCxnSpPr>
            <a:stCxn id="8" idx="3"/>
            <a:endCxn id="9" idx="1"/>
          </p:cNvCxnSpPr>
          <p:nvPr/>
        </p:nvCxnSpPr>
        <p:spPr>
          <a:xfrm>
            <a:off x="4000500" y="4071932"/>
            <a:ext cx="1000125" cy="47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88522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altLang="es-ES" sz="2800" dirty="0">
                <a:solidFill>
                  <a:srgbClr val="C00000"/>
                </a:solidFill>
                <a:latin typeface="Arial" panose="020B0604020202020204" pitchFamily="34" charset="0"/>
              </a:rPr>
              <a:t>3. Human rights violations of people with mental </a:t>
            </a:r>
            <a:r>
              <a:rPr lang="en-GB" altLang="es-ES" sz="2800" dirty="0" smtClean="0">
                <a:solidFill>
                  <a:srgbClr val="C00000"/>
                </a:solidFill>
                <a:latin typeface="Arial" panose="020B0604020202020204" pitchFamily="34" charset="0"/>
              </a:rPr>
              <a:t>disabilities</a:t>
            </a:r>
            <a:endParaRPr lang="es-ES" sz="2800" dirty="0"/>
          </a:p>
        </p:txBody>
      </p:sp>
      <p:sp>
        <p:nvSpPr>
          <p:cNvPr id="3" name="Marcador de contenido 2"/>
          <p:cNvSpPr>
            <a:spLocks noGrp="1"/>
          </p:cNvSpPr>
          <p:nvPr>
            <p:ph idx="1"/>
          </p:nvPr>
        </p:nvSpPr>
        <p:spPr/>
        <p:txBody>
          <a:bodyPr/>
          <a:lstStyle/>
          <a:p>
            <a:pPr lvl="1" algn="ctr">
              <a:buFontTx/>
              <a:buAutoNum type="alphaUcPeriod"/>
            </a:pPr>
            <a:r>
              <a:rPr lang="en-GB" altLang="es-ES" b="1" dirty="0">
                <a:solidFill>
                  <a:srgbClr val="540054"/>
                </a:solidFill>
                <a:latin typeface="Arial" panose="020B0604020202020204" pitchFamily="34" charset="0"/>
              </a:rPr>
              <a:t> Violations in access to </a:t>
            </a:r>
            <a:r>
              <a:rPr lang="en-GB" altLang="es-ES" b="1" dirty="0" smtClean="0">
                <a:solidFill>
                  <a:srgbClr val="540054"/>
                </a:solidFill>
                <a:latin typeface="Arial" panose="020B0604020202020204" pitchFamily="34" charset="0"/>
              </a:rPr>
              <a:t>care 1</a:t>
            </a:r>
            <a:endParaRPr lang="en-GB" altLang="es-ES" b="1" dirty="0">
              <a:solidFill>
                <a:srgbClr val="540054"/>
              </a:solidFill>
              <a:latin typeface="Arial" panose="020B0604020202020204" pitchFamily="34" charset="0"/>
            </a:endParaRPr>
          </a:p>
          <a:p>
            <a:pPr lvl="1"/>
            <a:endParaRPr lang="en-GB" altLang="es-ES" sz="1600" dirty="0">
              <a:solidFill>
                <a:srgbClr val="800080"/>
              </a:solidFill>
              <a:latin typeface="Arial" panose="020B0604020202020204" pitchFamily="34" charset="0"/>
            </a:endParaRPr>
          </a:p>
          <a:p>
            <a:pPr marL="457200" lvl="1" indent="0" algn="ctr">
              <a:buNone/>
            </a:pPr>
            <a:r>
              <a:rPr lang="en-GB" altLang="es-ES" b="1" dirty="0">
                <a:solidFill>
                  <a:srgbClr val="FF0000"/>
                </a:solidFill>
                <a:latin typeface="Arial" panose="020B0604020202020204" pitchFamily="34" charset="0"/>
              </a:rPr>
              <a:t>unavailable – inaccessible – unacceptable – </a:t>
            </a:r>
            <a:r>
              <a:rPr lang="en-GB" altLang="es-ES" b="1" dirty="0" smtClean="0">
                <a:solidFill>
                  <a:srgbClr val="FF0000"/>
                </a:solidFill>
                <a:latin typeface="Arial" panose="020B0604020202020204" pitchFamily="34" charset="0"/>
              </a:rPr>
              <a:t>poor </a:t>
            </a:r>
            <a:r>
              <a:rPr lang="en-GB" altLang="es-ES" b="1" dirty="0">
                <a:solidFill>
                  <a:srgbClr val="FF0000"/>
                </a:solidFill>
                <a:latin typeface="Arial" panose="020B0604020202020204" pitchFamily="34" charset="0"/>
              </a:rPr>
              <a:t>quality </a:t>
            </a:r>
          </a:p>
          <a:p>
            <a:pPr>
              <a:spcBef>
                <a:spcPct val="50000"/>
              </a:spcBef>
              <a:buFont typeface="Arial" panose="020B0604020202020204" pitchFamily="34" charset="0"/>
              <a:buChar char="•"/>
            </a:pPr>
            <a:endParaRPr lang="en-GB" altLang="es-ES" sz="100" dirty="0">
              <a:latin typeface="Arial" panose="020B0604020202020204" pitchFamily="34" charset="0"/>
            </a:endParaRPr>
          </a:p>
          <a:p>
            <a:pPr>
              <a:spcBef>
                <a:spcPct val="50000"/>
              </a:spcBef>
              <a:buFontTx/>
              <a:buBlip>
                <a:blip r:embed="rId2"/>
              </a:buBlip>
            </a:pPr>
            <a:r>
              <a:rPr lang="en-GB" altLang="es-ES" dirty="0">
                <a:latin typeface="Arial" panose="020B0604020202020204" pitchFamily="34" charset="0"/>
              </a:rPr>
              <a:t>Mental health low priority, poorly funded in most countries  (less than 2% of health budget in low and low-middle income countries)  </a:t>
            </a:r>
          </a:p>
          <a:p>
            <a:pPr>
              <a:spcBef>
                <a:spcPct val="50000"/>
              </a:spcBef>
              <a:buFontTx/>
              <a:buBlip>
                <a:blip r:embed="rId2"/>
              </a:buBlip>
            </a:pPr>
            <a:r>
              <a:rPr lang="en-US" altLang="zh-CN" dirty="0">
                <a:latin typeface="Arial" panose="020B0604020202020204" pitchFamily="34" charset="0"/>
                <a:ea typeface="SimSun" panose="02010600030101010101" pitchFamily="2" charset="-122"/>
              </a:rPr>
              <a:t>Lack of mental health services</a:t>
            </a:r>
          </a:p>
          <a:p>
            <a:pPr>
              <a:spcBef>
                <a:spcPct val="50000"/>
              </a:spcBef>
              <a:buFontTx/>
              <a:buBlip>
                <a:blip r:embed="rId2"/>
              </a:buBlip>
            </a:pPr>
            <a:r>
              <a:rPr lang="en-US" altLang="zh-CN" dirty="0">
                <a:latin typeface="Arial" panose="020B0604020202020204" pitchFamily="34" charset="0"/>
                <a:ea typeface="SimSun" panose="02010600030101010101" pitchFamily="2" charset="-122"/>
              </a:rPr>
              <a:t>Services available only to certain segments of population</a:t>
            </a:r>
          </a:p>
          <a:p>
            <a:pPr>
              <a:spcBef>
                <a:spcPct val="50000"/>
              </a:spcBef>
              <a:buFontTx/>
              <a:buBlip>
                <a:blip r:embed="rId2"/>
              </a:buBlip>
            </a:pPr>
            <a:r>
              <a:rPr lang="en-GB" altLang="zh-CN" dirty="0">
                <a:latin typeface="Arial" panose="020B0604020202020204" pitchFamily="34" charset="0"/>
                <a:ea typeface="SimSun" panose="02010600030101010101" pitchFamily="2" charset="-122"/>
              </a:rPr>
              <a:t>Services are unaffordable (</a:t>
            </a:r>
            <a:r>
              <a:rPr lang="en-US" altLang="zh-CN" dirty="0">
                <a:latin typeface="Arial" panose="020B0604020202020204" pitchFamily="34" charset="0"/>
                <a:cs typeface="华文楷体"/>
              </a:rPr>
              <a:t>paid from out-of-pocket)</a:t>
            </a:r>
          </a:p>
          <a:p>
            <a:pPr algn="ctr">
              <a:spcBef>
                <a:spcPct val="50000"/>
              </a:spcBef>
            </a:pPr>
            <a:r>
              <a:rPr lang="en-US" altLang="zh-CN" b="1" dirty="0">
                <a:latin typeface="Arial" panose="020B0604020202020204" pitchFamily="34" charset="0"/>
                <a:cs typeface="华文楷体"/>
              </a:rPr>
              <a:t>Violation of the right to mental health  </a:t>
            </a:r>
            <a:endParaRPr lang="en-GB" altLang="zh-CN" b="1" dirty="0">
              <a:latin typeface="Arial" panose="020B0604020202020204" pitchFamily="34" charset="0"/>
              <a:ea typeface="SimSun" panose="02010600030101010101" pitchFamily="2" charset="-122"/>
            </a:endParaRPr>
          </a:p>
          <a:p>
            <a:endParaRPr lang="es-ES" dirty="0"/>
          </a:p>
        </p:txBody>
      </p:sp>
      <p:sp>
        <p:nvSpPr>
          <p:cNvPr id="4" name="Marcador de fecha 3"/>
          <p:cNvSpPr>
            <a:spLocks noGrp="1"/>
          </p:cNvSpPr>
          <p:nvPr>
            <p:ph type="dt" sz="half" idx="10"/>
          </p:nvPr>
        </p:nvSpPr>
        <p:spPr/>
        <p:txBody>
          <a:bodyPr/>
          <a:lstStyle/>
          <a:p>
            <a:fld id="{FEEA472C-D43B-CB43-BB4C-204D2CF65D63}" type="datetime1">
              <a:rPr lang="ru-RU" smtClean="0"/>
              <a:t>13.11.2014</a:t>
            </a:fld>
            <a:endParaRPr lang="en-US"/>
          </a:p>
        </p:txBody>
      </p:sp>
      <p:sp>
        <p:nvSpPr>
          <p:cNvPr id="5" name="Marcador de pie de página 4"/>
          <p:cNvSpPr>
            <a:spLocks noGrp="1"/>
          </p:cNvSpPr>
          <p:nvPr>
            <p:ph type="ftr" sz="quarter" idx="11"/>
          </p:nvPr>
        </p:nvSpPr>
        <p:spPr/>
        <p:txBody>
          <a:bodyPr/>
          <a:lstStyle/>
          <a:p>
            <a:r>
              <a:rPr lang="en-US" smtClean="0"/>
              <a:t>Presentation name</a:t>
            </a:r>
            <a:endParaRPr lang="en-US"/>
          </a:p>
        </p:txBody>
      </p:sp>
      <p:sp>
        <p:nvSpPr>
          <p:cNvPr id="6" name="Marcador de número de diapositiva 5"/>
          <p:cNvSpPr>
            <a:spLocks noGrp="1"/>
          </p:cNvSpPr>
          <p:nvPr>
            <p:ph type="sldNum" sz="quarter" idx="12"/>
          </p:nvPr>
        </p:nvSpPr>
        <p:spPr/>
        <p:txBody>
          <a:bodyPr/>
          <a:lstStyle/>
          <a:p>
            <a:fld id="{65DF3345-A60F-6B4A-AA7B-9545B45C4F49}" type="slidenum">
              <a:rPr lang="en-US" smtClean="0"/>
              <a:t>19</a:t>
            </a:fld>
            <a:endParaRPr lang="en-US"/>
          </a:p>
        </p:txBody>
      </p:sp>
    </p:spTree>
    <p:extLst>
      <p:ext uri="{BB962C8B-B14F-4D97-AF65-F5344CB8AC3E}">
        <p14:creationId xmlns:p14="http://schemas.microsoft.com/office/powerpoint/2010/main" val="2670800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781033" y="4814049"/>
            <a:ext cx="6400800" cy="1752600"/>
          </a:xfrm>
        </p:spPr>
        <p:txBody>
          <a:bodyPr/>
          <a:lstStyle/>
          <a:p>
            <a:pPr algn="r"/>
            <a:endParaRPr lang="en-US" dirty="0" smtClean="0"/>
          </a:p>
          <a:p>
            <a:pPr algn="r"/>
            <a:r>
              <a:rPr lang="en-US" sz="2400" dirty="0" smtClean="0"/>
              <a:t>Alberto </a:t>
            </a:r>
            <a:r>
              <a:rPr lang="en-US" sz="2400" dirty="0" err="1" smtClean="0"/>
              <a:t>Minoletti</a:t>
            </a:r>
            <a:endParaRPr lang="en-US" sz="2400" dirty="0"/>
          </a:p>
        </p:txBody>
      </p:sp>
      <p:sp>
        <p:nvSpPr>
          <p:cNvPr id="4" name="Title 3"/>
          <p:cNvSpPr>
            <a:spLocks noGrp="1"/>
          </p:cNvSpPr>
          <p:nvPr>
            <p:ph type="title"/>
          </p:nvPr>
        </p:nvSpPr>
        <p:spPr>
          <a:xfrm>
            <a:off x="457200" y="3671084"/>
            <a:ext cx="8229600" cy="993868"/>
          </a:xfrm>
        </p:spPr>
        <p:txBody>
          <a:bodyPr>
            <a:normAutofit fontScale="90000"/>
          </a:bodyPr>
          <a:lstStyle/>
          <a:p>
            <a:pPr eaLnBrk="0" hangingPunct="0">
              <a:spcBef>
                <a:spcPct val="50000"/>
              </a:spcBef>
              <a:defRPr/>
            </a:pPr>
            <a:r>
              <a:rPr lang="en-GB" sz="3200" dirty="0">
                <a:solidFill>
                  <a:srgbClr val="FF0000"/>
                </a:solidFill>
                <a:latin typeface="Arial" charset="0"/>
                <a:cs typeface="Arial" charset="0"/>
              </a:rPr>
              <a:t>Interaction between human rights and mental health</a:t>
            </a:r>
            <a:endParaRPr lang="en-GB" sz="3200" u="sng" dirty="0">
              <a:solidFill>
                <a:srgbClr val="FF0000"/>
              </a:solidFill>
              <a:latin typeface="Arial" charset="0"/>
              <a:cs typeface="Arial" charset="0"/>
            </a:endParaRPr>
          </a:p>
        </p:txBody>
      </p:sp>
      <p:sp>
        <p:nvSpPr>
          <p:cNvPr id="2" name="Date Placeholder 1"/>
          <p:cNvSpPr>
            <a:spLocks noGrp="1"/>
          </p:cNvSpPr>
          <p:nvPr>
            <p:ph type="dt" sz="half" idx="10"/>
          </p:nvPr>
        </p:nvSpPr>
        <p:spPr/>
        <p:txBody>
          <a:bodyPr/>
          <a:lstStyle/>
          <a:p>
            <a:fld id="{DB642093-9022-274F-86E3-69DE12D5C231}" type="datetime1">
              <a:rPr lang="ru-RU" smtClean="0"/>
              <a:t>13.11.2014</a:t>
            </a:fld>
            <a:endParaRPr lang="en-US" dirty="0"/>
          </a:p>
        </p:txBody>
      </p:sp>
    </p:spTree>
    <p:extLst>
      <p:ext uri="{BB962C8B-B14F-4D97-AF65-F5344CB8AC3E}">
        <p14:creationId xmlns:p14="http://schemas.microsoft.com/office/powerpoint/2010/main" val="3498522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altLang="es-ES" sz="2800" dirty="0">
                <a:solidFill>
                  <a:srgbClr val="C00000"/>
                </a:solidFill>
                <a:latin typeface="Arial" panose="020B0604020202020204" pitchFamily="34" charset="0"/>
              </a:rPr>
              <a:t>3. Human rights violations of people with mental </a:t>
            </a:r>
            <a:r>
              <a:rPr lang="en-GB" altLang="es-ES" sz="2800" dirty="0" smtClean="0">
                <a:solidFill>
                  <a:srgbClr val="C00000"/>
                </a:solidFill>
                <a:latin typeface="Arial" panose="020B0604020202020204" pitchFamily="34" charset="0"/>
              </a:rPr>
              <a:t>disabilities</a:t>
            </a:r>
            <a:endParaRPr lang="es-ES" sz="2800" dirty="0"/>
          </a:p>
        </p:txBody>
      </p:sp>
      <p:sp>
        <p:nvSpPr>
          <p:cNvPr id="3" name="Marcador de contenido 2"/>
          <p:cNvSpPr>
            <a:spLocks noGrp="1"/>
          </p:cNvSpPr>
          <p:nvPr>
            <p:ph idx="1"/>
          </p:nvPr>
        </p:nvSpPr>
        <p:spPr/>
        <p:txBody>
          <a:bodyPr/>
          <a:lstStyle/>
          <a:p>
            <a:pPr lvl="1" algn="ctr">
              <a:buFontTx/>
              <a:buAutoNum type="alphaUcPeriod"/>
            </a:pPr>
            <a:r>
              <a:rPr lang="en-GB" altLang="es-ES" b="1" dirty="0">
                <a:solidFill>
                  <a:srgbClr val="540054"/>
                </a:solidFill>
                <a:latin typeface="Arial" panose="020B0604020202020204" pitchFamily="34" charset="0"/>
              </a:rPr>
              <a:t> Violations in access to </a:t>
            </a:r>
            <a:r>
              <a:rPr lang="en-GB" altLang="es-ES" b="1" dirty="0" smtClean="0">
                <a:solidFill>
                  <a:srgbClr val="540054"/>
                </a:solidFill>
                <a:latin typeface="Arial" panose="020B0604020202020204" pitchFamily="34" charset="0"/>
              </a:rPr>
              <a:t>care 2</a:t>
            </a:r>
            <a:endParaRPr lang="en-GB" altLang="es-ES" b="1" dirty="0">
              <a:solidFill>
                <a:srgbClr val="540054"/>
              </a:solidFill>
              <a:latin typeface="Arial" panose="020B0604020202020204" pitchFamily="34" charset="0"/>
            </a:endParaRPr>
          </a:p>
          <a:p>
            <a:pPr lvl="1"/>
            <a:endParaRPr lang="en-GB" altLang="es-ES" sz="1600" dirty="0">
              <a:solidFill>
                <a:srgbClr val="800080"/>
              </a:solidFill>
              <a:latin typeface="Arial" panose="020B0604020202020204" pitchFamily="34" charset="0"/>
            </a:endParaRPr>
          </a:p>
          <a:p>
            <a:pPr>
              <a:spcBef>
                <a:spcPct val="50000"/>
              </a:spcBef>
              <a:buFontTx/>
              <a:buBlip>
                <a:blip r:embed="rId2"/>
              </a:buBlip>
            </a:pPr>
            <a:r>
              <a:rPr lang="en-US" altLang="zh-CN" dirty="0">
                <a:latin typeface="Arial" panose="020B0604020202020204" pitchFamily="34" charset="0"/>
                <a:ea typeface="SimSun" panose="02010600030101010101" pitchFamily="2" charset="-122"/>
              </a:rPr>
              <a:t>Health insurance schemes exclude/lower level of  mental health care coverage</a:t>
            </a:r>
          </a:p>
          <a:p>
            <a:pPr>
              <a:spcBef>
                <a:spcPct val="50000"/>
              </a:spcBef>
              <a:buFontTx/>
              <a:buBlip>
                <a:blip r:embed="rId2"/>
              </a:buBlip>
            </a:pPr>
            <a:r>
              <a:rPr lang="en-GB" altLang="zh-CN" dirty="0">
                <a:latin typeface="Arial" panose="020B0604020202020204" pitchFamily="34" charset="0"/>
                <a:ea typeface="SimSun" panose="02010600030101010101" pitchFamily="2" charset="-122"/>
              </a:rPr>
              <a:t>'Care' is inappropriate and sometimes harmful</a:t>
            </a:r>
          </a:p>
          <a:p>
            <a:pPr lvl="1">
              <a:spcBef>
                <a:spcPct val="50000"/>
              </a:spcBef>
              <a:buFontTx/>
              <a:buBlip>
                <a:blip r:embed="rId2"/>
              </a:buBlip>
            </a:pPr>
            <a:r>
              <a:rPr lang="en-GB" altLang="es-ES" dirty="0">
                <a:latin typeface="Arial" panose="020B0604020202020204" pitchFamily="34" charset="0"/>
              </a:rPr>
              <a:t>health care staff inadequately trained  (misdiagnosis, wrong medication or over medication) </a:t>
            </a:r>
          </a:p>
          <a:p>
            <a:pPr lvl="1">
              <a:spcBef>
                <a:spcPct val="50000"/>
              </a:spcBef>
              <a:buFontTx/>
              <a:buBlip>
                <a:blip r:embed="rId2"/>
              </a:buBlip>
            </a:pPr>
            <a:r>
              <a:rPr lang="en-GB" altLang="es-ES" dirty="0"/>
              <a:t> </a:t>
            </a:r>
            <a:r>
              <a:rPr lang="en-GB" altLang="es-ES" dirty="0">
                <a:latin typeface="Arial" panose="020B0604020202020204" pitchFamily="34" charset="0"/>
              </a:rPr>
              <a:t>traditional or spiritual healing not well regulated  </a:t>
            </a:r>
            <a:r>
              <a:rPr lang="en-GB" altLang="es-ES" dirty="0"/>
              <a:t>                                                                                                                                                                                        </a:t>
            </a:r>
            <a:endParaRPr lang="en-US" altLang="zh-CN" dirty="0">
              <a:latin typeface="Arial" panose="020B0604020202020204" pitchFamily="34" charset="0"/>
              <a:ea typeface="SimSun" panose="02010600030101010101" pitchFamily="2" charset="-122"/>
            </a:endParaRPr>
          </a:p>
          <a:p>
            <a:pPr>
              <a:spcBef>
                <a:spcPct val="50000"/>
              </a:spcBef>
            </a:pPr>
            <a:r>
              <a:rPr lang="en-US" altLang="es-ES" b="1" dirty="0">
                <a:latin typeface="Arial" panose="020B0604020202020204" pitchFamily="34" charset="0"/>
              </a:rPr>
              <a:t>Lack of access to care </a:t>
            </a:r>
            <a:r>
              <a:rPr lang="en-GB" altLang="es-ES" b="1" dirty="0">
                <a:latin typeface="Arial" panose="020B0604020202020204" pitchFamily="34" charset="0"/>
              </a:rPr>
              <a:t>leads to clinical deterioration, marginalisation, homelessness</a:t>
            </a:r>
          </a:p>
          <a:p>
            <a:endParaRPr lang="es-ES" dirty="0"/>
          </a:p>
        </p:txBody>
      </p:sp>
      <p:sp>
        <p:nvSpPr>
          <p:cNvPr id="4" name="Marcador de fecha 3"/>
          <p:cNvSpPr>
            <a:spLocks noGrp="1"/>
          </p:cNvSpPr>
          <p:nvPr>
            <p:ph type="dt" sz="half" idx="10"/>
          </p:nvPr>
        </p:nvSpPr>
        <p:spPr/>
        <p:txBody>
          <a:bodyPr/>
          <a:lstStyle/>
          <a:p>
            <a:fld id="{FEEA472C-D43B-CB43-BB4C-204D2CF65D63}" type="datetime1">
              <a:rPr lang="ru-RU" smtClean="0"/>
              <a:t>13.11.2014</a:t>
            </a:fld>
            <a:endParaRPr lang="en-US"/>
          </a:p>
        </p:txBody>
      </p:sp>
      <p:sp>
        <p:nvSpPr>
          <p:cNvPr id="5" name="Marcador de pie de página 4"/>
          <p:cNvSpPr>
            <a:spLocks noGrp="1"/>
          </p:cNvSpPr>
          <p:nvPr>
            <p:ph type="ftr" sz="quarter" idx="11"/>
          </p:nvPr>
        </p:nvSpPr>
        <p:spPr/>
        <p:txBody>
          <a:bodyPr/>
          <a:lstStyle/>
          <a:p>
            <a:r>
              <a:rPr lang="en-US" smtClean="0"/>
              <a:t>Presentation name</a:t>
            </a:r>
            <a:endParaRPr lang="en-US"/>
          </a:p>
        </p:txBody>
      </p:sp>
      <p:sp>
        <p:nvSpPr>
          <p:cNvPr id="6" name="Marcador de número de diapositiva 5"/>
          <p:cNvSpPr>
            <a:spLocks noGrp="1"/>
          </p:cNvSpPr>
          <p:nvPr>
            <p:ph type="sldNum" sz="quarter" idx="12"/>
          </p:nvPr>
        </p:nvSpPr>
        <p:spPr/>
        <p:txBody>
          <a:bodyPr/>
          <a:lstStyle/>
          <a:p>
            <a:fld id="{65DF3345-A60F-6B4A-AA7B-9545B45C4F49}" type="slidenum">
              <a:rPr lang="en-US" smtClean="0"/>
              <a:t>20</a:t>
            </a:fld>
            <a:endParaRPr lang="en-US"/>
          </a:p>
        </p:txBody>
      </p:sp>
    </p:spTree>
    <p:extLst>
      <p:ext uri="{BB962C8B-B14F-4D97-AF65-F5344CB8AC3E}">
        <p14:creationId xmlns:p14="http://schemas.microsoft.com/office/powerpoint/2010/main" val="2131774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benedetto\Documents\F_man in c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788"/>
            <a:ext cx="11917363" cy="835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p:cNvSpPr/>
          <p:nvPr/>
        </p:nvSpPr>
        <p:spPr>
          <a:xfrm flipV="1">
            <a:off x="3708400" y="2276475"/>
            <a:ext cx="1201738" cy="57626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19099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68313" y="404813"/>
            <a:ext cx="8064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sz="3200">
                <a:latin typeface="Arial" panose="020B0604020202020204" pitchFamily="34" charset="0"/>
              </a:rPr>
              <a:t> </a:t>
            </a:r>
            <a:endParaRPr lang="en-GB" altLang="es-ES" sz="3200">
              <a:solidFill>
                <a:srgbClr val="009900"/>
              </a:solidFill>
              <a:latin typeface="Arial" panose="020B0604020202020204" pitchFamily="34" charset="0"/>
            </a:endParaRPr>
          </a:p>
          <a:p>
            <a:pPr lvl="1" algn="ctr"/>
            <a:r>
              <a:rPr lang="en-GB" altLang="es-ES" sz="3200">
                <a:latin typeface="Arial" panose="020B0604020202020204" pitchFamily="34" charset="0"/>
              </a:rPr>
              <a:t> </a:t>
            </a:r>
          </a:p>
        </p:txBody>
      </p:sp>
      <p:sp>
        <p:nvSpPr>
          <p:cNvPr id="31747" name="Text Box 3"/>
          <p:cNvSpPr txBox="1">
            <a:spLocks noChangeArrowheads="1"/>
          </p:cNvSpPr>
          <p:nvPr/>
        </p:nvSpPr>
        <p:spPr bwMode="auto">
          <a:xfrm>
            <a:off x="571500" y="1285875"/>
            <a:ext cx="690747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a:buFontTx/>
              <a:buAutoNum type="alphaUcPeriod" startAt="2"/>
            </a:pPr>
            <a:r>
              <a:rPr lang="en-GB" altLang="es-ES" sz="2600" b="1" dirty="0">
                <a:solidFill>
                  <a:srgbClr val="680068"/>
                </a:solidFill>
                <a:latin typeface="Arial" panose="020B0604020202020204" pitchFamily="34" charset="0"/>
              </a:rPr>
              <a:t> Violations in the mental health care </a:t>
            </a:r>
            <a:r>
              <a:rPr lang="en-GB" altLang="es-ES" sz="2600" b="1" dirty="0" smtClean="0">
                <a:solidFill>
                  <a:srgbClr val="680068"/>
                </a:solidFill>
                <a:latin typeface="Arial" panose="020B0604020202020204" pitchFamily="34" charset="0"/>
              </a:rPr>
              <a:t>context 1</a:t>
            </a:r>
            <a:endParaRPr lang="en-GB" altLang="es-ES" sz="2600" b="1" dirty="0">
              <a:solidFill>
                <a:srgbClr val="680068"/>
              </a:solidFill>
              <a:latin typeface="Arial" panose="020B0604020202020204" pitchFamily="34" charset="0"/>
            </a:endParaRPr>
          </a:p>
          <a:p>
            <a:pPr>
              <a:spcBef>
                <a:spcPct val="50000"/>
              </a:spcBef>
              <a:buFontTx/>
              <a:buBlip>
                <a:blip r:embed="rId3"/>
              </a:buBlip>
            </a:pPr>
            <a:r>
              <a:rPr lang="en-GB" altLang="es-ES" sz="2000" b="1" dirty="0">
                <a:latin typeface="Arial" panose="020B0604020202020204" pitchFamily="34" charset="0"/>
              </a:rPr>
              <a:t>A</a:t>
            </a:r>
            <a:r>
              <a:rPr lang="en-GB" altLang="es-ES" b="1" dirty="0">
                <a:latin typeface="Arial" panose="020B0604020202020204" pitchFamily="34" charset="0"/>
              </a:rPr>
              <a:t>ppalling living conditions in psychiatric institutions</a:t>
            </a:r>
          </a:p>
          <a:p>
            <a:pPr lvl="1">
              <a:spcBef>
                <a:spcPct val="50000"/>
              </a:spcBef>
              <a:buFont typeface="Wingdings" panose="05000000000000000000" pitchFamily="2" charset="2"/>
              <a:buChar char="v"/>
            </a:pPr>
            <a:r>
              <a:rPr lang="en-US" altLang="es-ES" dirty="0">
                <a:latin typeface="Arial" panose="020B0604020202020204" pitchFamily="34" charset="0"/>
              </a:rPr>
              <a:t>Buildings are decrepit and filthy, poor sanitation and hygiene</a:t>
            </a:r>
          </a:p>
          <a:p>
            <a:pPr lvl="1">
              <a:spcBef>
                <a:spcPct val="50000"/>
              </a:spcBef>
              <a:buFont typeface="Wingdings" panose="05000000000000000000" pitchFamily="2" charset="2"/>
              <a:buChar char="v"/>
            </a:pPr>
            <a:r>
              <a:rPr lang="en-US" altLang="es-ES" dirty="0">
                <a:latin typeface="Arial" panose="020B0604020202020204" pitchFamily="34" charset="0"/>
              </a:rPr>
              <a:t>People lack proper clothes, clean water, food, heating, decent bedding or privacy</a:t>
            </a:r>
          </a:p>
          <a:p>
            <a:pPr lvl="1">
              <a:spcBef>
                <a:spcPct val="50000"/>
              </a:spcBef>
              <a:buFont typeface="Wingdings" panose="05000000000000000000" pitchFamily="2" charset="2"/>
              <a:buChar char="v"/>
            </a:pPr>
            <a:r>
              <a:rPr lang="en-US" altLang="es-ES" dirty="0">
                <a:latin typeface="Arial" panose="020B0604020202020204" pitchFamily="34" charset="0"/>
              </a:rPr>
              <a:t>It is not just a matter of resources (inferior quality than physical health institutions)</a:t>
            </a:r>
          </a:p>
        </p:txBody>
      </p:sp>
      <p:sp>
        <p:nvSpPr>
          <p:cNvPr id="31748" name="4 Rectángulo"/>
          <p:cNvSpPr>
            <a:spLocks noChangeArrowheads="1"/>
          </p:cNvSpPr>
          <p:nvPr/>
        </p:nvSpPr>
        <p:spPr bwMode="auto">
          <a:xfrm>
            <a:off x="357188" y="500063"/>
            <a:ext cx="712178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s-ES" b="1" dirty="0">
                <a:solidFill>
                  <a:srgbClr val="C00000"/>
                </a:solidFill>
                <a:latin typeface="Arial" panose="020B0604020202020204" pitchFamily="34" charset="0"/>
              </a:rPr>
              <a:t>3. Human rights violations of people with mental disabilities</a:t>
            </a:r>
            <a:endParaRPr lang="es-ES" altLang="es-ES" dirty="0"/>
          </a:p>
        </p:txBody>
      </p:sp>
    </p:spTree>
    <p:extLst>
      <p:ext uri="{BB962C8B-B14F-4D97-AF65-F5344CB8AC3E}">
        <p14:creationId xmlns:p14="http://schemas.microsoft.com/office/powerpoint/2010/main" val="4251063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76" y="922250"/>
            <a:ext cx="6949423" cy="543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p:cNvSpPr/>
          <p:nvPr/>
        </p:nvSpPr>
        <p:spPr>
          <a:xfrm>
            <a:off x="3563938" y="1773238"/>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Explosion 1 3"/>
          <p:cNvSpPr/>
          <p:nvPr/>
        </p:nvSpPr>
        <p:spPr>
          <a:xfrm>
            <a:off x="6300788" y="1341438"/>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304629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68313" y="404813"/>
            <a:ext cx="8064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sz="3200">
                <a:latin typeface="Arial" panose="020B0604020202020204" pitchFamily="34" charset="0"/>
              </a:rPr>
              <a:t> </a:t>
            </a:r>
            <a:endParaRPr lang="en-GB" altLang="es-ES" sz="3200">
              <a:solidFill>
                <a:srgbClr val="009900"/>
              </a:solidFill>
              <a:latin typeface="Arial" panose="020B0604020202020204" pitchFamily="34" charset="0"/>
            </a:endParaRPr>
          </a:p>
          <a:p>
            <a:pPr lvl="1" algn="ctr"/>
            <a:r>
              <a:rPr lang="en-GB" altLang="es-ES" sz="3200">
                <a:latin typeface="Arial" panose="020B0604020202020204" pitchFamily="34" charset="0"/>
              </a:rPr>
              <a:t> </a:t>
            </a:r>
          </a:p>
        </p:txBody>
      </p:sp>
      <p:sp>
        <p:nvSpPr>
          <p:cNvPr id="33795" name="Text Box 3"/>
          <p:cNvSpPr txBox="1">
            <a:spLocks noChangeArrowheads="1"/>
          </p:cNvSpPr>
          <p:nvPr/>
        </p:nvSpPr>
        <p:spPr bwMode="auto">
          <a:xfrm>
            <a:off x="571500" y="1428750"/>
            <a:ext cx="79216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a:buFontTx/>
              <a:buAutoNum type="alphaUcPeriod" startAt="2"/>
            </a:pPr>
            <a:r>
              <a:rPr lang="en-GB" altLang="es-ES" b="1" dirty="0">
                <a:solidFill>
                  <a:srgbClr val="680068"/>
                </a:solidFill>
                <a:latin typeface="Arial" panose="020B0604020202020204" pitchFamily="34" charset="0"/>
              </a:rPr>
              <a:t> Violations in the mental health </a:t>
            </a:r>
            <a:endParaRPr lang="en-GB" altLang="es-ES" b="1" dirty="0" smtClean="0">
              <a:solidFill>
                <a:srgbClr val="680068"/>
              </a:solidFill>
              <a:latin typeface="Arial" panose="020B0604020202020204" pitchFamily="34" charset="0"/>
            </a:endParaRPr>
          </a:p>
          <a:p>
            <a:pPr marL="457200" lvl="1" indent="0"/>
            <a:r>
              <a:rPr lang="en-GB" altLang="es-ES" b="1" dirty="0" smtClean="0">
                <a:solidFill>
                  <a:srgbClr val="680068"/>
                </a:solidFill>
                <a:latin typeface="Arial" panose="020B0604020202020204" pitchFamily="34" charset="0"/>
              </a:rPr>
              <a:t>care context 2</a:t>
            </a:r>
            <a:endParaRPr lang="en-GB" altLang="es-ES" b="1" dirty="0">
              <a:solidFill>
                <a:srgbClr val="680068"/>
              </a:solidFill>
              <a:latin typeface="Arial" panose="020B0604020202020204" pitchFamily="34" charset="0"/>
            </a:endParaRPr>
          </a:p>
          <a:p>
            <a:pPr>
              <a:spcBef>
                <a:spcPct val="50000"/>
              </a:spcBef>
              <a:buFontTx/>
              <a:buBlip>
                <a:blip r:embed="rId3"/>
              </a:buBlip>
            </a:pPr>
            <a:r>
              <a:rPr lang="en-GB" altLang="zh-CN" b="1" dirty="0">
                <a:latin typeface="Arial" panose="020B0604020202020204" pitchFamily="34" charset="0"/>
                <a:ea typeface="SimSun" panose="02010600030101010101" pitchFamily="2" charset="-122"/>
              </a:rPr>
              <a:t>In</a:t>
            </a:r>
            <a:r>
              <a:rPr lang="en-US" altLang="zh-CN" b="1" dirty="0">
                <a:latin typeface="Arial" panose="020B0604020202020204" pitchFamily="34" charset="0"/>
                <a:ea typeface="SimSun" panose="02010600030101010101" pitchFamily="2" charset="-122"/>
              </a:rPr>
              <a:t>human and degrading treatment</a:t>
            </a:r>
            <a:r>
              <a:rPr lang="en-US" altLang="zh-CN" dirty="0">
                <a:latin typeface="Arial" panose="020B0604020202020204" pitchFamily="34" charset="0"/>
                <a:ea typeface="SimSun" panose="02010600030101010101" pitchFamily="2" charset="-122"/>
              </a:rPr>
              <a:t>:</a:t>
            </a:r>
          </a:p>
          <a:p>
            <a:pPr lvl="1">
              <a:spcBef>
                <a:spcPct val="50000"/>
              </a:spcBef>
              <a:buFont typeface="Wingdings" panose="05000000000000000000" pitchFamily="2" charset="2"/>
              <a:buChar char="v"/>
            </a:pPr>
            <a:r>
              <a:rPr lang="en-US" altLang="zh-CN" dirty="0">
                <a:latin typeface="Arial" panose="020B0604020202020204" pitchFamily="34" charset="0"/>
                <a:ea typeface="SimSun" panose="02010600030101010101" pitchFamily="2" charset="-122"/>
              </a:rPr>
              <a:t>Abusive use of seclusion and restraints</a:t>
            </a:r>
          </a:p>
          <a:p>
            <a:pPr lvl="1">
              <a:spcBef>
                <a:spcPct val="50000"/>
              </a:spcBef>
              <a:buFont typeface="Wingdings" panose="05000000000000000000" pitchFamily="2" charset="2"/>
              <a:buChar char="v"/>
            </a:pPr>
            <a:r>
              <a:rPr lang="en-US" altLang="zh-CN" dirty="0">
                <a:latin typeface="Arial" panose="020B0604020202020204" pitchFamily="34" charset="0"/>
                <a:ea typeface="SimSun" panose="02010600030101010101" pitchFamily="2" charset="-122"/>
              </a:rPr>
              <a:t>Violence and rape (unreported &amp; unpunished)</a:t>
            </a:r>
          </a:p>
          <a:p>
            <a:pPr lvl="1">
              <a:spcBef>
                <a:spcPct val="50000"/>
              </a:spcBef>
              <a:buFont typeface="Wingdings" panose="05000000000000000000" pitchFamily="2" charset="2"/>
              <a:buChar char="v"/>
            </a:pPr>
            <a:r>
              <a:rPr lang="en-US" altLang="zh-CN" dirty="0">
                <a:latin typeface="Arial" panose="020B0604020202020204" pitchFamily="34" charset="0"/>
                <a:ea typeface="SimSun" panose="02010600030101010101" pitchFamily="2" charset="-122"/>
              </a:rPr>
              <a:t>No stimulation (no real treatment)</a:t>
            </a:r>
          </a:p>
          <a:p>
            <a:pPr lvl="1">
              <a:spcBef>
                <a:spcPct val="50000"/>
              </a:spcBef>
              <a:buFont typeface="Wingdings" panose="05000000000000000000" pitchFamily="2" charset="2"/>
              <a:buChar char="v"/>
            </a:pPr>
            <a:r>
              <a:rPr lang="en-US" altLang="zh-CN" dirty="0">
                <a:latin typeface="Arial" panose="020B0604020202020204" pitchFamily="34" charset="0"/>
                <a:ea typeface="SimSun" panose="02010600030101010101" pitchFamily="2" charset="-122"/>
              </a:rPr>
              <a:t>Over-medication (</a:t>
            </a:r>
            <a:r>
              <a:rPr lang="en-US" altLang="es-ES" dirty="0">
                <a:latin typeface="Arial" panose="020B0604020202020204" pitchFamily="34" charset="0"/>
              </a:rPr>
              <a:t>easy to manage</a:t>
            </a:r>
            <a:r>
              <a:rPr lang="es-ES" altLang="es-ES" dirty="0">
                <a:latin typeface="Arial" panose="020B0604020202020204" pitchFamily="34" charset="0"/>
              </a:rPr>
              <a:t>)</a:t>
            </a:r>
            <a:endParaRPr lang="en-US" altLang="zh-CN" dirty="0">
              <a:latin typeface="Arial" panose="020B0604020202020204" pitchFamily="34" charset="0"/>
              <a:ea typeface="SimSun" panose="02010600030101010101" pitchFamily="2" charset="-122"/>
            </a:endParaRPr>
          </a:p>
          <a:p>
            <a:pPr lvl="1">
              <a:spcBef>
                <a:spcPct val="50000"/>
              </a:spcBef>
            </a:pPr>
            <a:endParaRPr lang="en-US" altLang="es-ES" sz="800" dirty="0">
              <a:latin typeface="Arial" panose="020B0604020202020204" pitchFamily="34" charset="0"/>
            </a:endParaRPr>
          </a:p>
          <a:p>
            <a:pPr lvl="1"/>
            <a:r>
              <a:rPr lang="en-US" altLang="es-ES" dirty="0">
                <a:latin typeface="Arial" panose="020B0604020202020204" pitchFamily="34" charset="0"/>
              </a:rPr>
              <a:t>Reports from mental institutions  have denounced people dying due malnutrition  or lack of medical care</a:t>
            </a:r>
            <a:endParaRPr lang="en-GB" altLang="es-ES" dirty="0">
              <a:latin typeface="Arial" panose="020B0604020202020204" pitchFamily="34" charset="0"/>
            </a:endParaRPr>
          </a:p>
        </p:txBody>
      </p:sp>
      <p:sp>
        <p:nvSpPr>
          <p:cNvPr id="33796" name="4 Rectángulo"/>
          <p:cNvSpPr>
            <a:spLocks noChangeArrowheads="1"/>
          </p:cNvSpPr>
          <p:nvPr/>
        </p:nvSpPr>
        <p:spPr bwMode="auto">
          <a:xfrm>
            <a:off x="571500" y="500063"/>
            <a:ext cx="69211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es-ES" b="1" dirty="0" smtClean="0">
                <a:solidFill>
                  <a:srgbClr val="C00000"/>
                </a:solidFill>
                <a:latin typeface="Arial" panose="020B0604020202020204" pitchFamily="34" charset="0"/>
              </a:rPr>
              <a:t>3. Human </a:t>
            </a:r>
            <a:r>
              <a:rPr lang="en-GB" altLang="es-ES" b="1" dirty="0">
                <a:solidFill>
                  <a:srgbClr val="C00000"/>
                </a:solidFill>
                <a:latin typeface="Arial" panose="020B0604020202020204" pitchFamily="34" charset="0"/>
              </a:rPr>
              <a:t>rights violations of people with </a:t>
            </a:r>
            <a:endParaRPr lang="en-GB" altLang="es-ES" b="1" dirty="0" smtClean="0">
              <a:solidFill>
                <a:srgbClr val="C00000"/>
              </a:solidFill>
              <a:latin typeface="Arial" panose="020B0604020202020204" pitchFamily="34" charset="0"/>
            </a:endParaRPr>
          </a:p>
          <a:p>
            <a:pPr eaLnBrk="1" hangingPunct="1"/>
            <a:r>
              <a:rPr lang="en-GB" altLang="es-ES" b="1" dirty="0" smtClean="0">
                <a:solidFill>
                  <a:srgbClr val="C00000"/>
                </a:solidFill>
                <a:latin typeface="Arial" panose="020B0604020202020204" pitchFamily="34" charset="0"/>
              </a:rPr>
              <a:t>mental </a:t>
            </a:r>
            <a:r>
              <a:rPr lang="en-GB" altLang="es-ES" b="1" dirty="0">
                <a:solidFill>
                  <a:srgbClr val="C00000"/>
                </a:solidFill>
                <a:latin typeface="Arial" panose="020B0604020202020204" pitchFamily="34" charset="0"/>
              </a:rPr>
              <a:t>disabilities</a:t>
            </a:r>
            <a:endParaRPr lang="es-ES" altLang="es-ES" dirty="0"/>
          </a:p>
        </p:txBody>
      </p:sp>
    </p:spTree>
    <p:extLst>
      <p:ext uri="{BB962C8B-B14F-4D97-AF65-F5344CB8AC3E}">
        <p14:creationId xmlns:p14="http://schemas.microsoft.com/office/powerpoint/2010/main" val="101844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66" y="1201004"/>
            <a:ext cx="7100010" cy="472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xplosion 1 3"/>
          <p:cNvSpPr/>
          <p:nvPr/>
        </p:nvSpPr>
        <p:spPr>
          <a:xfrm>
            <a:off x="2268538" y="2636838"/>
            <a:ext cx="358775" cy="7207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Explosion 1 4"/>
          <p:cNvSpPr/>
          <p:nvPr/>
        </p:nvSpPr>
        <p:spPr>
          <a:xfrm flipV="1">
            <a:off x="3132138" y="2565400"/>
            <a:ext cx="914400" cy="1428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403785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3"/>
          <p:cNvSpPr txBox="1">
            <a:spLocks noChangeArrowheads="1"/>
          </p:cNvSpPr>
          <p:nvPr/>
        </p:nvSpPr>
        <p:spPr bwMode="auto">
          <a:xfrm>
            <a:off x="2117725" y="1600200"/>
            <a:ext cx="631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Clr>
                <a:srgbClr val="FF3300"/>
              </a:buClr>
              <a:buSzPct val="110000"/>
              <a:buFont typeface="Marlett" pitchFamily="2" charset="2"/>
              <a:buChar char="¥"/>
            </a:pPr>
            <a:endParaRPr lang="es-ES_tradnl" altLang="en-US" sz="2000">
              <a:solidFill>
                <a:srgbClr val="FF3300"/>
              </a:solidFill>
            </a:endParaRPr>
          </a:p>
        </p:txBody>
      </p:sp>
      <p:pic>
        <p:nvPicPr>
          <p:cNvPr id="358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26" y="1104280"/>
            <a:ext cx="6990615" cy="524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015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04966" y="285750"/>
            <a:ext cx="72196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sz="3200" dirty="0">
                <a:latin typeface="Arial" panose="020B0604020202020204" pitchFamily="34" charset="0"/>
              </a:rPr>
              <a:t> </a:t>
            </a:r>
            <a:r>
              <a:rPr lang="en-GB" altLang="es-ES" b="1" dirty="0" smtClean="0">
                <a:solidFill>
                  <a:srgbClr val="C00000"/>
                </a:solidFill>
                <a:latin typeface="Arial" panose="020B0604020202020204" pitchFamily="34" charset="0"/>
              </a:rPr>
              <a:t>3</a:t>
            </a:r>
            <a:r>
              <a:rPr lang="en-GB" altLang="es-ES" sz="3200" dirty="0" smtClean="0">
                <a:solidFill>
                  <a:srgbClr val="C00000"/>
                </a:solidFill>
                <a:latin typeface="Arial" panose="020B0604020202020204" pitchFamily="34" charset="0"/>
              </a:rPr>
              <a:t>.</a:t>
            </a:r>
            <a:r>
              <a:rPr lang="en-GB" altLang="es-ES" b="1" dirty="0" smtClean="0">
                <a:solidFill>
                  <a:srgbClr val="C00000"/>
                </a:solidFill>
                <a:latin typeface="Arial" panose="020B0604020202020204" pitchFamily="34" charset="0"/>
              </a:rPr>
              <a:t>Human </a:t>
            </a:r>
            <a:r>
              <a:rPr lang="en-GB" altLang="es-ES" b="1" dirty="0">
                <a:solidFill>
                  <a:srgbClr val="C00000"/>
                </a:solidFill>
                <a:latin typeface="Arial" panose="020B0604020202020204" pitchFamily="34" charset="0"/>
              </a:rPr>
              <a:t>rights violations of people with mental disabilities</a:t>
            </a:r>
            <a:endParaRPr lang="es-ES" altLang="es-ES" dirty="0"/>
          </a:p>
          <a:p>
            <a:pPr algn="ctr"/>
            <a:endParaRPr lang="en-GB" altLang="es-ES" sz="3200" dirty="0">
              <a:solidFill>
                <a:srgbClr val="009900"/>
              </a:solidFill>
              <a:latin typeface="Arial" panose="020B0604020202020204" pitchFamily="34" charset="0"/>
            </a:endParaRPr>
          </a:p>
          <a:p>
            <a:pPr lvl="1" algn="ctr"/>
            <a:r>
              <a:rPr lang="en-GB" altLang="es-ES" sz="3200" dirty="0">
                <a:latin typeface="Arial" panose="020B0604020202020204" pitchFamily="34" charset="0"/>
              </a:rPr>
              <a:t> </a:t>
            </a:r>
          </a:p>
        </p:txBody>
      </p:sp>
      <p:sp>
        <p:nvSpPr>
          <p:cNvPr id="36867" name="Text Box 3"/>
          <p:cNvSpPr txBox="1">
            <a:spLocks noChangeArrowheads="1"/>
          </p:cNvSpPr>
          <p:nvPr/>
        </p:nvSpPr>
        <p:spPr bwMode="auto">
          <a:xfrm>
            <a:off x="899899" y="1538785"/>
            <a:ext cx="714375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a:buFontTx/>
              <a:buAutoNum type="alphaUcPeriod" startAt="2"/>
            </a:pPr>
            <a:r>
              <a:rPr lang="en-GB" altLang="es-ES" dirty="0">
                <a:solidFill>
                  <a:srgbClr val="800080"/>
                </a:solidFill>
                <a:latin typeface="Arial" panose="020B0604020202020204" pitchFamily="34" charset="0"/>
              </a:rPr>
              <a:t> </a:t>
            </a:r>
            <a:r>
              <a:rPr lang="en-GB" altLang="es-ES" b="1" dirty="0">
                <a:solidFill>
                  <a:srgbClr val="680068"/>
                </a:solidFill>
                <a:latin typeface="Arial" panose="020B0604020202020204" pitchFamily="34" charset="0"/>
              </a:rPr>
              <a:t>Violations in the mental health care </a:t>
            </a:r>
            <a:r>
              <a:rPr lang="en-GB" altLang="es-ES" b="1" dirty="0" smtClean="0">
                <a:solidFill>
                  <a:srgbClr val="680068"/>
                </a:solidFill>
                <a:latin typeface="Arial" panose="020B0604020202020204" pitchFamily="34" charset="0"/>
              </a:rPr>
              <a:t>context 3</a:t>
            </a:r>
            <a:endParaRPr lang="en-GB" altLang="es-ES" b="1" dirty="0">
              <a:solidFill>
                <a:srgbClr val="680068"/>
              </a:solidFill>
              <a:latin typeface="Arial" panose="020B0604020202020204" pitchFamily="34" charset="0"/>
            </a:endParaRPr>
          </a:p>
          <a:p>
            <a:pPr>
              <a:spcBef>
                <a:spcPct val="50000"/>
              </a:spcBef>
              <a:buFontTx/>
              <a:buBlip>
                <a:blip r:embed="rId3"/>
              </a:buBlip>
            </a:pPr>
            <a:r>
              <a:rPr lang="en-GB" altLang="es-ES" b="1" dirty="0">
                <a:latin typeface="Arial" panose="020B0604020202020204" pitchFamily="34" charset="0"/>
              </a:rPr>
              <a:t>Inappropriate admission and treatment</a:t>
            </a:r>
          </a:p>
          <a:p>
            <a:pPr lvl="1">
              <a:spcBef>
                <a:spcPct val="50000"/>
              </a:spcBef>
              <a:buFont typeface="Wingdings" panose="05000000000000000000" pitchFamily="2" charset="2"/>
              <a:buChar char="v"/>
            </a:pPr>
            <a:r>
              <a:rPr lang="en-GB" altLang="es-ES" dirty="0">
                <a:latin typeface="Arial" panose="020B0604020202020204" pitchFamily="34" charset="0"/>
              </a:rPr>
              <a:t>Unjustifiable hospitalizations for months and sometimes years </a:t>
            </a:r>
          </a:p>
          <a:p>
            <a:pPr lvl="1">
              <a:spcBef>
                <a:spcPct val="50000"/>
              </a:spcBef>
              <a:buFont typeface="Wingdings" panose="05000000000000000000" pitchFamily="2" charset="2"/>
              <a:buChar char="v"/>
            </a:pPr>
            <a:r>
              <a:rPr lang="en-GB" altLang="es-ES" dirty="0">
                <a:latin typeface="Arial" panose="020B0604020202020204" pitchFamily="34" charset="0"/>
              </a:rPr>
              <a:t>No informed consent</a:t>
            </a:r>
          </a:p>
          <a:p>
            <a:pPr lvl="1">
              <a:spcBef>
                <a:spcPct val="50000"/>
              </a:spcBef>
              <a:buFont typeface="Wingdings" panose="05000000000000000000" pitchFamily="2" charset="2"/>
              <a:buChar char="v"/>
            </a:pPr>
            <a:r>
              <a:rPr lang="en-GB" altLang="es-ES" dirty="0">
                <a:latin typeface="Arial" panose="020B0604020202020204" pitchFamily="34" charset="0"/>
              </a:rPr>
              <a:t>Assumption of incapacity resulting in removal of rights</a:t>
            </a:r>
          </a:p>
          <a:p>
            <a:pPr lvl="1">
              <a:spcBef>
                <a:spcPct val="50000"/>
              </a:spcBef>
              <a:buFont typeface="Wingdings" panose="05000000000000000000" pitchFamily="2" charset="2"/>
              <a:buChar char="v"/>
            </a:pPr>
            <a:r>
              <a:rPr lang="en-GB" altLang="es-ES" dirty="0">
                <a:latin typeface="Arial" panose="020B0604020202020204" pitchFamily="34" charset="0"/>
              </a:rPr>
              <a:t>Examples from Chile: involuntary admission, sterilization &amp; psychosurgery </a:t>
            </a:r>
          </a:p>
        </p:txBody>
      </p:sp>
    </p:spTree>
    <p:extLst>
      <p:ext uri="{BB962C8B-B14F-4D97-AF65-F5344CB8AC3E}">
        <p14:creationId xmlns:p14="http://schemas.microsoft.com/office/powerpoint/2010/main" val="3348669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117725" y="1600200"/>
            <a:ext cx="631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Clr>
                <a:srgbClr val="FF3300"/>
              </a:buClr>
              <a:buSzPct val="110000"/>
              <a:buFont typeface="Marlett" pitchFamily="2" charset="2"/>
              <a:buChar char="¥"/>
            </a:pPr>
            <a:endParaRPr lang="es-ES_tradnl" altLang="en-US" sz="2000">
              <a:solidFill>
                <a:srgbClr val="FF3300"/>
              </a:solidFill>
            </a:endParaRPr>
          </a:p>
        </p:txBody>
      </p:sp>
      <p:pic>
        <p:nvPicPr>
          <p:cNvPr id="37891" name="Picture 3" descr="Imag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28098"/>
            <a:ext cx="6797224" cy="509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655093" y="285750"/>
            <a:ext cx="729669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s-ES" altLang="es-ES" dirty="0">
                <a:latin typeface="Times" panose="02020603050405020304" pitchFamily="18" charset="0"/>
              </a:rPr>
              <a:t>PSYCHIATRIC HOSPITAL EL PERAL, </a:t>
            </a:r>
            <a:r>
              <a:rPr lang="es-ES" altLang="es-ES" dirty="0" smtClean="0">
                <a:latin typeface="Times" panose="02020603050405020304" pitchFamily="18" charset="0"/>
              </a:rPr>
              <a:t>CHILE </a:t>
            </a:r>
            <a:endParaRPr lang="es-ES" altLang="es-ES" dirty="0">
              <a:latin typeface="Times" panose="02020603050405020304" pitchFamily="18" charset="0"/>
            </a:endParaRPr>
          </a:p>
          <a:p>
            <a:pPr algn="ctr"/>
            <a:r>
              <a:rPr lang="es-ES" altLang="es-ES" dirty="0">
                <a:latin typeface="Times" panose="02020603050405020304" pitchFamily="18" charset="0"/>
              </a:rPr>
              <a:t>(1990)</a:t>
            </a:r>
          </a:p>
        </p:txBody>
      </p:sp>
    </p:spTree>
    <p:extLst>
      <p:ext uri="{BB962C8B-B14F-4D97-AF65-F5344CB8AC3E}">
        <p14:creationId xmlns:p14="http://schemas.microsoft.com/office/powerpoint/2010/main" val="3490467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2466">
                                            <p:txEl>
                                              <p:pRg st="0" end="0"/>
                                            </p:txEl>
                                          </p:spTgt>
                                        </p:tgtEl>
                                        <p:attrNameLst>
                                          <p:attrName>style.visibility</p:attrName>
                                        </p:attrNameLst>
                                      </p:cBhvr>
                                      <p:to>
                                        <p:strVal val="visible"/>
                                      </p:to>
                                    </p:set>
                                    <p:anim calcmode="lin" valueType="num">
                                      <p:cBhvr additive="base">
                                        <p:cTn id="7" dur="500" fill="hold"/>
                                        <p:tgtEl>
                                          <p:spTgt spid="624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4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bldLvl="3"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32262" y="435875"/>
            <a:ext cx="71104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sz="3200" dirty="0">
                <a:latin typeface="Arial" panose="020B0604020202020204" pitchFamily="34" charset="0"/>
              </a:rPr>
              <a:t> </a:t>
            </a:r>
            <a:r>
              <a:rPr lang="en-GB" altLang="es-ES" b="1" dirty="0" smtClean="0">
                <a:solidFill>
                  <a:srgbClr val="C00000"/>
                </a:solidFill>
                <a:latin typeface="Arial" panose="020B0604020202020204" pitchFamily="34" charset="0"/>
              </a:rPr>
              <a:t>3.Human </a:t>
            </a:r>
            <a:r>
              <a:rPr lang="en-GB" altLang="es-ES" b="1" dirty="0">
                <a:solidFill>
                  <a:srgbClr val="C00000"/>
                </a:solidFill>
                <a:latin typeface="Arial" panose="020B0604020202020204" pitchFamily="34" charset="0"/>
              </a:rPr>
              <a:t>rights violations of people with mental disabilities</a:t>
            </a:r>
            <a:endParaRPr lang="es-ES" altLang="es-ES" dirty="0"/>
          </a:p>
          <a:p>
            <a:pPr algn="ctr"/>
            <a:endParaRPr lang="en-GB" altLang="es-ES" sz="3200" dirty="0">
              <a:solidFill>
                <a:srgbClr val="009900"/>
              </a:solidFill>
              <a:latin typeface="Arial" panose="020B0604020202020204" pitchFamily="34" charset="0"/>
            </a:endParaRPr>
          </a:p>
          <a:p>
            <a:pPr lvl="1" algn="ctr"/>
            <a:r>
              <a:rPr lang="en-GB" altLang="es-ES" sz="3200" dirty="0">
                <a:latin typeface="Arial" panose="020B0604020202020204" pitchFamily="34" charset="0"/>
              </a:rPr>
              <a:t> </a:t>
            </a:r>
          </a:p>
        </p:txBody>
      </p:sp>
      <p:sp>
        <p:nvSpPr>
          <p:cNvPr id="38915" name="Text Box 3"/>
          <p:cNvSpPr txBox="1">
            <a:spLocks noChangeArrowheads="1"/>
          </p:cNvSpPr>
          <p:nvPr/>
        </p:nvSpPr>
        <p:spPr bwMode="auto">
          <a:xfrm>
            <a:off x="857250" y="1576530"/>
            <a:ext cx="71437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a:buFontTx/>
              <a:buAutoNum type="alphaUcPeriod" startAt="2"/>
            </a:pPr>
            <a:r>
              <a:rPr lang="en-GB" altLang="es-ES" sz="2300" dirty="0">
                <a:solidFill>
                  <a:srgbClr val="800080"/>
                </a:solidFill>
                <a:latin typeface="Arial" panose="020B0604020202020204" pitchFamily="34" charset="0"/>
              </a:rPr>
              <a:t> </a:t>
            </a:r>
            <a:r>
              <a:rPr lang="en-GB" altLang="es-ES" b="1" dirty="0">
                <a:solidFill>
                  <a:srgbClr val="680068"/>
                </a:solidFill>
                <a:latin typeface="Arial" panose="020B0604020202020204" pitchFamily="34" charset="0"/>
              </a:rPr>
              <a:t>Violations in the mental health care </a:t>
            </a:r>
            <a:r>
              <a:rPr lang="en-GB" altLang="es-ES" b="1" dirty="0" smtClean="0">
                <a:solidFill>
                  <a:srgbClr val="680068"/>
                </a:solidFill>
                <a:latin typeface="Arial" panose="020B0604020202020204" pitchFamily="34" charset="0"/>
              </a:rPr>
              <a:t>context 4</a:t>
            </a:r>
            <a:endParaRPr lang="en-GB" altLang="es-ES" b="1" dirty="0">
              <a:solidFill>
                <a:srgbClr val="680068"/>
              </a:solidFill>
              <a:latin typeface="Arial" panose="020B0604020202020204" pitchFamily="34" charset="0"/>
            </a:endParaRPr>
          </a:p>
          <a:p>
            <a:pPr>
              <a:spcBef>
                <a:spcPct val="50000"/>
              </a:spcBef>
              <a:buFontTx/>
              <a:buBlip>
                <a:blip r:embed="rId3"/>
              </a:buBlip>
            </a:pPr>
            <a:r>
              <a:rPr lang="en-GB" altLang="es-ES" b="1" dirty="0">
                <a:latin typeface="Arial" panose="020B0604020202020204" pitchFamily="34" charset="0"/>
              </a:rPr>
              <a:t>Lack of access to legal processes</a:t>
            </a:r>
          </a:p>
          <a:p>
            <a:pPr lvl="1">
              <a:spcBef>
                <a:spcPct val="50000"/>
              </a:spcBef>
              <a:buFont typeface="Wingdings" panose="05000000000000000000" pitchFamily="2" charset="2"/>
              <a:buChar char="v"/>
            </a:pPr>
            <a:r>
              <a:rPr lang="en-GB" altLang="es-ES" dirty="0">
                <a:latin typeface="Arial" panose="020B0604020202020204" pitchFamily="34" charset="0"/>
              </a:rPr>
              <a:t>No independent review of involuntary admission and treatment</a:t>
            </a:r>
          </a:p>
          <a:p>
            <a:pPr lvl="1">
              <a:spcBef>
                <a:spcPct val="50000"/>
              </a:spcBef>
              <a:buFont typeface="Wingdings" panose="05000000000000000000" pitchFamily="2" charset="2"/>
              <a:buChar char="v"/>
            </a:pPr>
            <a:r>
              <a:rPr lang="en-GB" altLang="es-ES" dirty="0">
                <a:latin typeface="Arial" panose="020B0604020202020204" pitchFamily="34" charset="0"/>
              </a:rPr>
              <a:t>No appeals mechanisms</a:t>
            </a:r>
          </a:p>
          <a:p>
            <a:pPr lvl="1">
              <a:spcBef>
                <a:spcPct val="50000"/>
              </a:spcBef>
              <a:buFont typeface="Wingdings" panose="05000000000000000000" pitchFamily="2" charset="2"/>
              <a:buChar char="v"/>
            </a:pPr>
            <a:r>
              <a:rPr lang="en-GB" altLang="es-ES" dirty="0">
                <a:latin typeface="Arial" panose="020B0604020202020204" pitchFamily="34" charset="0"/>
              </a:rPr>
              <a:t>No complaints mechanisms</a:t>
            </a:r>
          </a:p>
          <a:p>
            <a:pPr lvl="1">
              <a:spcBef>
                <a:spcPct val="50000"/>
              </a:spcBef>
              <a:buFont typeface="Wingdings" panose="05000000000000000000" pitchFamily="2" charset="2"/>
              <a:buChar char="v"/>
            </a:pPr>
            <a:r>
              <a:rPr lang="en-GB" altLang="zh-CN" dirty="0">
                <a:latin typeface="Arial" panose="020B0604020202020204" pitchFamily="34" charset="0"/>
                <a:ea typeface="SimSun" panose="02010600030101010101" pitchFamily="2" charset="-122"/>
              </a:rPr>
              <a:t>Absolute power of psychiatrists and other mental health professionals in mental hospitals</a:t>
            </a:r>
          </a:p>
        </p:txBody>
      </p:sp>
    </p:spTree>
    <p:extLst>
      <p:ext uri="{BB962C8B-B14F-4D97-AF65-F5344CB8AC3E}">
        <p14:creationId xmlns:p14="http://schemas.microsoft.com/office/powerpoint/2010/main" val="308591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Rectangle 6"/>
          <p:cNvSpPr>
            <a:spLocks noChangeArrowheads="1"/>
          </p:cNvSpPr>
          <p:nvPr/>
        </p:nvSpPr>
        <p:spPr bwMode="auto">
          <a:xfrm>
            <a:off x="500063" y="781476"/>
            <a:ext cx="7848600" cy="16922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eaLnBrk="0" hangingPunct="0">
              <a:spcBef>
                <a:spcPct val="50000"/>
              </a:spcBef>
              <a:defRPr/>
            </a:pPr>
            <a:r>
              <a:rPr lang="en-GB" sz="3000" b="1" dirty="0">
                <a:solidFill>
                  <a:srgbClr val="FF0000"/>
                </a:solidFill>
                <a:latin typeface="Arial" charset="0"/>
                <a:cs typeface="Arial" charset="0"/>
              </a:rPr>
              <a:t>Understanding the interaction between human rights and mental health</a:t>
            </a:r>
          </a:p>
          <a:p>
            <a:pPr eaLnBrk="0" hangingPunct="0">
              <a:spcBef>
                <a:spcPct val="50000"/>
              </a:spcBef>
              <a:defRPr/>
            </a:pPr>
            <a:endParaRPr lang="en-GB" sz="3000" b="1" dirty="0">
              <a:solidFill>
                <a:srgbClr val="FF0000"/>
              </a:solidFill>
              <a:latin typeface="Arial" charset="0"/>
              <a:cs typeface="Arial" charset="0"/>
            </a:endParaRPr>
          </a:p>
        </p:txBody>
      </p:sp>
      <p:sp>
        <p:nvSpPr>
          <p:cNvPr id="12291" name="Text Box 7"/>
          <p:cNvSpPr txBox="1">
            <a:spLocks noChangeArrowheads="1"/>
          </p:cNvSpPr>
          <p:nvPr/>
        </p:nvSpPr>
        <p:spPr bwMode="auto">
          <a:xfrm>
            <a:off x="500063" y="2286000"/>
            <a:ext cx="8069262" cy="4570482"/>
          </a:xfrm>
          <a:prstGeom prst="rect">
            <a:avLst/>
          </a:prstGeom>
          <a:noFill/>
          <a:ln w="9525">
            <a:noFill/>
            <a:miter lim="800000"/>
            <a:headEnd/>
            <a:tailEnd/>
          </a:ln>
        </p:spPr>
        <p:txBody>
          <a:bodyPr>
            <a:spAutoFit/>
          </a:bodyPr>
          <a:lstStyle/>
          <a:p>
            <a:pPr algn="ctr" eaLnBrk="0" hangingPunct="0">
              <a:spcBef>
                <a:spcPct val="50000"/>
              </a:spcBef>
              <a:defRPr/>
            </a:pPr>
            <a:r>
              <a:rPr lang="en-GB" sz="2400" b="1" dirty="0">
                <a:solidFill>
                  <a:srgbClr val="333399"/>
                </a:solidFill>
                <a:latin typeface="Arial" pitchFamily="34" charset="0"/>
              </a:rPr>
              <a:t> </a:t>
            </a:r>
            <a:r>
              <a:rPr lang="en-US" sz="2400" b="1" dirty="0">
                <a:latin typeface="Arial" pitchFamily="34" charset="0"/>
                <a:ea typeface="MS PGothic" pitchFamily="34" charset="-128"/>
              </a:rPr>
              <a:t>The themes for this lecture:</a:t>
            </a:r>
          </a:p>
          <a:p>
            <a:pPr algn="ctr" eaLnBrk="0" hangingPunct="0">
              <a:spcBef>
                <a:spcPct val="50000"/>
              </a:spcBef>
              <a:defRPr/>
            </a:pPr>
            <a:endParaRPr lang="en-GB" sz="1600" b="1" dirty="0">
              <a:solidFill>
                <a:srgbClr val="333399"/>
              </a:solidFill>
              <a:latin typeface="Arial" pitchFamily="34" charset="0"/>
            </a:endParaRPr>
          </a:p>
          <a:p>
            <a:pPr marL="914400" lvl="1" indent="-457200" eaLnBrk="0" hangingPunct="0">
              <a:buFont typeface="Wingdings" pitchFamily="2" charset="2"/>
              <a:buAutoNum type="arabicPeriod"/>
              <a:defRPr/>
            </a:pPr>
            <a:r>
              <a:rPr lang="en-GB" sz="2400" b="1" dirty="0" smtClean="0">
                <a:latin typeface="Arial" pitchFamily="34" charset="0"/>
              </a:rPr>
              <a:t>Mental </a:t>
            </a:r>
            <a:r>
              <a:rPr lang="en-GB" sz="2400" b="1" dirty="0">
                <a:latin typeface="Arial" pitchFamily="34" charset="0"/>
              </a:rPr>
              <a:t>health policy, law &amp; practice affect human rights</a:t>
            </a:r>
          </a:p>
          <a:p>
            <a:pPr marL="914400" lvl="1" indent="-457200" eaLnBrk="0" hangingPunct="0">
              <a:buFont typeface="Wingdings" pitchFamily="2" charset="2"/>
              <a:buAutoNum type="arabicPeriod"/>
              <a:defRPr/>
            </a:pPr>
            <a:endParaRPr lang="en-GB" sz="2400" b="1" dirty="0">
              <a:latin typeface="Arial" pitchFamily="34" charset="0"/>
            </a:endParaRPr>
          </a:p>
          <a:p>
            <a:pPr marL="914400" lvl="1" indent="-457200" eaLnBrk="0" hangingPunct="0">
              <a:spcBef>
                <a:spcPts val="0"/>
              </a:spcBef>
              <a:buFont typeface="Wingdings" pitchFamily="2" charset="2"/>
              <a:buAutoNum type="arabicPeriod"/>
              <a:defRPr/>
            </a:pPr>
            <a:r>
              <a:rPr lang="en-GB" sz="2400" b="1" dirty="0">
                <a:latin typeface="Arial" pitchFamily="34" charset="0"/>
              </a:rPr>
              <a:t> Human rights violations affect mental health</a:t>
            </a:r>
          </a:p>
          <a:p>
            <a:pPr marL="914400" lvl="1" indent="-457200" eaLnBrk="0" hangingPunct="0">
              <a:spcBef>
                <a:spcPts val="0"/>
              </a:spcBef>
              <a:buFont typeface="+mj-lt"/>
              <a:buAutoNum type="arabicPeriod"/>
              <a:defRPr/>
            </a:pPr>
            <a:endParaRPr lang="en-GB" sz="2400" b="1" dirty="0">
              <a:latin typeface="Arial" pitchFamily="34" charset="0"/>
            </a:endParaRPr>
          </a:p>
          <a:p>
            <a:pPr marL="914400" lvl="1" indent="-457200" eaLnBrk="0" hangingPunct="0">
              <a:spcBef>
                <a:spcPts val="0"/>
              </a:spcBef>
              <a:buFont typeface="+mj-lt"/>
              <a:buAutoNum type="arabicPeriod"/>
              <a:defRPr/>
            </a:pPr>
            <a:r>
              <a:rPr lang="en-GB" sz="2400" b="1" dirty="0">
                <a:solidFill>
                  <a:srgbClr val="003A00"/>
                </a:solidFill>
                <a:latin typeface="Arial" pitchFamily="34" charset="0"/>
              </a:rPr>
              <a:t>Human rights violations of people with mental disabilities are highly </a:t>
            </a:r>
            <a:r>
              <a:rPr lang="en-GB" sz="2400" b="1" dirty="0" smtClean="0">
                <a:solidFill>
                  <a:srgbClr val="003A00"/>
                </a:solidFill>
                <a:latin typeface="Arial" pitchFamily="34" charset="0"/>
              </a:rPr>
              <a:t>prevalent</a:t>
            </a:r>
          </a:p>
          <a:p>
            <a:pPr marL="914400" lvl="1" indent="-457200" eaLnBrk="0" hangingPunct="0">
              <a:spcBef>
                <a:spcPts val="0"/>
              </a:spcBef>
              <a:buFont typeface="+mj-lt"/>
              <a:buAutoNum type="arabicPeriod"/>
              <a:defRPr/>
            </a:pPr>
            <a:endParaRPr lang="en-GB" sz="2400" b="1" dirty="0">
              <a:solidFill>
                <a:srgbClr val="003A00"/>
              </a:solidFill>
              <a:latin typeface="Arial" pitchFamily="34" charset="0"/>
            </a:endParaRPr>
          </a:p>
          <a:p>
            <a:pPr marL="914400" lvl="1" indent="-457200" eaLnBrk="0" hangingPunct="0">
              <a:spcBef>
                <a:spcPts val="0"/>
              </a:spcBef>
              <a:buFont typeface="+mj-lt"/>
              <a:buAutoNum type="arabicPeriod"/>
              <a:defRPr/>
            </a:pPr>
            <a:r>
              <a:rPr lang="en-GB" sz="2400" b="1" dirty="0" smtClean="0">
                <a:solidFill>
                  <a:srgbClr val="003A00"/>
                </a:solidFill>
                <a:latin typeface="Arial" pitchFamily="34" charset="0"/>
              </a:rPr>
              <a:t>WHO </a:t>
            </a:r>
            <a:r>
              <a:rPr lang="en-GB" sz="2400" b="1" dirty="0" err="1" smtClean="0">
                <a:solidFill>
                  <a:srgbClr val="003A00"/>
                </a:solidFill>
                <a:latin typeface="Arial" pitchFamily="34" charset="0"/>
              </a:rPr>
              <a:t>QualityRights</a:t>
            </a:r>
            <a:r>
              <a:rPr lang="en-GB" sz="2400" b="1" dirty="0" smtClean="0">
                <a:solidFill>
                  <a:srgbClr val="003A00"/>
                </a:solidFill>
                <a:latin typeface="Arial" pitchFamily="34" charset="0"/>
              </a:rPr>
              <a:t> tool</a:t>
            </a:r>
            <a:endParaRPr lang="en-GB" sz="2400" b="1" dirty="0">
              <a:solidFill>
                <a:srgbClr val="003A00"/>
              </a:solidFill>
              <a:latin typeface="Arial" pitchFamily="34" charset="0"/>
            </a:endParaRPr>
          </a:p>
          <a:p>
            <a:pPr lvl="1" eaLnBrk="0" hangingPunct="0">
              <a:spcBef>
                <a:spcPct val="50000"/>
              </a:spcBef>
              <a:defRPr/>
            </a:pPr>
            <a:endParaRPr lang="en-GB" dirty="0">
              <a:latin typeface="Arial" pitchFamily="34" charset="0"/>
            </a:endParaRPr>
          </a:p>
        </p:txBody>
      </p:sp>
    </p:spTree>
    <p:extLst>
      <p:ext uri="{BB962C8B-B14F-4D97-AF65-F5344CB8AC3E}">
        <p14:creationId xmlns:p14="http://schemas.microsoft.com/office/powerpoint/2010/main" val="1981357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17725" y="1600200"/>
            <a:ext cx="6311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Clr>
                <a:srgbClr val="FF3300"/>
              </a:buClr>
              <a:buSzPct val="110000"/>
              <a:buFont typeface="Marlett" pitchFamily="2" charset="2"/>
              <a:buChar char="¥"/>
            </a:pPr>
            <a:endParaRPr lang="es-ES_tradnl" altLang="en-US" sz="2000">
              <a:solidFill>
                <a:srgbClr val="FF3300"/>
              </a:solidFill>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3375"/>
            <a:ext cx="37338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5795963" y="1844675"/>
            <a:ext cx="2579687"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20000"/>
              </a:spcBef>
            </a:pPr>
            <a:r>
              <a:rPr lang="en-GB" altLang="es-ES"/>
              <a:t>The El Peral Hospital (Santiago, Chile) became a warehouse of  people with mental disorders and social problems</a:t>
            </a:r>
          </a:p>
          <a:p>
            <a:endParaRPr lang="es-ES_tradnl" altLang="es-ES">
              <a:latin typeface="Times" panose="02020603050405020304" pitchFamily="18" charset="0"/>
            </a:endParaRPr>
          </a:p>
        </p:txBody>
      </p:sp>
    </p:spTree>
    <p:extLst>
      <p:ext uri="{BB962C8B-B14F-4D97-AF65-F5344CB8AC3E}">
        <p14:creationId xmlns:p14="http://schemas.microsoft.com/office/powerpoint/2010/main" val="94429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bldLvl="3"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55507" y="357188"/>
            <a:ext cx="7332899"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sz="3200" dirty="0">
                <a:latin typeface="Arial" panose="020B0604020202020204" pitchFamily="34" charset="0"/>
              </a:rPr>
              <a:t> </a:t>
            </a:r>
            <a:r>
              <a:rPr lang="en-GB" altLang="es-ES" b="1" dirty="0">
                <a:solidFill>
                  <a:srgbClr val="C00000"/>
                </a:solidFill>
                <a:latin typeface="Arial" panose="020B0604020202020204" pitchFamily="34" charset="0"/>
              </a:rPr>
              <a:t>3.</a:t>
            </a:r>
            <a:r>
              <a:rPr lang="en-GB" altLang="es-ES" dirty="0">
                <a:latin typeface="Arial" panose="020B0604020202020204" pitchFamily="34" charset="0"/>
              </a:rPr>
              <a:t> </a:t>
            </a:r>
            <a:r>
              <a:rPr lang="en-GB" altLang="es-ES" b="1" dirty="0">
                <a:solidFill>
                  <a:srgbClr val="C00000"/>
                </a:solidFill>
                <a:latin typeface="Arial" panose="020B0604020202020204" pitchFamily="34" charset="0"/>
              </a:rPr>
              <a:t>Human rights violations of people with </a:t>
            </a:r>
            <a:endParaRPr lang="en-GB" altLang="es-ES" b="1" dirty="0" smtClean="0">
              <a:solidFill>
                <a:srgbClr val="C00000"/>
              </a:solidFill>
              <a:latin typeface="Arial" panose="020B0604020202020204" pitchFamily="34" charset="0"/>
            </a:endParaRPr>
          </a:p>
          <a:p>
            <a:pPr algn="ctr"/>
            <a:r>
              <a:rPr lang="en-GB" altLang="es-ES" b="1" dirty="0" smtClean="0">
                <a:solidFill>
                  <a:srgbClr val="C00000"/>
                </a:solidFill>
                <a:latin typeface="Arial" panose="020B0604020202020204" pitchFamily="34" charset="0"/>
              </a:rPr>
              <a:t>mental </a:t>
            </a:r>
            <a:r>
              <a:rPr lang="en-GB" altLang="es-ES" b="1" dirty="0">
                <a:solidFill>
                  <a:srgbClr val="C00000"/>
                </a:solidFill>
                <a:latin typeface="Arial" panose="020B0604020202020204" pitchFamily="34" charset="0"/>
              </a:rPr>
              <a:t>disabilities</a:t>
            </a:r>
            <a:endParaRPr lang="en-GB" altLang="es-ES" dirty="0">
              <a:latin typeface="Arial" panose="020B0604020202020204" pitchFamily="34" charset="0"/>
            </a:endParaRPr>
          </a:p>
        </p:txBody>
      </p:sp>
      <p:sp>
        <p:nvSpPr>
          <p:cNvPr id="21507" name="Text Box 3"/>
          <p:cNvSpPr txBox="1">
            <a:spLocks noChangeArrowheads="1"/>
          </p:cNvSpPr>
          <p:nvPr/>
        </p:nvSpPr>
        <p:spPr bwMode="auto">
          <a:xfrm>
            <a:off x="357188" y="1613422"/>
            <a:ext cx="8286750" cy="4355038"/>
          </a:xfrm>
          <a:prstGeom prst="rect">
            <a:avLst/>
          </a:prstGeom>
          <a:noFill/>
          <a:ln w="9525">
            <a:noFill/>
            <a:miter lim="800000"/>
            <a:headEnd/>
            <a:tailEnd/>
          </a:ln>
        </p:spPr>
        <p:txBody>
          <a:bodyPr>
            <a:spAutoFit/>
          </a:bodyPr>
          <a:lstStyle/>
          <a:p>
            <a:pPr marL="914400" lvl="1" indent="-457200" eaLnBrk="0" hangingPunct="0">
              <a:spcBef>
                <a:spcPct val="50000"/>
              </a:spcBef>
              <a:buFont typeface="Wingdings" pitchFamily="2" charset="2"/>
              <a:buAutoNum type="alphaUcPeriod" startAt="3"/>
              <a:defRPr/>
            </a:pPr>
            <a:r>
              <a:rPr lang="en-GB" sz="2400" b="1" dirty="0">
                <a:solidFill>
                  <a:srgbClr val="680068"/>
                </a:solidFill>
                <a:latin typeface="Arial" pitchFamily="34" charset="0"/>
              </a:rPr>
              <a:t>Violations in the community </a:t>
            </a:r>
            <a:r>
              <a:rPr lang="en-GB" sz="2400" b="1" dirty="0" smtClean="0">
                <a:solidFill>
                  <a:srgbClr val="680068"/>
                </a:solidFill>
                <a:latin typeface="Arial" pitchFamily="34" charset="0"/>
              </a:rPr>
              <a:t>context 1</a:t>
            </a:r>
            <a:endParaRPr lang="en-GB" sz="2400" b="1" dirty="0">
              <a:solidFill>
                <a:srgbClr val="680068"/>
              </a:solidFill>
              <a:latin typeface="Arial" pitchFamily="34" charset="0"/>
            </a:endParaRPr>
          </a:p>
          <a:p>
            <a:pPr marL="457200" indent="-457200" eaLnBrk="0" hangingPunct="0">
              <a:spcBef>
                <a:spcPct val="50000"/>
              </a:spcBef>
              <a:buFontTx/>
              <a:buBlip>
                <a:blip r:embed="rId3"/>
              </a:buBlip>
              <a:defRPr/>
            </a:pPr>
            <a:r>
              <a:rPr lang="en-GB" sz="2200" b="1" dirty="0">
                <a:latin typeface="Arial" pitchFamily="34" charset="0"/>
              </a:rPr>
              <a:t>People face violations in all areas of their lives:</a:t>
            </a:r>
          </a:p>
          <a:p>
            <a:pPr marL="914400" lvl="1" indent="-457200" eaLnBrk="0" hangingPunct="0">
              <a:spcBef>
                <a:spcPct val="50000"/>
              </a:spcBef>
              <a:buFont typeface="Wingdings" pitchFamily="2" charset="2"/>
              <a:buChar char="v"/>
              <a:defRPr/>
            </a:pPr>
            <a:r>
              <a:rPr lang="en-GB" sz="2200" dirty="0">
                <a:latin typeface="Arial" pitchFamily="34" charset="0"/>
              </a:rPr>
              <a:t>Lack of employment opportunities</a:t>
            </a:r>
          </a:p>
          <a:p>
            <a:pPr marL="1371600" lvl="2" indent="-457200" eaLnBrk="0" hangingPunct="0">
              <a:spcBef>
                <a:spcPts val="0"/>
              </a:spcBef>
              <a:buFont typeface="Wingdings" pitchFamily="2" charset="2"/>
              <a:buChar char="§"/>
              <a:defRPr/>
            </a:pPr>
            <a:r>
              <a:rPr lang="en-GB" sz="2200" dirty="0">
                <a:latin typeface="Arial" pitchFamily="34" charset="0"/>
              </a:rPr>
              <a:t>Discriminated while seeking a job</a:t>
            </a:r>
          </a:p>
          <a:p>
            <a:pPr marL="1371600" lvl="2" indent="-457200" eaLnBrk="0" hangingPunct="0">
              <a:spcBef>
                <a:spcPts val="0"/>
              </a:spcBef>
              <a:buFont typeface="Wingdings" pitchFamily="2" charset="2"/>
              <a:buChar char="§"/>
              <a:defRPr/>
            </a:pPr>
            <a:r>
              <a:rPr lang="en-GB" sz="2200" dirty="0">
                <a:latin typeface="Arial" pitchFamily="34" charset="0"/>
              </a:rPr>
              <a:t>Dismissed because of mental illness</a:t>
            </a:r>
          </a:p>
          <a:p>
            <a:pPr marL="1371600" lvl="2" indent="-457200" eaLnBrk="0" hangingPunct="0">
              <a:spcBef>
                <a:spcPts val="0"/>
              </a:spcBef>
              <a:buFont typeface="Wingdings" pitchFamily="2" charset="2"/>
              <a:buChar char="§"/>
              <a:defRPr/>
            </a:pPr>
            <a:r>
              <a:rPr lang="en-US" sz="2200" dirty="0">
                <a:latin typeface="Arial" pitchFamily="34" charset="0"/>
              </a:rPr>
              <a:t>20% - 30% of people with severe mental </a:t>
            </a:r>
            <a:r>
              <a:rPr lang="en-US" sz="2200" dirty="0" smtClean="0">
                <a:latin typeface="Arial" pitchFamily="34" charset="0"/>
              </a:rPr>
              <a:t>disorder </a:t>
            </a:r>
            <a:r>
              <a:rPr lang="en-US" sz="2200" dirty="0">
                <a:latin typeface="Arial" pitchFamily="34" charset="0"/>
              </a:rPr>
              <a:t>(schizophrenia) have a job in Europe</a:t>
            </a:r>
            <a:endParaRPr lang="en-GB" sz="2200" dirty="0">
              <a:latin typeface="Arial" pitchFamily="34" charset="0"/>
            </a:endParaRPr>
          </a:p>
          <a:p>
            <a:pPr marL="914400" lvl="1" indent="-457200" eaLnBrk="0" hangingPunct="0">
              <a:spcBef>
                <a:spcPct val="50000"/>
              </a:spcBef>
              <a:buFont typeface="Wingdings" pitchFamily="2" charset="2"/>
              <a:buChar char="v"/>
              <a:defRPr/>
            </a:pPr>
            <a:r>
              <a:rPr lang="en-GB" sz="2200" dirty="0">
                <a:latin typeface="Arial" pitchFamily="34" charset="0"/>
              </a:rPr>
              <a:t>Lack of educational opportunities</a:t>
            </a:r>
          </a:p>
          <a:p>
            <a:pPr marL="1224000" lvl="2" indent="-457200" eaLnBrk="0" hangingPunct="0">
              <a:spcBef>
                <a:spcPts val="0"/>
              </a:spcBef>
              <a:buFont typeface="Wingdings" pitchFamily="2" charset="2"/>
              <a:buChar char="§"/>
              <a:defRPr/>
            </a:pPr>
            <a:r>
              <a:rPr lang="en-US" sz="2200" dirty="0">
                <a:latin typeface="Arial" pitchFamily="34" charset="0"/>
              </a:rPr>
              <a:t>Children with mental disabilities are institutionalized</a:t>
            </a:r>
          </a:p>
          <a:p>
            <a:pPr marL="1224000" lvl="2" indent="-457200" eaLnBrk="0" hangingPunct="0">
              <a:spcBef>
                <a:spcPts val="0"/>
              </a:spcBef>
              <a:buFont typeface="Wingdings" pitchFamily="2" charset="2"/>
              <a:buChar char="§"/>
              <a:defRPr/>
            </a:pPr>
            <a:r>
              <a:rPr lang="en-US" sz="2200" dirty="0">
                <a:latin typeface="Arial" pitchFamily="34" charset="0"/>
              </a:rPr>
              <a:t>They are segregated</a:t>
            </a:r>
            <a:r>
              <a:rPr lang="en-US" sz="2200" dirty="0"/>
              <a:t>  </a:t>
            </a:r>
            <a:r>
              <a:rPr lang="en-US" sz="2200" dirty="0">
                <a:latin typeface="Arial" pitchFamily="34" charset="0"/>
              </a:rPr>
              <a:t>from “normal” children in special schools  </a:t>
            </a:r>
            <a:r>
              <a:rPr lang="en-US" dirty="0">
                <a:latin typeface="Arial" pitchFamily="34" charset="0"/>
              </a:rPr>
              <a:t>                                                                                                </a:t>
            </a:r>
            <a:endParaRPr lang="en-GB" dirty="0">
              <a:latin typeface="Arial" pitchFamily="34" charset="0"/>
            </a:endParaRPr>
          </a:p>
        </p:txBody>
      </p:sp>
    </p:spTree>
    <p:extLst>
      <p:ext uri="{BB962C8B-B14F-4D97-AF65-F5344CB8AC3E}">
        <p14:creationId xmlns:p14="http://schemas.microsoft.com/office/powerpoint/2010/main" val="3545005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4314" y="357188"/>
            <a:ext cx="7251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GB" altLang="es-ES" sz="3200" dirty="0">
                <a:latin typeface="Arial" panose="020B0604020202020204" pitchFamily="34" charset="0"/>
              </a:rPr>
              <a:t> </a:t>
            </a:r>
            <a:r>
              <a:rPr lang="en-GB" altLang="es-ES" dirty="0">
                <a:solidFill>
                  <a:srgbClr val="C00000"/>
                </a:solidFill>
                <a:latin typeface="Arial" panose="020B0604020202020204" pitchFamily="34" charset="0"/>
              </a:rPr>
              <a:t>3</a:t>
            </a:r>
            <a:r>
              <a:rPr lang="en-GB" altLang="es-ES" sz="3200" dirty="0">
                <a:solidFill>
                  <a:srgbClr val="C00000"/>
                </a:solidFill>
                <a:latin typeface="Arial" panose="020B0604020202020204" pitchFamily="34" charset="0"/>
              </a:rPr>
              <a:t>.</a:t>
            </a:r>
            <a:r>
              <a:rPr lang="en-GB" altLang="es-ES" sz="3200" dirty="0">
                <a:latin typeface="Arial" panose="020B0604020202020204" pitchFamily="34" charset="0"/>
              </a:rPr>
              <a:t> </a:t>
            </a:r>
            <a:r>
              <a:rPr lang="en-GB" altLang="es-ES" b="1" dirty="0">
                <a:solidFill>
                  <a:srgbClr val="C00000"/>
                </a:solidFill>
                <a:latin typeface="Arial" panose="020B0604020202020204" pitchFamily="34" charset="0"/>
              </a:rPr>
              <a:t>Human rights violations of people with mental disabilities</a:t>
            </a:r>
            <a:endParaRPr lang="en-GB" altLang="es-ES" dirty="0">
              <a:latin typeface="Arial" panose="020B0604020202020204" pitchFamily="34" charset="0"/>
            </a:endParaRPr>
          </a:p>
        </p:txBody>
      </p:sp>
      <p:sp>
        <p:nvSpPr>
          <p:cNvPr id="41987" name="Text Box 3"/>
          <p:cNvSpPr txBox="1">
            <a:spLocks noChangeArrowheads="1"/>
          </p:cNvSpPr>
          <p:nvPr/>
        </p:nvSpPr>
        <p:spPr bwMode="auto">
          <a:xfrm>
            <a:off x="408580" y="1429603"/>
            <a:ext cx="820315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914400" indent="-457200" eaLnBrk="0" hangingPunct="0">
              <a:defRPr sz="2400">
                <a:solidFill>
                  <a:schemeClr val="tx1"/>
                </a:solidFill>
                <a:latin typeface="Times New Roman" panose="02020603050405020304" pitchFamily="18" charset="0"/>
                <a:cs typeface="Arial" panose="020B0604020202020204" pitchFamily="34" charset="0"/>
              </a:defRPr>
            </a:lvl2pPr>
            <a:lvl3pPr marL="1371600" indent="-4572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a:spcBef>
                <a:spcPct val="50000"/>
              </a:spcBef>
              <a:buFont typeface="Wingdings" panose="05000000000000000000" pitchFamily="2" charset="2"/>
              <a:buAutoNum type="alphaUcPeriod" startAt="3"/>
            </a:pPr>
            <a:r>
              <a:rPr lang="en-GB" altLang="es-ES" b="1" dirty="0">
                <a:solidFill>
                  <a:srgbClr val="680068"/>
                </a:solidFill>
                <a:latin typeface="Arial" panose="020B0604020202020204" pitchFamily="34" charset="0"/>
              </a:rPr>
              <a:t>Violations in the community context</a:t>
            </a:r>
          </a:p>
          <a:p>
            <a:pPr lvl="1">
              <a:spcBef>
                <a:spcPct val="50000"/>
              </a:spcBef>
              <a:buFont typeface="Wingdings" panose="05000000000000000000" pitchFamily="2" charset="2"/>
              <a:buChar char="v"/>
            </a:pPr>
            <a:r>
              <a:rPr lang="en-GB" altLang="es-ES" dirty="0">
                <a:latin typeface="Arial" panose="020B0604020202020204" pitchFamily="34" charset="0"/>
              </a:rPr>
              <a:t>Violation of civil rights </a:t>
            </a:r>
          </a:p>
          <a:p>
            <a:pPr lvl="2">
              <a:spcBef>
                <a:spcPct val="50000"/>
              </a:spcBef>
              <a:buFont typeface="Wingdings" panose="05000000000000000000" pitchFamily="2" charset="2"/>
              <a:buChar char="§"/>
            </a:pPr>
            <a:r>
              <a:rPr lang="en-GB" altLang="es-ES" dirty="0">
                <a:latin typeface="Arial" panose="020B0604020202020204" pitchFamily="34" charset="0"/>
              </a:rPr>
              <a:t>Right to vote, </a:t>
            </a:r>
          </a:p>
          <a:p>
            <a:pPr lvl="2">
              <a:spcBef>
                <a:spcPct val="50000"/>
              </a:spcBef>
              <a:buFont typeface="Wingdings" panose="05000000000000000000" pitchFamily="2" charset="2"/>
              <a:buChar char="§"/>
            </a:pPr>
            <a:r>
              <a:rPr lang="en-GB" altLang="es-ES" dirty="0">
                <a:latin typeface="Arial" panose="020B0604020202020204" pitchFamily="34" charset="0"/>
              </a:rPr>
              <a:t>To marry</a:t>
            </a:r>
          </a:p>
          <a:p>
            <a:pPr lvl="2">
              <a:spcBef>
                <a:spcPct val="50000"/>
              </a:spcBef>
              <a:buFont typeface="Wingdings" panose="05000000000000000000" pitchFamily="2" charset="2"/>
              <a:buChar char="§"/>
            </a:pPr>
            <a:r>
              <a:rPr lang="en-GB" altLang="es-ES" dirty="0">
                <a:latin typeface="Arial" panose="020B0604020202020204" pitchFamily="34" charset="0"/>
              </a:rPr>
              <a:t>To have children or to adopt one</a:t>
            </a:r>
          </a:p>
          <a:p>
            <a:pPr lvl="2">
              <a:spcBef>
                <a:spcPct val="50000"/>
              </a:spcBef>
              <a:buFont typeface="Wingdings" panose="05000000000000000000" pitchFamily="2" charset="2"/>
              <a:buChar char="§"/>
            </a:pPr>
            <a:r>
              <a:rPr lang="en-GB" altLang="es-ES" dirty="0">
                <a:latin typeface="Arial" panose="020B0604020202020204" pitchFamily="34" charset="0"/>
              </a:rPr>
              <a:t>To a fair trial (</a:t>
            </a:r>
            <a:r>
              <a:rPr lang="en-GB" altLang="es-ES" dirty="0" err="1">
                <a:latin typeface="Arial" panose="020B0604020202020204" pitchFamily="34" charset="0"/>
              </a:rPr>
              <a:t>i</a:t>
            </a:r>
            <a:r>
              <a:rPr lang="en-US" altLang="es-ES" dirty="0" err="1">
                <a:latin typeface="Arial" panose="020B0604020202020204" pitchFamily="34" charset="0"/>
              </a:rPr>
              <a:t>nappropriately</a:t>
            </a:r>
            <a:r>
              <a:rPr lang="en-US" altLang="es-ES" dirty="0">
                <a:latin typeface="Arial" panose="020B0604020202020204" pitchFamily="34" charset="0"/>
              </a:rPr>
              <a:t> detained in prisons)</a:t>
            </a:r>
            <a:endParaRPr lang="en-GB" altLang="es-ES" dirty="0">
              <a:latin typeface="Arial" panose="020B0604020202020204" pitchFamily="34" charset="0"/>
            </a:endParaRPr>
          </a:p>
          <a:p>
            <a:pPr lvl="2">
              <a:spcBef>
                <a:spcPct val="50000"/>
              </a:spcBef>
              <a:buFont typeface="Wingdings" panose="05000000000000000000" pitchFamily="2" charset="2"/>
              <a:buChar char="§"/>
            </a:pPr>
            <a:r>
              <a:rPr lang="en-GB" altLang="es-ES" dirty="0">
                <a:latin typeface="Arial" panose="020B0604020202020204" pitchFamily="34" charset="0"/>
              </a:rPr>
              <a:t>To engage in financial transactions</a:t>
            </a:r>
          </a:p>
          <a:p>
            <a:pPr lvl="1">
              <a:spcBef>
                <a:spcPct val="50000"/>
              </a:spcBef>
            </a:pPr>
            <a:endParaRPr lang="en-GB" altLang="es-ES" sz="1200" dirty="0">
              <a:latin typeface="Arial" panose="020B0604020202020204" pitchFamily="34" charset="0"/>
            </a:endParaRPr>
          </a:p>
          <a:p>
            <a:r>
              <a:rPr lang="en-GB" altLang="es-ES" dirty="0">
                <a:latin typeface="Arial" panose="020B0604020202020204" pitchFamily="34" charset="0"/>
              </a:rPr>
              <a:t> </a:t>
            </a:r>
            <a:r>
              <a:rPr lang="en-GB" altLang="es-ES" b="1" dirty="0">
                <a:latin typeface="Arial" panose="020B0604020202020204" pitchFamily="34" charset="0"/>
              </a:rPr>
              <a:t>People with mental disabilities are prevented from integrating into society</a:t>
            </a:r>
            <a:endParaRPr lang="en-US" altLang="zh-CN"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229120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111179-D632-5442-B654-9F410E655540}" type="datetime1">
              <a:rPr lang="ru-RU" smtClean="0"/>
              <a:t>13.11.2014</a:t>
            </a:fld>
            <a:endParaRPr lang="en-US"/>
          </a:p>
        </p:txBody>
      </p:sp>
      <p:sp>
        <p:nvSpPr>
          <p:cNvPr id="4" name="Marcador de número de diapositiva 3"/>
          <p:cNvSpPr>
            <a:spLocks noGrp="1"/>
          </p:cNvSpPr>
          <p:nvPr>
            <p:ph type="sldNum" sz="quarter" idx="12"/>
          </p:nvPr>
        </p:nvSpPr>
        <p:spPr/>
        <p:txBody>
          <a:bodyPr/>
          <a:lstStyle/>
          <a:p>
            <a:fld id="{65DF3345-A60F-6B4A-AA7B-9545B45C4F49}" type="slidenum">
              <a:rPr lang="en-US" smtClean="0"/>
              <a:t>33</a:t>
            </a:fld>
            <a:endParaRPr lang="en-US"/>
          </a:p>
        </p:txBody>
      </p:sp>
      <p:sp>
        <p:nvSpPr>
          <p:cNvPr id="5" name="Rectángulo 4"/>
          <p:cNvSpPr/>
          <p:nvPr/>
        </p:nvSpPr>
        <p:spPr>
          <a:xfrm>
            <a:off x="859809" y="1402335"/>
            <a:ext cx="6878471" cy="2646878"/>
          </a:xfrm>
          <a:prstGeom prst="rect">
            <a:avLst/>
          </a:prstGeom>
        </p:spPr>
        <p:txBody>
          <a:bodyPr wrap="square">
            <a:spAutoFit/>
          </a:bodyPr>
          <a:lstStyle/>
          <a:p>
            <a:r>
              <a:rPr lang="en-US" sz="2800" b="1" dirty="0">
                <a:solidFill>
                  <a:srgbClr val="000000"/>
                </a:solidFill>
                <a:latin typeface="Shaker2Lancet-Bold"/>
              </a:rPr>
              <a:t>Human rights violations of people with mental </a:t>
            </a:r>
            <a:r>
              <a:rPr lang="en-US" sz="2800" b="1" dirty="0" smtClean="0">
                <a:solidFill>
                  <a:srgbClr val="000000"/>
                </a:solidFill>
                <a:latin typeface="Shaker2Lancet-Bold"/>
              </a:rPr>
              <a:t>and psychosocial </a:t>
            </a:r>
            <a:r>
              <a:rPr lang="en-US" sz="2800" b="1" dirty="0">
                <a:solidFill>
                  <a:srgbClr val="000000"/>
                </a:solidFill>
                <a:latin typeface="Shaker2Lancet-Bold"/>
              </a:rPr>
              <a:t>disabilities: an unresolved global </a:t>
            </a:r>
            <a:r>
              <a:rPr lang="en-US" sz="2800" b="1" dirty="0" smtClean="0">
                <a:solidFill>
                  <a:srgbClr val="000000"/>
                </a:solidFill>
                <a:latin typeface="Shaker2Lancet-Bold"/>
              </a:rPr>
              <a:t>crisis</a:t>
            </a:r>
          </a:p>
          <a:p>
            <a:endParaRPr lang="en-US" sz="2800" b="1" dirty="0">
              <a:solidFill>
                <a:srgbClr val="000000"/>
              </a:solidFill>
              <a:latin typeface="Shaker2Lancet-Bold"/>
            </a:endParaRPr>
          </a:p>
          <a:p>
            <a:r>
              <a:rPr lang="es-ES" i="1" dirty="0">
                <a:solidFill>
                  <a:srgbClr val="006633"/>
                </a:solidFill>
                <a:latin typeface="Shaker2Lancet-Italic"/>
              </a:rPr>
              <a:t>Natalie </a:t>
            </a:r>
            <a:r>
              <a:rPr lang="es-ES" i="1" dirty="0" err="1">
                <a:solidFill>
                  <a:srgbClr val="006633"/>
                </a:solidFill>
                <a:latin typeface="Shaker2Lancet-Italic"/>
              </a:rPr>
              <a:t>Drew</a:t>
            </a:r>
            <a:r>
              <a:rPr lang="es-ES" i="1" dirty="0">
                <a:solidFill>
                  <a:srgbClr val="006633"/>
                </a:solidFill>
                <a:latin typeface="Shaker2Lancet-Italic"/>
              </a:rPr>
              <a:t>, Michelle Funk, Stephen </a:t>
            </a:r>
            <a:r>
              <a:rPr lang="es-ES" i="1" dirty="0" err="1">
                <a:solidFill>
                  <a:srgbClr val="006633"/>
                </a:solidFill>
                <a:latin typeface="Shaker2Lancet-Italic"/>
              </a:rPr>
              <a:t>Tang</a:t>
            </a:r>
            <a:r>
              <a:rPr lang="es-ES" i="1" dirty="0">
                <a:solidFill>
                  <a:srgbClr val="006633"/>
                </a:solidFill>
                <a:latin typeface="Shaker2Lancet-Italic"/>
              </a:rPr>
              <a:t>, </a:t>
            </a:r>
            <a:r>
              <a:rPr lang="es-ES" i="1" dirty="0" err="1">
                <a:solidFill>
                  <a:srgbClr val="006633"/>
                </a:solidFill>
                <a:latin typeface="Shaker2Lancet-Italic"/>
              </a:rPr>
              <a:t>Jagannath</a:t>
            </a:r>
            <a:r>
              <a:rPr lang="es-ES" i="1" dirty="0">
                <a:solidFill>
                  <a:srgbClr val="006633"/>
                </a:solidFill>
                <a:latin typeface="Shaker2Lancet-Italic"/>
              </a:rPr>
              <a:t> </a:t>
            </a:r>
            <a:r>
              <a:rPr lang="es-ES" i="1" dirty="0" err="1">
                <a:solidFill>
                  <a:srgbClr val="006633"/>
                </a:solidFill>
                <a:latin typeface="Shaker2Lancet-Italic"/>
              </a:rPr>
              <a:t>Lamichhane</a:t>
            </a:r>
            <a:r>
              <a:rPr lang="es-ES" i="1" dirty="0">
                <a:solidFill>
                  <a:srgbClr val="006633"/>
                </a:solidFill>
                <a:latin typeface="Shaker2Lancet-Italic"/>
              </a:rPr>
              <a:t>, Elena Chávez, </a:t>
            </a:r>
            <a:r>
              <a:rPr lang="es-ES" i="1" dirty="0" err="1">
                <a:solidFill>
                  <a:srgbClr val="006633"/>
                </a:solidFill>
                <a:latin typeface="Shaker2Lancet-Italic"/>
              </a:rPr>
              <a:t>Sylvester</a:t>
            </a:r>
            <a:r>
              <a:rPr lang="es-ES" i="1" dirty="0">
                <a:solidFill>
                  <a:srgbClr val="006633"/>
                </a:solidFill>
                <a:latin typeface="Shaker2Lancet-Italic"/>
              </a:rPr>
              <a:t> </a:t>
            </a:r>
            <a:r>
              <a:rPr lang="es-ES" i="1" dirty="0" err="1">
                <a:solidFill>
                  <a:srgbClr val="006633"/>
                </a:solidFill>
                <a:latin typeface="Shaker2Lancet-Italic"/>
              </a:rPr>
              <a:t>Katontoka</a:t>
            </a:r>
            <a:r>
              <a:rPr lang="es-ES" i="1" dirty="0">
                <a:solidFill>
                  <a:srgbClr val="006633"/>
                </a:solidFill>
                <a:latin typeface="Shaker2Lancet-Italic"/>
              </a:rPr>
              <a:t>, </a:t>
            </a:r>
            <a:r>
              <a:rPr lang="es-ES" i="1" dirty="0" err="1">
                <a:solidFill>
                  <a:srgbClr val="006633"/>
                </a:solidFill>
                <a:latin typeface="Shaker2Lancet-Italic"/>
              </a:rPr>
              <a:t>Soumitra</a:t>
            </a:r>
            <a:r>
              <a:rPr lang="es-ES" i="1" dirty="0">
                <a:solidFill>
                  <a:srgbClr val="006633"/>
                </a:solidFill>
                <a:latin typeface="Shaker2Lancet-Italic"/>
              </a:rPr>
              <a:t> </a:t>
            </a:r>
            <a:r>
              <a:rPr lang="es-ES" i="1" dirty="0" err="1">
                <a:solidFill>
                  <a:srgbClr val="006633"/>
                </a:solidFill>
                <a:latin typeface="Shaker2Lancet-Italic"/>
              </a:rPr>
              <a:t>Pathare</a:t>
            </a:r>
            <a:r>
              <a:rPr lang="es-ES" i="1" dirty="0">
                <a:solidFill>
                  <a:srgbClr val="006633"/>
                </a:solidFill>
                <a:latin typeface="Shaker2Lancet-Italic"/>
              </a:rPr>
              <a:t>, Oliver Lewis</a:t>
            </a:r>
            <a:r>
              <a:rPr lang="es-ES" i="1" dirty="0" smtClean="0">
                <a:solidFill>
                  <a:srgbClr val="006633"/>
                </a:solidFill>
                <a:latin typeface="Shaker2Lancet-Italic"/>
              </a:rPr>
              <a:t>, Lawrence </a:t>
            </a:r>
            <a:r>
              <a:rPr lang="es-ES" i="1" dirty="0" err="1">
                <a:solidFill>
                  <a:srgbClr val="006633"/>
                </a:solidFill>
                <a:latin typeface="Shaker2Lancet-Italic"/>
              </a:rPr>
              <a:t>Gostin</a:t>
            </a:r>
            <a:r>
              <a:rPr lang="es-ES" i="1" dirty="0">
                <a:solidFill>
                  <a:srgbClr val="006633"/>
                </a:solidFill>
                <a:latin typeface="Shaker2Lancet-Italic"/>
              </a:rPr>
              <a:t>, Benedetto </a:t>
            </a:r>
            <a:r>
              <a:rPr lang="es-ES" i="1" dirty="0" err="1">
                <a:solidFill>
                  <a:srgbClr val="006633"/>
                </a:solidFill>
                <a:latin typeface="Shaker2Lancet-Italic"/>
              </a:rPr>
              <a:t>Saraceno</a:t>
            </a:r>
            <a:endParaRPr lang="es-ES" dirty="0"/>
          </a:p>
        </p:txBody>
      </p:sp>
      <p:sp>
        <p:nvSpPr>
          <p:cNvPr id="6" name="Rectángulo 5"/>
          <p:cNvSpPr/>
          <p:nvPr/>
        </p:nvSpPr>
        <p:spPr>
          <a:xfrm>
            <a:off x="859809" y="4230331"/>
            <a:ext cx="6878471" cy="923330"/>
          </a:xfrm>
          <a:prstGeom prst="rect">
            <a:avLst/>
          </a:prstGeom>
        </p:spPr>
        <p:txBody>
          <a:bodyPr wrap="square">
            <a:spAutoFit/>
          </a:bodyPr>
          <a:lstStyle/>
          <a:p>
            <a:r>
              <a:rPr lang="en-US" b="1" dirty="0" smtClean="0">
                <a:latin typeface="ScalaLancetPro-Bold"/>
              </a:rPr>
              <a:t>Experience of </a:t>
            </a:r>
            <a:r>
              <a:rPr lang="en-US" b="1" dirty="0">
                <a:latin typeface="ScalaLancetPro-Bold"/>
              </a:rPr>
              <a:t>51 people with mental and psychosocial disabilities </a:t>
            </a:r>
            <a:r>
              <a:rPr lang="en-US" b="1" dirty="0" smtClean="0">
                <a:latin typeface="ScalaLancetPro-Bold"/>
              </a:rPr>
              <a:t>from 18 </a:t>
            </a:r>
            <a:r>
              <a:rPr lang="en-US" b="1" dirty="0">
                <a:latin typeface="ScalaLancetPro-Bold"/>
              </a:rPr>
              <a:t>low-income and middle-income countries as well as a review of English language literature</a:t>
            </a:r>
            <a:endParaRPr lang="es-ES" b="1" dirty="0"/>
          </a:p>
        </p:txBody>
      </p:sp>
      <p:sp>
        <p:nvSpPr>
          <p:cNvPr id="7" name="Rectángulo 6"/>
          <p:cNvSpPr/>
          <p:nvPr/>
        </p:nvSpPr>
        <p:spPr>
          <a:xfrm>
            <a:off x="859809" y="5515716"/>
            <a:ext cx="6878471" cy="646331"/>
          </a:xfrm>
          <a:prstGeom prst="rect">
            <a:avLst/>
          </a:prstGeom>
        </p:spPr>
        <p:txBody>
          <a:bodyPr wrap="square">
            <a:spAutoFit/>
          </a:bodyPr>
          <a:lstStyle/>
          <a:p>
            <a:r>
              <a:rPr lang="es-ES" b="1" i="1" dirty="0" err="1">
                <a:solidFill>
                  <a:srgbClr val="006633"/>
                </a:solidFill>
                <a:latin typeface="Shaker2Lancet-BoldItalic"/>
              </a:rPr>
              <a:t>Lancet</a:t>
            </a:r>
            <a:r>
              <a:rPr lang="es-ES" b="1" i="1" dirty="0">
                <a:solidFill>
                  <a:srgbClr val="006633"/>
                </a:solidFill>
                <a:latin typeface="Shaker2Lancet-BoldItalic"/>
              </a:rPr>
              <a:t> </a:t>
            </a:r>
            <a:r>
              <a:rPr lang="es-ES" b="1" dirty="0">
                <a:solidFill>
                  <a:srgbClr val="006633"/>
                </a:solidFill>
                <a:latin typeface="Shaker2Lancet-Bold"/>
              </a:rPr>
              <a:t>2011; 378: </a:t>
            </a:r>
            <a:r>
              <a:rPr lang="es-ES" b="1" dirty="0" smtClean="0">
                <a:solidFill>
                  <a:srgbClr val="006633"/>
                </a:solidFill>
                <a:latin typeface="Shaker2Lancet-Bold"/>
              </a:rPr>
              <a:t>1664–75. </a:t>
            </a:r>
            <a:r>
              <a:rPr lang="es-ES" dirty="0" err="1" smtClean="0">
                <a:solidFill>
                  <a:srgbClr val="000000"/>
                </a:solidFill>
                <a:latin typeface="Shaker2Lancet-Regular"/>
              </a:rPr>
              <a:t>Published</a:t>
            </a:r>
            <a:r>
              <a:rPr lang="es-ES" dirty="0" smtClean="0">
                <a:solidFill>
                  <a:srgbClr val="000000"/>
                </a:solidFill>
                <a:latin typeface="Shaker2Lancet-Regular"/>
              </a:rPr>
              <a:t> </a:t>
            </a:r>
            <a:r>
              <a:rPr lang="es-ES" b="1" dirty="0" smtClean="0">
                <a:solidFill>
                  <a:srgbClr val="526E77"/>
                </a:solidFill>
                <a:latin typeface="Shaker2Lancet-Bold"/>
              </a:rPr>
              <a:t>Online </a:t>
            </a:r>
            <a:r>
              <a:rPr lang="es-ES" dirty="0" err="1" smtClean="0">
                <a:solidFill>
                  <a:srgbClr val="000000"/>
                </a:solidFill>
                <a:latin typeface="Shaker2Lancet-Regular"/>
              </a:rPr>
              <a:t>October</a:t>
            </a:r>
            <a:r>
              <a:rPr lang="es-ES" dirty="0" smtClean="0">
                <a:solidFill>
                  <a:srgbClr val="000000"/>
                </a:solidFill>
                <a:latin typeface="Shaker2Lancet-Regular"/>
              </a:rPr>
              <a:t> </a:t>
            </a:r>
            <a:r>
              <a:rPr lang="es-ES" dirty="0">
                <a:solidFill>
                  <a:srgbClr val="000000"/>
                </a:solidFill>
                <a:latin typeface="Shaker2Lancet-Regular"/>
              </a:rPr>
              <a:t>17, 2011</a:t>
            </a:r>
          </a:p>
          <a:p>
            <a:r>
              <a:rPr lang="es-ES" dirty="0" smtClean="0">
                <a:solidFill>
                  <a:srgbClr val="000000"/>
                </a:solidFill>
                <a:latin typeface="Shaker2Lancet-Regular"/>
              </a:rPr>
              <a:t>DOI:10.1016/S0140-6736(11)61458-X</a:t>
            </a:r>
            <a:endParaRPr lang="es-ES" dirty="0"/>
          </a:p>
        </p:txBody>
      </p:sp>
    </p:spTree>
    <p:extLst>
      <p:ext uri="{BB962C8B-B14F-4D97-AF65-F5344CB8AC3E}">
        <p14:creationId xmlns:p14="http://schemas.microsoft.com/office/powerpoint/2010/main" val="1817769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111179-D632-5442-B654-9F410E655540}" type="datetime1">
              <a:rPr lang="ru-RU" smtClean="0"/>
              <a:t>13.11.2014</a:t>
            </a:fld>
            <a:endParaRPr lang="en-US"/>
          </a:p>
        </p:txBody>
      </p:sp>
      <p:sp>
        <p:nvSpPr>
          <p:cNvPr id="4" name="Marcador de número de diapositiva 3"/>
          <p:cNvSpPr>
            <a:spLocks noGrp="1"/>
          </p:cNvSpPr>
          <p:nvPr>
            <p:ph type="sldNum" sz="quarter" idx="12"/>
          </p:nvPr>
        </p:nvSpPr>
        <p:spPr/>
        <p:txBody>
          <a:bodyPr/>
          <a:lstStyle/>
          <a:p>
            <a:fld id="{65DF3345-A60F-6B4A-AA7B-9545B45C4F49}" type="slidenum">
              <a:rPr lang="en-US" smtClean="0"/>
              <a:t>34</a:t>
            </a:fld>
            <a:endParaRPr lang="en-US"/>
          </a:p>
        </p:txBody>
      </p:sp>
      <p:sp>
        <p:nvSpPr>
          <p:cNvPr id="5" name="Rectángulo 4"/>
          <p:cNvSpPr/>
          <p:nvPr/>
        </p:nvSpPr>
        <p:spPr>
          <a:xfrm>
            <a:off x="627529" y="611181"/>
            <a:ext cx="7732700" cy="5539978"/>
          </a:xfrm>
          <a:prstGeom prst="rect">
            <a:avLst/>
          </a:prstGeom>
        </p:spPr>
        <p:txBody>
          <a:bodyPr wrap="square">
            <a:spAutoFit/>
          </a:bodyPr>
          <a:lstStyle/>
          <a:p>
            <a:r>
              <a:rPr lang="en-CA" sz="2400" b="1" i="1" dirty="0" smtClean="0">
                <a:solidFill>
                  <a:srgbClr val="C00000"/>
                </a:solidFill>
                <a:latin typeface="Shaker2Lancet-BoldItalic"/>
              </a:rPr>
              <a:t>Panel 3: </a:t>
            </a:r>
            <a:r>
              <a:rPr lang="en-CA" sz="2400" b="1" dirty="0" smtClean="0">
                <a:solidFill>
                  <a:srgbClr val="C00000"/>
                </a:solidFill>
                <a:latin typeface="Shaker2Lancet-Bold"/>
              </a:rPr>
              <a:t>Most common human rights </a:t>
            </a:r>
          </a:p>
          <a:p>
            <a:r>
              <a:rPr lang="en-CA" sz="2400" b="1" dirty="0" smtClean="0">
                <a:solidFill>
                  <a:srgbClr val="C00000"/>
                </a:solidFill>
                <a:latin typeface="Shaker2Lancet-Bold"/>
              </a:rPr>
              <a:t>violations as described by respondents, </a:t>
            </a:r>
          </a:p>
          <a:p>
            <a:r>
              <a:rPr lang="en-CA" sz="2400" b="1" dirty="0" smtClean="0">
                <a:solidFill>
                  <a:srgbClr val="C00000"/>
                </a:solidFill>
                <a:latin typeface="Shaker2Lancet-Bold"/>
              </a:rPr>
              <a:t>sorted by descending frequency</a:t>
            </a:r>
          </a:p>
          <a:p>
            <a:endParaRPr lang="en-CA" b="1" dirty="0" smtClean="0">
              <a:solidFill>
                <a:srgbClr val="006633"/>
              </a:solidFill>
              <a:latin typeface="Shaker2Lancet-Bold"/>
            </a:endParaRPr>
          </a:p>
          <a:p>
            <a:r>
              <a:rPr lang="en-CA" dirty="0" smtClean="0">
                <a:solidFill>
                  <a:srgbClr val="000000"/>
                </a:solidFill>
                <a:latin typeface="Shaker2Lancet-Regular"/>
              </a:rPr>
              <a:t>• </a:t>
            </a:r>
            <a:r>
              <a:rPr lang="en-CA" sz="2200" dirty="0" smtClean="0">
                <a:solidFill>
                  <a:srgbClr val="000000"/>
                </a:solidFill>
                <a:latin typeface="Shaker2Lancet-Regular"/>
              </a:rPr>
              <a:t>Exclusion, marginalisation, and discrimination in the community</a:t>
            </a:r>
          </a:p>
          <a:p>
            <a:r>
              <a:rPr lang="en-CA" sz="2200" dirty="0" smtClean="0">
                <a:solidFill>
                  <a:srgbClr val="000000"/>
                </a:solidFill>
                <a:latin typeface="Shaker2Lancet-Regular"/>
              </a:rPr>
              <a:t>• Denial or restriction of employment rights and opportunities</a:t>
            </a:r>
          </a:p>
          <a:p>
            <a:r>
              <a:rPr lang="en-CA" sz="2200" dirty="0" smtClean="0">
                <a:solidFill>
                  <a:srgbClr val="000000"/>
                </a:solidFill>
                <a:latin typeface="Shaker2Lancet-Regular"/>
              </a:rPr>
              <a:t>• Physical abuse/violence</a:t>
            </a:r>
          </a:p>
          <a:p>
            <a:r>
              <a:rPr lang="en-CA" sz="2200" dirty="0" smtClean="0">
                <a:solidFill>
                  <a:srgbClr val="000000"/>
                </a:solidFill>
                <a:latin typeface="Shaker2Lancet-Regular"/>
              </a:rPr>
              <a:t>• Inability to access effective mental health services</a:t>
            </a:r>
          </a:p>
          <a:p>
            <a:r>
              <a:rPr lang="en-CA" sz="2200" dirty="0" smtClean="0">
                <a:solidFill>
                  <a:srgbClr val="000000"/>
                </a:solidFill>
                <a:latin typeface="Shaker2Lancet-Regular"/>
              </a:rPr>
              <a:t>• Sexual abuse/violence</a:t>
            </a:r>
          </a:p>
          <a:p>
            <a:r>
              <a:rPr lang="en-CA" sz="2200" dirty="0" smtClean="0">
                <a:solidFill>
                  <a:srgbClr val="000000"/>
                </a:solidFill>
                <a:latin typeface="Shaker2Lancet-Regular"/>
              </a:rPr>
              <a:t>• Arbitrary detention</a:t>
            </a:r>
          </a:p>
          <a:p>
            <a:r>
              <a:rPr lang="en-CA" sz="2200" dirty="0" smtClean="0">
                <a:solidFill>
                  <a:srgbClr val="000000"/>
                </a:solidFill>
                <a:latin typeface="Shaker2Lancet-Regular"/>
              </a:rPr>
              <a:t>• Denial of opportunities for marriage/right to found a family</a:t>
            </a:r>
          </a:p>
          <a:p>
            <a:r>
              <a:rPr lang="en-CA" sz="2200" dirty="0" smtClean="0">
                <a:solidFill>
                  <a:srgbClr val="000000"/>
                </a:solidFill>
                <a:latin typeface="Shaker2Lancet-Regular"/>
              </a:rPr>
              <a:t>• Lack of means to enable people to live independently in the community</a:t>
            </a:r>
          </a:p>
          <a:p>
            <a:r>
              <a:rPr lang="en-CA" sz="2200" dirty="0" smtClean="0">
                <a:solidFill>
                  <a:srgbClr val="000000"/>
                </a:solidFill>
                <a:latin typeface="Shaker2Lancet-Regular"/>
              </a:rPr>
              <a:t>• Denial of access to general health/medical services</a:t>
            </a:r>
          </a:p>
          <a:p>
            <a:r>
              <a:rPr lang="en-CA" sz="2200" dirty="0" smtClean="0">
                <a:solidFill>
                  <a:srgbClr val="000000"/>
                </a:solidFill>
                <a:latin typeface="Shaker2Lancet-Regular"/>
              </a:rPr>
              <a:t>• Financial exploitation</a:t>
            </a:r>
            <a:endParaRPr lang="en-CA" sz="2200" dirty="0">
              <a:solidFill>
                <a:srgbClr val="000000"/>
              </a:solidFill>
              <a:latin typeface="Shaker2Lancet-Regular"/>
            </a:endParaRPr>
          </a:p>
        </p:txBody>
      </p:sp>
    </p:spTree>
    <p:extLst>
      <p:ext uri="{BB962C8B-B14F-4D97-AF65-F5344CB8AC3E}">
        <p14:creationId xmlns:p14="http://schemas.microsoft.com/office/powerpoint/2010/main" val="3528071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111179-D632-5442-B654-9F410E655540}" type="datetime1">
              <a:rPr lang="ru-RU" smtClean="0"/>
              <a:t>13.11.2014</a:t>
            </a:fld>
            <a:endParaRPr lang="en-US"/>
          </a:p>
        </p:txBody>
      </p:sp>
      <p:sp>
        <p:nvSpPr>
          <p:cNvPr id="4" name="Marcador de número de diapositiva 3"/>
          <p:cNvSpPr>
            <a:spLocks noGrp="1"/>
          </p:cNvSpPr>
          <p:nvPr>
            <p:ph type="sldNum" sz="quarter" idx="12"/>
          </p:nvPr>
        </p:nvSpPr>
        <p:spPr/>
        <p:txBody>
          <a:bodyPr/>
          <a:lstStyle/>
          <a:p>
            <a:fld id="{65DF3345-A60F-6B4A-AA7B-9545B45C4F49}" type="slidenum">
              <a:rPr lang="en-US" smtClean="0"/>
              <a:t>35</a:t>
            </a:fld>
            <a:endParaRPr lang="en-US"/>
          </a:p>
        </p:txBody>
      </p:sp>
      <p:sp>
        <p:nvSpPr>
          <p:cNvPr id="5" name="Rectángulo 4"/>
          <p:cNvSpPr/>
          <p:nvPr/>
        </p:nvSpPr>
        <p:spPr>
          <a:xfrm>
            <a:off x="1189318" y="679837"/>
            <a:ext cx="6705600" cy="5447645"/>
          </a:xfrm>
          <a:prstGeom prst="rect">
            <a:avLst/>
          </a:prstGeom>
        </p:spPr>
        <p:txBody>
          <a:bodyPr wrap="square">
            <a:spAutoFit/>
          </a:bodyPr>
          <a:lstStyle/>
          <a:p>
            <a:r>
              <a:rPr lang="en-CA" sz="2400" b="1" i="1" dirty="0" smtClean="0">
                <a:solidFill>
                  <a:srgbClr val="C00000"/>
                </a:solidFill>
                <a:latin typeface="Shaker2Lancet-BoldItalic"/>
              </a:rPr>
              <a:t>Panel 4: </a:t>
            </a:r>
            <a:r>
              <a:rPr lang="en-CA" sz="2400" b="1" dirty="0" smtClean="0">
                <a:solidFill>
                  <a:srgbClr val="C00000"/>
                </a:solidFill>
                <a:latin typeface="Shaker2Lancet-Bold"/>
              </a:rPr>
              <a:t>Environments in which human rights violations are most likely to take place, as described by respondents,</a:t>
            </a:r>
          </a:p>
          <a:p>
            <a:r>
              <a:rPr lang="en-CA" sz="2400" b="1" dirty="0" smtClean="0">
                <a:solidFill>
                  <a:srgbClr val="C00000"/>
                </a:solidFill>
                <a:latin typeface="Shaker2Lancet-Bold"/>
              </a:rPr>
              <a:t>sorted by descending frequency</a:t>
            </a:r>
          </a:p>
          <a:p>
            <a:endParaRPr lang="en-CA" b="1" dirty="0" smtClean="0">
              <a:solidFill>
                <a:srgbClr val="006633"/>
              </a:solidFill>
              <a:latin typeface="Shaker2Lancet-Bold"/>
            </a:endParaRPr>
          </a:p>
          <a:p>
            <a:endParaRPr lang="en-CA" b="1" dirty="0" smtClean="0">
              <a:solidFill>
                <a:srgbClr val="006633"/>
              </a:solidFill>
              <a:latin typeface="Shaker2Lancet-Bold"/>
            </a:endParaRPr>
          </a:p>
          <a:p>
            <a:r>
              <a:rPr lang="en-CA" dirty="0" smtClean="0">
                <a:solidFill>
                  <a:srgbClr val="000000"/>
                </a:solidFill>
                <a:latin typeface="Shaker2Lancet-Regular"/>
              </a:rPr>
              <a:t>• </a:t>
            </a:r>
            <a:r>
              <a:rPr lang="en-CA" sz="2400" dirty="0" smtClean="0">
                <a:solidFill>
                  <a:srgbClr val="000000"/>
                </a:solidFill>
                <a:latin typeface="Shaker2Lancet-Regular"/>
              </a:rPr>
              <a:t>General community settings in everyday life</a:t>
            </a:r>
          </a:p>
          <a:p>
            <a:r>
              <a:rPr lang="en-CA" sz="2400" dirty="0" smtClean="0">
                <a:solidFill>
                  <a:srgbClr val="000000"/>
                </a:solidFill>
                <a:latin typeface="Shaker2Lancet-Regular"/>
              </a:rPr>
              <a:t>• Home and family settings</a:t>
            </a:r>
          </a:p>
          <a:p>
            <a:r>
              <a:rPr lang="en-CA" sz="2400" dirty="0" smtClean="0">
                <a:solidFill>
                  <a:srgbClr val="000000"/>
                </a:solidFill>
                <a:latin typeface="Shaker2Lancet-Regular"/>
              </a:rPr>
              <a:t>• The workplace or potential workplace</a:t>
            </a:r>
          </a:p>
          <a:p>
            <a:r>
              <a:rPr lang="en-CA" sz="2400" dirty="0" smtClean="0">
                <a:solidFill>
                  <a:srgbClr val="000000"/>
                </a:solidFill>
                <a:latin typeface="Shaker2Lancet-Regular"/>
              </a:rPr>
              <a:t>• Psychiatric institutions and mental health services</a:t>
            </a:r>
          </a:p>
          <a:p>
            <a:r>
              <a:rPr lang="en-CA" sz="2400" dirty="0" smtClean="0">
                <a:solidFill>
                  <a:srgbClr val="000000"/>
                </a:solidFill>
                <a:latin typeface="Shaker2Lancet-Regular"/>
              </a:rPr>
              <a:t>• Hospitals and health-care services</a:t>
            </a:r>
          </a:p>
          <a:p>
            <a:r>
              <a:rPr lang="en-CA" sz="2400" dirty="0" smtClean="0">
                <a:solidFill>
                  <a:srgbClr val="000000"/>
                </a:solidFill>
                <a:latin typeface="Shaker2Lancet-Regular"/>
              </a:rPr>
              <a:t>• Prisons, police, and the legal system</a:t>
            </a:r>
          </a:p>
          <a:p>
            <a:r>
              <a:rPr lang="en-CA" sz="2400" dirty="0" smtClean="0">
                <a:solidFill>
                  <a:srgbClr val="000000"/>
                </a:solidFill>
                <a:latin typeface="Shaker2Lancet-Regular"/>
              </a:rPr>
              <a:t>• Government and official services</a:t>
            </a:r>
          </a:p>
          <a:p>
            <a:r>
              <a:rPr lang="en-CA" sz="2400" dirty="0" smtClean="0">
                <a:solidFill>
                  <a:srgbClr val="000000"/>
                </a:solidFill>
                <a:latin typeface="Shaker2Lancet-Regular"/>
              </a:rPr>
              <a:t>• Schools and the education sector</a:t>
            </a:r>
            <a:endParaRPr lang="en-CA" sz="2400" dirty="0"/>
          </a:p>
        </p:txBody>
      </p:sp>
    </p:spTree>
    <p:extLst>
      <p:ext uri="{BB962C8B-B14F-4D97-AF65-F5344CB8AC3E}">
        <p14:creationId xmlns:p14="http://schemas.microsoft.com/office/powerpoint/2010/main" val="3261520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2129588" y="421107"/>
            <a:ext cx="4217904" cy="3550234"/>
            <a:chOff x="3245731" y="488163"/>
            <a:chExt cx="3228602" cy="2580797"/>
          </a:xfrm>
        </p:grpSpPr>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731" y="488163"/>
              <a:ext cx="3228602" cy="25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3718295" y="2679381"/>
              <a:ext cx="230425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ES"/>
            </a:p>
          </p:txBody>
        </p:sp>
      </p:grpSp>
      <p:sp>
        <p:nvSpPr>
          <p:cNvPr id="2051" name="Rectangle 4"/>
          <p:cNvSpPr>
            <a:spLocks noChangeArrowheads="1"/>
          </p:cNvSpPr>
          <p:nvPr/>
        </p:nvSpPr>
        <p:spPr bwMode="auto">
          <a:xfrm>
            <a:off x="827088" y="3747274"/>
            <a:ext cx="75628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s-ES" sz="4000" i="1" dirty="0">
                <a:solidFill>
                  <a:srgbClr val="FF0000"/>
                </a:solidFill>
                <a:latin typeface="HelveticaNeueLT Std"/>
              </a:rPr>
              <a:t>WHO </a:t>
            </a:r>
            <a:r>
              <a:rPr lang="en-US" altLang="es-ES" sz="4000" i="1" dirty="0" err="1">
                <a:solidFill>
                  <a:srgbClr val="FF0000"/>
                </a:solidFill>
                <a:latin typeface="HelveticaNeueLT Std"/>
              </a:rPr>
              <a:t>QualityRights</a:t>
            </a:r>
            <a:r>
              <a:rPr lang="en-US" altLang="es-ES" sz="4000" i="1" dirty="0">
                <a:solidFill>
                  <a:srgbClr val="FF0000"/>
                </a:solidFill>
                <a:latin typeface="HelveticaNeueLT Std"/>
              </a:rPr>
              <a:t> Project</a:t>
            </a:r>
          </a:p>
          <a:p>
            <a:pPr algn="ctr" eaLnBrk="1" hangingPunct="1"/>
            <a:r>
              <a:rPr lang="en-US" altLang="es-ES" sz="2800" dirty="0">
                <a:solidFill>
                  <a:srgbClr val="FF0000"/>
                </a:solidFill>
              </a:rPr>
              <a:t>Act, Unite &amp; Empower for Mental Health</a:t>
            </a:r>
          </a:p>
        </p:txBody>
      </p:sp>
    </p:spTree>
    <p:extLst>
      <p:ext uri="{BB962C8B-B14F-4D97-AF65-F5344CB8AC3E}">
        <p14:creationId xmlns:p14="http://schemas.microsoft.com/office/powerpoint/2010/main" val="1462809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466" y="1760561"/>
            <a:ext cx="3117225" cy="451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3"/>
          <p:cNvSpPr txBox="1">
            <a:spLocks noChangeArrowheads="1"/>
          </p:cNvSpPr>
          <p:nvPr/>
        </p:nvSpPr>
        <p:spPr bwMode="auto">
          <a:xfrm>
            <a:off x="331537" y="200785"/>
            <a:ext cx="511392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628650" indent="-1714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n-GB" altLang="es-ES" sz="800" dirty="0"/>
          </a:p>
          <a:p>
            <a:pPr marL="0" indent="0" eaLnBrk="1" hangingPunct="1"/>
            <a:r>
              <a:rPr lang="en-GB" altLang="es-ES" sz="2000" dirty="0"/>
              <a:t>Establishes key standards to be met in all inpatient and outpatient facilities</a:t>
            </a:r>
          </a:p>
          <a:p>
            <a:pPr eaLnBrk="1" hangingPunct="1">
              <a:buFont typeface="Arial" panose="020B0604020202020204" pitchFamily="34" charset="0"/>
              <a:buChar char="•"/>
            </a:pPr>
            <a:endParaRPr lang="en-GB" altLang="es-ES" sz="800" dirty="0"/>
          </a:p>
          <a:p>
            <a:pPr eaLnBrk="1" hangingPunct="1">
              <a:buFont typeface="Arial" panose="020B0604020202020204" pitchFamily="34" charset="0"/>
              <a:buChar char="•"/>
            </a:pPr>
            <a:r>
              <a:rPr lang="en-GB" altLang="es-ES" sz="2000" dirty="0"/>
              <a:t>Safe and hygienic living conditions and a social environment conducive to recovery</a:t>
            </a:r>
          </a:p>
          <a:p>
            <a:pPr marL="0" indent="0" eaLnBrk="1" hangingPunct="1"/>
            <a:endParaRPr lang="en-US" altLang="es-ES" sz="1400" dirty="0"/>
          </a:p>
          <a:p>
            <a:pPr eaLnBrk="1" hangingPunct="1">
              <a:buFont typeface="Arial" panose="020B0604020202020204" pitchFamily="34" charset="0"/>
              <a:buChar char="•"/>
            </a:pPr>
            <a:r>
              <a:rPr lang="en-GB" altLang="es-ES" sz="2000" dirty="0"/>
              <a:t>Evidence based care for mental and physical health problems based on consent</a:t>
            </a:r>
          </a:p>
          <a:p>
            <a:pPr marL="0" indent="0" eaLnBrk="1" hangingPunct="1"/>
            <a:endParaRPr lang="en-GB" altLang="es-ES" sz="1400" dirty="0"/>
          </a:p>
          <a:p>
            <a:pPr eaLnBrk="1" hangingPunct="1">
              <a:buFont typeface="Arial" panose="020B0604020202020204" pitchFamily="34" charset="0"/>
              <a:buChar char="•"/>
            </a:pPr>
            <a:r>
              <a:rPr lang="en-GB" altLang="es-ES" sz="2000" dirty="0"/>
              <a:t>Facilities that enhance autonomy and engage people in their own recovery</a:t>
            </a:r>
            <a:endParaRPr lang="en-US" altLang="es-ES" sz="2000" dirty="0"/>
          </a:p>
          <a:p>
            <a:pPr marL="0" indent="0" eaLnBrk="1" hangingPunct="1"/>
            <a:endParaRPr lang="en-US" altLang="es-ES" sz="1600" dirty="0"/>
          </a:p>
          <a:p>
            <a:pPr eaLnBrk="1" hangingPunct="1">
              <a:buFont typeface="Arial" panose="020B0604020202020204" pitchFamily="34" charset="0"/>
              <a:buChar char="•"/>
            </a:pPr>
            <a:r>
              <a:rPr lang="en-US" altLang="es-ES" sz="2000" dirty="0"/>
              <a:t>Facilities that document, report and prevent </a:t>
            </a:r>
            <a:r>
              <a:rPr lang="en-GB" altLang="es-ES" sz="2000" dirty="0"/>
              <a:t>inhuman treatment practices</a:t>
            </a:r>
          </a:p>
          <a:p>
            <a:pPr eaLnBrk="1" hangingPunct="1">
              <a:buFont typeface="Arial" panose="020B0604020202020204" pitchFamily="34" charset="0"/>
              <a:buChar char="•"/>
            </a:pPr>
            <a:endParaRPr lang="en-US" altLang="es-ES" sz="1400" dirty="0"/>
          </a:p>
          <a:p>
            <a:pPr eaLnBrk="1" hangingPunct="1">
              <a:buFont typeface="Arial" panose="020B0604020202020204" pitchFamily="34" charset="0"/>
              <a:buChar char="•"/>
            </a:pPr>
            <a:r>
              <a:rPr lang="en-GB" altLang="es-ES" sz="2000" dirty="0"/>
              <a:t>Facilities that support people to access employment, education, social and housing services so they can live independent lives in the community</a:t>
            </a:r>
            <a:endParaRPr lang="en-US" altLang="es-ES" sz="2000" dirty="0"/>
          </a:p>
        </p:txBody>
      </p:sp>
    </p:spTree>
    <p:extLst>
      <p:ext uri="{BB962C8B-B14F-4D97-AF65-F5344CB8AC3E}">
        <p14:creationId xmlns:p14="http://schemas.microsoft.com/office/powerpoint/2010/main" val="2873509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46075" y="1125538"/>
            <a:ext cx="40100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s-ES" sz="2800"/>
              <a:t>Practical information and guidance on:</a:t>
            </a:r>
            <a:r>
              <a:rPr lang="en-US" altLang="es-ES" sz="2400" b="1"/>
              <a:t> </a:t>
            </a:r>
          </a:p>
          <a:p>
            <a:pPr eaLnBrk="1" hangingPunct="1"/>
            <a:endParaRPr lang="en-US" altLang="es-ES" sz="1000"/>
          </a:p>
          <a:p>
            <a:pPr eaLnBrk="1" hangingPunct="1">
              <a:buFont typeface="Arial" panose="020B0604020202020204" pitchFamily="34" charset="0"/>
              <a:buChar char="•"/>
            </a:pPr>
            <a:r>
              <a:rPr lang="en-GB" altLang="es-ES" sz="2400"/>
              <a:t>How to conduct a comprehensive assessment </a:t>
            </a:r>
          </a:p>
          <a:p>
            <a:pPr eaLnBrk="1" hangingPunct="1">
              <a:buFont typeface="Arial" panose="020B0604020202020204" pitchFamily="34" charset="0"/>
              <a:buChar char="•"/>
            </a:pPr>
            <a:endParaRPr lang="en-GB" altLang="es-ES" sz="800"/>
          </a:p>
          <a:p>
            <a:pPr eaLnBrk="1" hangingPunct="1">
              <a:buFont typeface="Arial" panose="020B0604020202020204" pitchFamily="34" charset="0"/>
              <a:buChar char="•"/>
            </a:pPr>
            <a:r>
              <a:rPr lang="en-GB" altLang="es-ES" sz="2400"/>
              <a:t>How to report the findings of the assessment</a:t>
            </a:r>
          </a:p>
          <a:p>
            <a:pPr eaLnBrk="1" hangingPunct="1">
              <a:buFont typeface="Arial" panose="020B0604020202020204" pitchFamily="34" charset="0"/>
              <a:buChar char="•"/>
            </a:pPr>
            <a:endParaRPr lang="en-US" altLang="es-ES" sz="800"/>
          </a:p>
          <a:p>
            <a:pPr eaLnBrk="1" hangingPunct="1">
              <a:buFont typeface="Arial" panose="020B0604020202020204" pitchFamily="34" charset="0"/>
              <a:buChar char="•"/>
            </a:pPr>
            <a:r>
              <a:rPr lang="en-GB" altLang="es-ES" sz="2400"/>
              <a:t>How to use the results and recommendations to improve quality of care and human rights</a:t>
            </a:r>
            <a:endParaRPr lang="en-US" altLang="es-ES" sz="2400"/>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344" y="222250"/>
            <a:ext cx="221456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cstate="print">
            <a:extLst/>
          </a:blip>
          <a:srcRect/>
          <a:stretch>
            <a:fillRect/>
          </a:stretch>
        </p:blipFill>
        <p:spPr bwMode="auto">
          <a:xfrm>
            <a:off x="5951621" y="620713"/>
            <a:ext cx="1773238" cy="2501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389" name="Picture 5"/>
          <p:cNvPicPr>
            <a:picLocks noChangeAspect="1" noChangeArrowheads="1"/>
          </p:cNvPicPr>
          <p:nvPr/>
        </p:nvPicPr>
        <p:blipFill>
          <a:blip r:embed="rId5" cstate="print">
            <a:extLst/>
          </a:blip>
          <a:srcRect/>
          <a:stretch>
            <a:fillRect/>
          </a:stretch>
        </p:blipFill>
        <p:spPr bwMode="auto">
          <a:xfrm>
            <a:off x="7164388" y="2565400"/>
            <a:ext cx="1722437" cy="2447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390" name="Picture 6"/>
          <p:cNvPicPr>
            <a:picLocks noChangeAspect="1" noChangeArrowheads="1"/>
          </p:cNvPicPr>
          <p:nvPr/>
        </p:nvPicPr>
        <p:blipFill>
          <a:blip r:embed="rId6" cstate="print">
            <a:extLst/>
          </a:blip>
          <a:srcRect/>
          <a:stretch>
            <a:fillRect/>
          </a:stretch>
        </p:blipFill>
        <p:spPr bwMode="auto">
          <a:xfrm>
            <a:off x="6011863" y="3429000"/>
            <a:ext cx="1725612" cy="2447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463" name="Picture 7"/>
          <p:cNvPicPr>
            <a:picLocks noChangeAspect="1" noChangeArrowheads="1"/>
          </p:cNvPicPr>
          <p:nvPr/>
        </p:nvPicPr>
        <p:blipFill>
          <a:blip r:embed="rId7" cstate="print"/>
          <a:srcRect/>
          <a:stretch>
            <a:fillRect/>
          </a:stretch>
        </p:blipFill>
        <p:spPr bwMode="auto">
          <a:xfrm>
            <a:off x="4622800" y="4141788"/>
            <a:ext cx="1681163" cy="2382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74583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111179-D632-5442-B654-9F410E655540}" type="datetime1">
              <a:rPr lang="ru-RU" smtClean="0"/>
              <a:t>13.11.2014</a:t>
            </a:fld>
            <a:endParaRPr lang="en-US"/>
          </a:p>
        </p:txBody>
      </p:sp>
      <p:sp>
        <p:nvSpPr>
          <p:cNvPr id="3" name="Marcador de pie de página 2"/>
          <p:cNvSpPr>
            <a:spLocks noGrp="1"/>
          </p:cNvSpPr>
          <p:nvPr>
            <p:ph type="ftr" sz="quarter" idx="11"/>
          </p:nvPr>
        </p:nvSpPr>
        <p:spPr/>
        <p:txBody>
          <a:bodyPr/>
          <a:lstStyle/>
          <a:p>
            <a:r>
              <a:rPr lang="en-US" smtClean="0"/>
              <a:t>Presentation name</a:t>
            </a:r>
            <a:endParaRPr lang="en-US"/>
          </a:p>
        </p:txBody>
      </p:sp>
      <p:sp>
        <p:nvSpPr>
          <p:cNvPr id="4" name="Marcador de número de diapositiva 3"/>
          <p:cNvSpPr>
            <a:spLocks noGrp="1"/>
          </p:cNvSpPr>
          <p:nvPr>
            <p:ph type="sldNum" sz="quarter" idx="12"/>
          </p:nvPr>
        </p:nvSpPr>
        <p:spPr/>
        <p:txBody>
          <a:bodyPr/>
          <a:lstStyle/>
          <a:p>
            <a:fld id="{65DF3345-A60F-6B4A-AA7B-9545B45C4F49}" type="slidenum">
              <a:rPr lang="en-US" smtClean="0"/>
              <a:t>39</a:t>
            </a:fld>
            <a:endParaRPr lang="en-US"/>
          </a:p>
        </p:txBody>
      </p:sp>
      <p:sp>
        <p:nvSpPr>
          <p:cNvPr id="5" name="Rectángulo 4"/>
          <p:cNvSpPr/>
          <p:nvPr/>
        </p:nvSpPr>
        <p:spPr>
          <a:xfrm>
            <a:off x="1233714" y="1276258"/>
            <a:ext cx="6342743" cy="4278094"/>
          </a:xfrm>
          <a:prstGeom prst="rect">
            <a:avLst/>
          </a:prstGeom>
        </p:spPr>
        <p:txBody>
          <a:bodyPr wrap="square">
            <a:spAutoFit/>
          </a:bodyPr>
          <a:lstStyle/>
          <a:p>
            <a:r>
              <a:rPr lang="en-CA" sz="2800" b="1" dirty="0" smtClean="0">
                <a:solidFill>
                  <a:srgbClr val="C00000"/>
                </a:solidFill>
                <a:latin typeface="Arial" panose="020B0604020202020204" pitchFamily="34" charset="0"/>
                <a:ea typeface="Times New Roman" panose="02020603050405020304" pitchFamily="18" charset="0"/>
              </a:rPr>
              <a:t>Diploma Project:</a:t>
            </a:r>
          </a:p>
          <a:p>
            <a:endParaRPr lang="en-CA" sz="2800" dirty="0" smtClean="0">
              <a:latin typeface="Arial" panose="020B0604020202020204" pitchFamily="34" charset="0"/>
              <a:ea typeface="Times New Roman" panose="02020603050405020304" pitchFamily="18" charset="0"/>
            </a:endParaRPr>
          </a:p>
          <a:p>
            <a:r>
              <a:rPr lang="en-CA" sz="2800" dirty="0" err="1" smtClean="0">
                <a:latin typeface="Arial" panose="020B0604020202020204" pitchFamily="34" charset="0"/>
                <a:ea typeface="Times New Roman" panose="02020603050405020304" pitchFamily="18" charset="0"/>
              </a:rPr>
              <a:t>Aikaterini</a:t>
            </a:r>
            <a:r>
              <a:rPr lang="en-CA" sz="2800" dirty="0" smtClean="0">
                <a:latin typeface="Arial" panose="020B0604020202020204" pitchFamily="34" charset="0"/>
                <a:ea typeface="Times New Roman" panose="02020603050405020304" pitchFamily="18" charset="0"/>
              </a:rPr>
              <a:t> </a:t>
            </a:r>
            <a:r>
              <a:rPr lang="en-CA" sz="2800" dirty="0" err="1" smtClean="0">
                <a:latin typeface="Arial" panose="020B0604020202020204" pitchFamily="34" charset="0"/>
                <a:ea typeface="Times New Roman" panose="02020603050405020304" pitchFamily="18" charset="0"/>
              </a:rPr>
              <a:t>Nomidou</a:t>
            </a:r>
            <a:r>
              <a:rPr lang="en-CA" sz="2800" dirty="0" smtClean="0">
                <a:latin typeface="Arial" panose="020B0604020202020204" pitchFamily="34" charset="0"/>
                <a:ea typeface="Times New Roman" panose="02020603050405020304" pitchFamily="18" charset="0"/>
              </a:rPr>
              <a:t>, (2013) </a:t>
            </a:r>
          </a:p>
          <a:p>
            <a:endParaRPr lang="en-CA" sz="2800" dirty="0" smtClean="0">
              <a:latin typeface="Arial" panose="020B0604020202020204" pitchFamily="34" charset="0"/>
              <a:ea typeface="Times New Roman" panose="02020603050405020304" pitchFamily="18" charset="0"/>
            </a:endParaRPr>
          </a:p>
          <a:p>
            <a:r>
              <a:rPr lang="en-CA" sz="2800" dirty="0" smtClean="0">
                <a:latin typeface="Arial" panose="020B0604020202020204" pitchFamily="34" charset="0"/>
                <a:ea typeface="Times New Roman" panose="02020603050405020304" pitchFamily="18" charset="0"/>
              </a:rPr>
              <a:t>"Standards in mental health facilities - an in depth case study in Greece using the WHO </a:t>
            </a:r>
            <a:r>
              <a:rPr lang="en-CA" sz="2800" dirty="0" err="1" smtClean="0">
                <a:latin typeface="Arial" panose="020B0604020202020204" pitchFamily="34" charset="0"/>
                <a:ea typeface="Times New Roman" panose="02020603050405020304" pitchFamily="18" charset="0"/>
              </a:rPr>
              <a:t>QualityRights</a:t>
            </a:r>
            <a:r>
              <a:rPr lang="en-CA" sz="2800" dirty="0" smtClean="0">
                <a:latin typeface="Arial" panose="020B0604020202020204" pitchFamily="34" charset="0"/>
                <a:ea typeface="Times New Roman" panose="02020603050405020304" pitchFamily="18" charset="0"/>
              </a:rPr>
              <a:t> tool" </a:t>
            </a:r>
          </a:p>
          <a:p>
            <a:endParaRPr lang="en-CA" sz="2800" dirty="0">
              <a:latin typeface="Arial" panose="020B0604020202020204" pitchFamily="34" charset="0"/>
              <a:ea typeface="Times New Roman" panose="02020603050405020304" pitchFamily="18" charset="0"/>
            </a:endParaRPr>
          </a:p>
          <a:p>
            <a:endParaRPr lang="en-CA" sz="2400" dirty="0">
              <a:latin typeface="Arial" panose="020B0604020202020204" pitchFamily="34" charset="0"/>
              <a:ea typeface="Times New Roman" panose="02020603050405020304" pitchFamily="18" charset="0"/>
            </a:endParaRPr>
          </a:p>
          <a:p>
            <a:r>
              <a:rPr lang="en-CA" sz="2400" dirty="0" smtClean="0">
                <a:latin typeface="Arial" panose="020B0604020202020204" pitchFamily="34" charset="0"/>
                <a:ea typeface="Times New Roman" panose="02020603050405020304" pitchFamily="18" charset="0"/>
              </a:rPr>
              <a:t>Journal of Public Mental Health, Vol. 12 </a:t>
            </a:r>
            <a:r>
              <a:rPr lang="en-CA" sz="2400" dirty="0" err="1" smtClean="0">
                <a:latin typeface="Arial" panose="020B0604020202020204" pitchFamily="34" charset="0"/>
                <a:ea typeface="Times New Roman" panose="02020603050405020304" pitchFamily="18" charset="0"/>
              </a:rPr>
              <a:t>Iss</a:t>
            </a:r>
            <a:r>
              <a:rPr lang="en-CA" sz="2400" dirty="0" smtClean="0">
                <a:latin typeface="Arial" panose="020B0604020202020204" pitchFamily="34" charset="0"/>
                <a:ea typeface="Times New Roman" panose="02020603050405020304" pitchFamily="18" charset="0"/>
              </a:rPr>
              <a:t>: 4</a:t>
            </a:r>
            <a:endParaRPr lang="en-CA" sz="2400" dirty="0"/>
          </a:p>
        </p:txBody>
      </p:sp>
    </p:spTree>
    <p:extLst>
      <p:ext uri="{BB962C8B-B14F-4D97-AF65-F5344CB8AC3E}">
        <p14:creationId xmlns:p14="http://schemas.microsoft.com/office/powerpoint/2010/main" val="59183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13315"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3316"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3317" name="Text Box 4"/>
          <p:cNvSpPr txBox="1">
            <a:spLocks noChangeArrowheads="1"/>
          </p:cNvSpPr>
          <p:nvPr/>
        </p:nvSpPr>
        <p:spPr bwMode="auto">
          <a:xfrm>
            <a:off x="758825" y="714375"/>
            <a:ext cx="81216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514350" indent="-514350">
              <a:buAutoNum type="arabicPeriod"/>
            </a:pPr>
            <a:r>
              <a:rPr lang="en-GB" altLang="es-ES" sz="2800" b="1" dirty="0" smtClean="0">
                <a:solidFill>
                  <a:srgbClr val="FF0000"/>
                </a:solidFill>
                <a:latin typeface="Arial" panose="020B0604020202020204" pitchFamily="34" charset="0"/>
              </a:rPr>
              <a:t>Mental </a:t>
            </a:r>
            <a:r>
              <a:rPr lang="en-GB" altLang="es-ES" sz="2800" b="1" dirty="0">
                <a:solidFill>
                  <a:srgbClr val="FF0000"/>
                </a:solidFill>
                <a:latin typeface="Arial" panose="020B0604020202020204" pitchFamily="34" charset="0"/>
              </a:rPr>
              <a:t>health policy, laws and </a:t>
            </a:r>
            <a:endParaRPr lang="en-GB" altLang="es-ES" sz="2800" b="1" dirty="0" smtClean="0">
              <a:solidFill>
                <a:srgbClr val="FF0000"/>
              </a:solidFill>
              <a:latin typeface="Arial" panose="020B0604020202020204" pitchFamily="34" charset="0"/>
            </a:endParaRPr>
          </a:p>
          <a:p>
            <a:pPr marL="0" indent="0"/>
            <a:r>
              <a:rPr lang="en-GB" altLang="es-ES" sz="2800" b="1" dirty="0" smtClean="0">
                <a:solidFill>
                  <a:srgbClr val="FF0000"/>
                </a:solidFill>
                <a:latin typeface="Arial" panose="020B0604020202020204" pitchFamily="34" charset="0"/>
              </a:rPr>
              <a:t>practice </a:t>
            </a:r>
            <a:r>
              <a:rPr lang="en-GB" altLang="es-ES" sz="2800" b="1" dirty="0">
                <a:solidFill>
                  <a:srgbClr val="FF0000"/>
                </a:solidFill>
                <a:latin typeface="Arial" panose="020B0604020202020204" pitchFamily="34" charset="0"/>
              </a:rPr>
              <a:t>impacts on human rights</a:t>
            </a:r>
          </a:p>
          <a:p>
            <a:pPr>
              <a:buFontTx/>
              <a:buChar char="•"/>
            </a:pPr>
            <a:endParaRPr lang="en-GB" altLang="es-ES" sz="3200" b="1" dirty="0">
              <a:solidFill>
                <a:srgbClr val="FF0000"/>
              </a:solidFill>
            </a:endParaRPr>
          </a:p>
        </p:txBody>
      </p:sp>
      <p:sp>
        <p:nvSpPr>
          <p:cNvPr id="15366" name="Text Box 5"/>
          <p:cNvSpPr txBox="1">
            <a:spLocks noChangeArrowheads="1"/>
          </p:cNvSpPr>
          <p:nvPr/>
        </p:nvSpPr>
        <p:spPr bwMode="auto">
          <a:xfrm>
            <a:off x="928688" y="2000250"/>
            <a:ext cx="7848600" cy="3935693"/>
          </a:xfrm>
          <a:prstGeom prst="rect">
            <a:avLst/>
          </a:prstGeom>
          <a:noFill/>
          <a:ln w="9525">
            <a:noFill/>
            <a:miter lim="800000"/>
            <a:headEnd/>
            <a:tailEnd/>
          </a:ln>
        </p:spPr>
        <p:txBody>
          <a:bodyPr>
            <a:spAutoFit/>
          </a:bodyPr>
          <a:lstStyle/>
          <a:p>
            <a:pPr>
              <a:defRPr/>
            </a:pPr>
            <a:r>
              <a:rPr lang="en-US" dirty="0">
                <a:latin typeface="Arial" pitchFamily="34" charset="0"/>
              </a:rPr>
              <a:t> </a:t>
            </a:r>
          </a:p>
          <a:p>
            <a:pPr>
              <a:buFont typeface="Wingdings" pitchFamily="2" charset="2"/>
              <a:buChar char="Ø"/>
              <a:defRPr/>
            </a:pPr>
            <a:r>
              <a:rPr lang="en-US" b="1" dirty="0">
                <a:latin typeface="Arial" pitchFamily="34" charset="0"/>
              </a:rPr>
              <a:t> </a:t>
            </a:r>
            <a:r>
              <a:rPr lang="en-US" sz="2400" b="1" dirty="0">
                <a:latin typeface="Arial" pitchFamily="34" charset="0"/>
              </a:rPr>
              <a:t>Mental health policies &amp; laws give power to government to take decisions about individuals basic rights </a:t>
            </a:r>
            <a:r>
              <a:rPr lang="en-US" sz="2400" dirty="0">
                <a:latin typeface="Arial" pitchFamily="34" charset="0"/>
              </a:rPr>
              <a:t>(e.g. </a:t>
            </a:r>
            <a:r>
              <a:rPr lang="en-GB" sz="2400" dirty="0">
                <a:latin typeface="Arial" pitchFamily="34" charset="0"/>
              </a:rPr>
              <a:t>autonomy, bodily integrity, privacy, self determination, liberty, </a:t>
            </a:r>
            <a:r>
              <a:rPr lang="en-US" sz="2400" dirty="0">
                <a:latin typeface="Arial" pitchFamily="34" charset="0"/>
              </a:rPr>
              <a:t>etc.)</a:t>
            </a:r>
            <a:r>
              <a:rPr lang="en-US" sz="2400" b="1" dirty="0">
                <a:latin typeface="Arial" pitchFamily="34" charset="0"/>
              </a:rPr>
              <a:t>.</a:t>
            </a:r>
          </a:p>
          <a:p>
            <a:pPr lvl="2" eaLnBrk="0" hangingPunct="0">
              <a:buFont typeface="Wingdings" pitchFamily="2" charset="2"/>
              <a:buChar char="Ø"/>
              <a:defRPr/>
            </a:pPr>
            <a:endParaRPr lang="en-US" sz="2400" dirty="0">
              <a:latin typeface="Arial" pitchFamily="34" charset="0"/>
            </a:endParaRPr>
          </a:p>
          <a:p>
            <a:pPr eaLnBrk="0" hangingPunct="0">
              <a:buFont typeface="Wingdings" pitchFamily="2" charset="2"/>
              <a:buChar char="Ø"/>
              <a:defRPr/>
            </a:pPr>
            <a:r>
              <a:rPr lang="en-US" sz="2400" dirty="0">
                <a:latin typeface="Arial" pitchFamily="34" charset="0"/>
              </a:rPr>
              <a:t> </a:t>
            </a:r>
            <a:r>
              <a:rPr lang="en-US" sz="2400" b="1" dirty="0">
                <a:latin typeface="Arial" pitchFamily="34" charset="0"/>
              </a:rPr>
              <a:t>Mental health workers also exercise a power by taking decisions about individuals basic rights in their everyday practice </a:t>
            </a:r>
            <a:r>
              <a:rPr lang="en-US" sz="2400" dirty="0">
                <a:latin typeface="Arial" pitchFamily="34" charset="0"/>
              </a:rPr>
              <a:t>(e.g. freedom, </a:t>
            </a:r>
            <a:r>
              <a:rPr lang="en-US" sz="2400" dirty="0" smtClean="0">
                <a:latin typeface="Arial" pitchFamily="34" charset="0"/>
              </a:rPr>
              <a:t>voting</a:t>
            </a:r>
            <a:r>
              <a:rPr lang="en-US" sz="2400" dirty="0">
                <a:latin typeface="Arial" pitchFamily="34" charset="0"/>
              </a:rPr>
              <a:t>, managing financial affairs, etc.)</a:t>
            </a:r>
            <a:r>
              <a:rPr lang="en-US" sz="2400" b="1" dirty="0">
                <a:latin typeface="Arial" pitchFamily="34" charset="0"/>
              </a:rPr>
              <a:t>.</a:t>
            </a:r>
            <a:endParaRPr lang="en-US" sz="2400" dirty="0">
              <a:latin typeface="Arial" pitchFamily="34" charset="0"/>
            </a:endParaRPr>
          </a:p>
          <a:p>
            <a:pPr eaLnBrk="0" hangingPunct="0">
              <a:spcBef>
                <a:spcPct val="50000"/>
              </a:spcBef>
              <a:defRPr/>
            </a:pPr>
            <a:r>
              <a:rPr lang="en-US" sz="1050" dirty="0">
                <a:latin typeface="Arial" pitchFamily="34" charset="0"/>
              </a:rPr>
              <a:t>voting</a:t>
            </a:r>
            <a:endParaRPr lang="en-US" sz="1050" dirty="0">
              <a:latin typeface="Arial" pitchFamily="34" charset="0"/>
            </a:endParaRPr>
          </a:p>
        </p:txBody>
      </p:sp>
    </p:spTree>
    <p:extLst>
      <p:ext uri="{BB962C8B-B14F-4D97-AF65-F5344CB8AC3E}">
        <p14:creationId xmlns:p14="http://schemas.microsoft.com/office/powerpoint/2010/main" val="28974444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111179-D632-5442-B654-9F410E655540}" type="datetime1">
              <a:rPr lang="ru-RU" smtClean="0"/>
              <a:t>13.11.2014</a:t>
            </a:fld>
            <a:endParaRPr lang="en-US"/>
          </a:p>
        </p:txBody>
      </p:sp>
      <p:sp>
        <p:nvSpPr>
          <p:cNvPr id="3" name="Marcador de pie de página 2"/>
          <p:cNvSpPr>
            <a:spLocks noGrp="1"/>
          </p:cNvSpPr>
          <p:nvPr>
            <p:ph type="ftr" sz="quarter" idx="11"/>
          </p:nvPr>
        </p:nvSpPr>
        <p:spPr/>
        <p:txBody>
          <a:bodyPr/>
          <a:lstStyle/>
          <a:p>
            <a:r>
              <a:rPr lang="en-US" smtClean="0"/>
              <a:t>Presentation name</a:t>
            </a:r>
            <a:endParaRPr lang="en-US"/>
          </a:p>
        </p:txBody>
      </p:sp>
      <p:sp>
        <p:nvSpPr>
          <p:cNvPr id="4" name="Marcador de número de diapositiva 3"/>
          <p:cNvSpPr>
            <a:spLocks noGrp="1"/>
          </p:cNvSpPr>
          <p:nvPr>
            <p:ph type="sldNum" sz="quarter" idx="12"/>
          </p:nvPr>
        </p:nvSpPr>
        <p:spPr/>
        <p:txBody>
          <a:bodyPr/>
          <a:lstStyle/>
          <a:p>
            <a:fld id="{65DF3345-A60F-6B4A-AA7B-9545B45C4F49}" type="slidenum">
              <a:rPr lang="en-US" smtClean="0"/>
              <a:t>40</a:t>
            </a:fld>
            <a:endParaRPr lang="en-US"/>
          </a:p>
        </p:txBody>
      </p:sp>
      <p:sp>
        <p:nvSpPr>
          <p:cNvPr id="5" name="Rectángulo 4"/>
          <p:cNvSpPr/>
          <p:nvPr/>
        </p:nvSpPr>
        <p:spPr>
          <a:xfrm>
            <a:off x="856342" y="761253"/>
            <a:ext cx="7038575" cy="5170646"/>
          </a:xfrm>
          <a:prstGeom prst="rect">
            <a:avLst/>
          </a:prstGeom>
        </p:spPr>
        <p:txBody>
          <a:bodyPr wrap="square">
            <a:spAutoFit/>
          </a:bodyPr>
          <a:lstStyle/>
          <a:p>
            <a:r>
              <a:rPr lang="en-US" sz="2200" dirty="0">
                <a:latin typeface="TimesNewRoman"/>
              </a:rPr>
              <a:t>The most significant and innovative of the new norms articulated in the CRPD, that </a:t>
            </a:r>
            <a:r>
              <a:rPr lang="en-US" sz="2200" dirty="0" smtClean="0">
                <a:latin typeface="TimesNewRoman"/>
              </a:rPr>
              <a:t>of </a:t>
            </a:r>
            <a:r>
              <a:rPr lang="en-US" sz="2200" dirty="0" smtClean="0">
                <a:solidFill>
                  <a:srgbClr val="C00000"/>
                </a:solidFill>
                <a:latin typeface="TimesNewRoman"/>
              </a:rPr>
              <a:t>legal </a:t>
            </a:r>
            <a:r>
              <a:rPr lang="en-US" sz="2200" dirty="0">
                <a:solidFill>
                  <a:srgbClr val="C00000"/>
                </a:solidFill>
                <a:latin typeface="TimesNewRoman"/>
              </a:rPr>
              <a:t>capacity</a:t>
            </a:r>
            <a:r>
              <a:rPr lang="en-US" sz="2200" dirty="0">
                <a:latin typeface="TimesNewRoman"/>
              </a:rPr>
              <a:t>, is not recognized or supported for patients in the Psychiatric Clinic</a:t>
            </a:r>
            <a:r>
              <a:rPr lang="en-US" sz="2200" dirty="0" smtClean="0">
                <a:latin typeface="TimesNewRoman"/>
              </a:rPr>
              <a:t>.</a:t>
            </a:r>
          </a:p>
          <a:p>
            <a:endParaRPr lang="en-US" sz="2200" dirty="0">
              <a:latin typeface="TimesNewRoman"/>
            </a:endParaRPr>
          </a:p>
          <a:p>
            <a:r>
              <a:rPr lang="en-US" sz="2200" dirty="0">
                <a:latin typeface="TimesNewRoman"/>
              </a:rPr>
              <a:t>Findings from the Clinic revealed that the </a:t>
            </a:r>
            <a:r>
              <a:rPr lang="en-US" sz="2200" dirty="0">
                <a:solidFill>
                  <a:srgbClr val="C00000"/>
                </a:solidFill>
                <a:latin typeface="TimesNewRoman"/>
              </a:rPr>
              <a:t>capacity to make healthcare decisions </a:t>
            </a:r>
            <a:r>
              <a:rPr lang="en-US" sz="2200" dirty="0" smtClean="0">
                <a:solidFill>
                  <a:srgbClr val="C00000"/>
                </a:solidFill>
                <a:latin typeface="TimesNewRoman"/>
              </a:rPr>
              <a:t>and personal </a:t>
            </a:r>
            <a:r>
              <a:rPr lang="en-US" sz="2200" dirty="0">
                <a:solidFill>
                  <a:srgbClr val="C00000"/>
                </a:solidFill>
                <a:latin typeface="TimesNewRoman"/>
              </a:rPr>
              <a:t>life decisions </a:t>
            </a:r>
            <a:r>
              <a:rPr lang="en-US" sz="2200" dirty="0">
                <a:latin typeface="TimesNewRoman"/>
              </a:rPr>
              <a:t>was either unrecognized or unsupported. </a:t>
            </a:r>
            <a:endParaRPr lang="en-US" sz="2200" dirty="0" smtClean="0">
              <a:latin typeface="TimesNewRoman"/>
            </a:endParaRPr>
          </a:p>
          <a:p>
            <a:endParaRPr lang="en-US" sz="2200" dirty="0" smtClean="0">
              <a:latin typeface="TimesNewRoman"/>
            </a:endParaRPr>
          </a:p>
          <a:p>
            <a:r>
              <a:rPr lang="en-US" sz="2200" dirty="0" smtClean="0">
                <a:latin typeface="TimesNewRoman"/>
              </a:rPr>
              <a:t>People with psychosocial </a:t>
            </a:r>
            <a:r>
              <a:rPr lang="en-US" sz="2200" dirty="0">
                <a:latin typeface="TimesNewRoman"/>
              </a:rPr>
              <a:t>disabilities have an equal </a:t>
            </a:r>
            <a:r>
              <a:rPr lang="en-US" sz="2200" dirty="0">
                <a:solidFill>
                  <a:srgbClr val="C00000"/>
                </a:solidFill>
                <a:latin typeface="TimesNewRoman"/>
              </a:rPr>
              <a:t>right to liberty</a:t>
            </a:r>
            <a:r>
              <a:rPr lang="en-US" sz="2200" dirty="0">
                <a:latin typeface="TimesNewRoman"/>
              </a:rPr>
              <a:t>. Findings from the review </a:t>
            </a:r>
            <a:r>
              <a:rPr lang="en-US" sz="2200" dirty="0" smtClean="0">
                <a:latin typeface="TimesNewRoman"/>
              </a:rPr>
              <a:t>of the </a:t>
            </a:r>
            <a:r>
              <a:rPr lang="en-US" sz="2200" dirty="0">
                <a:latin typeface="TimesNewRoman"/>
              </a:rPr>
              <a:t>medical files for 19 involuntary patients indicate that they are deprived of </a:t>
            </a:r>
            <a:r>
              <a:rPr lang="en-US" sz="2200" dirty="0" smtClean="0">
                <a:latin typeface="TimesNewRoman"/>
              </a:rPr>
              <a:t>liberties such </a:t>
            </a:r>
            <a:r>
              <a:rPr lang="en-US" sz="2200" dirty="0">
                <a:latin typeface="TimesNewRoman"/>
              </a:rPr>
              <a:t>as the right to live in freedom and security without compulsory </a:t>
            </a:r>
            <a:r>
              <a:rPr lang="en-US" sz="2200" dirty="0" smtClean="0">
                <a:latin typeface="TimesNewRoman"/>
              </a:rPr>
              <a:t>medical interventions</a:t>
            </a:r>
            <a:r>
              <a:rPr lang="en-US" sz="2200" dirty="0">
                <a:latin typeface="TimesNewRoman"/>
              </a:rPr>
              <a:t>, which is in contrast with patients at the Urology Clinic.</a:t>
            </a:r>
            <a:endParaRPr lang="es-ES" sz="2200" dirty="0"/>
          </a:p>
        </p:txBody>
      </p:sp>
    </p:spTree>
    <p:extLst>
      <p:ext uri="{BB962C8B-B14F-4D97-AF65-F5344CB8AC3E}">
        <p14:creationId xmlns:p14="http://schemas.microsoft.com/office/powerpoint/2010/main" val="3912635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684735" y="2907883"/>
            <a:ext cx="5824538" cy="1235075"/>
          </a:xfrm>
        </p:spPr>
        <p:txBody>
          <a:bodyPr rtlCol="0">
            <a:normAutofit fontScale="90000"/>
          </a:bodyPr>
          <a:lstStyle/>
          <a:p>
            <a:pPr>
              <a:defRPr/>
            </a:pPr>
            <a:r>
              <a:rPr lang="es-ES" sz="2700" dirty="0">
                <a:solidFill>
                  <a:schemeClr val="accent1">
                    <a:lumMod val="75000"/>
                  </a:schemeClr>
                </a:solidFill>
              </a:rPr>
              <a:t/>
            </a:r>
            <a:br>
              <a:rPr lang="es-ES" sz="2700" dirty="0">
                <a:solidFill>
                  <a:schemeClr val="accent1">
                    <a:lumMod val="75000"/>
                  </a:schemeClr>
                </a:solidFill>
              </a:rPr>
            </a:br>
            <a:r>
              <a:rPr lang="en-CA" sz="3100" dirty="0" err="1" smtClean="0"/>
              <a:t>QualityRights</a:t>
            </a:r>
            <a:r>
              <a:rPr lang="en-CA" sz="3100" dirty="0" smtClean="0"/>
              <a:t> evaluation of a representative sample of outpatient facilities in Chile</a:t>
            </a:r>
            <a:endParaRPr lang="en-CA" sz="3100" dirty="0"/>
          </a:p>
        </p:txBody>
      </p:sp>
      <p:pic>
        <p:nvPicPr>
          <p:cNvPr id="51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35" y="1173957"/>
            <a:ext cx="1113234" cy="11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5 Imagen" descr="logo-conicy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2817" y="1185863"/>
            <a:ext cx="1612106" cy="11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245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851" y="3438777"/>
            <a:ext cx="6447235" cy="1370410"/>
          </a:xfrm>
        </p:spPr>
        <p:txBody>
          <a:bodyPr rtlCol="0">
            <a:normAutofit fontScale="90000"/>
          </a:bodyPr>
          <a:lstStyle/>
          <a:p>
            <a:pPr>
              <a:defRPr/>
            </a:pPr>
            <a:r>
              <a:rPr lang="en-CA" b="1" dirty="0" smtClean="0">
                <a:solidFill>
                  <a:schemeClr val="accent1">
                    <a:lumMod val="75000"/>
                  </a:schemeClr>
                </a:solidFill>
              </a:rPr>
              <a:t>1: Evaluation of the level of quality care and human rights respect  in 15 specialized MH outpatients facilities</a:t>
            </a:r>
            <a:endParaRPr lang="en-CA" b="1" dirty="0">
              <a:solidFill>
                <a:schemeClr val="accent1">
                  <a:lumMod val="75000"/>
                </a:schemeClr>
              </a:solidFill>
            </a:endParaRPr>
          </a:p>
        </p:txBody>
      </p:sp>
      <p:sp>
        <p:nvSpPr>
          <p:cNvPr id="3" name="Marcador de texto 2"/>
          <p:cNvSpPr>
            <a:spLocks noGrp="1"/>
          </p:cNvSpPr>
          <p:nvPr>
            <p:ph type="body" idx="1"/>
          </p:nvPr>
        </p:nvSpPr>
        <p:spPr>
          <a:xfrm>
            <a:off x="1085913" y="2003008"/>
            <a:ext cx="6447234" cy="645319"/>
          </a:xfrm>
        </p:spPr>
        <p:txBody>
          <a:bodyPr rtlCol="0">
            <a:normAutofit/>
          </a:bodyPr>
          <a:lstStyle/>
          <a:p>
            <a:pPr>
              <a:defRPr/>
            </a:pPr>
            <a:endParaRPr lang="es-ES" dirty="0"/>
          </a:p>
        </p:txBody>
      </p:sp>
    </p:spTree>
    <p:extLst>
      <p:ext uri="{BB962C8B-B14F-4D97-AF65-F5344CB8AC3E}">
        <p14:creationId xmlns:p14="http://schemas.microsoft.com/office/powerpoint/2010/main" val="118381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203" y="666750"/>
            <a:ext cx="6637734" cy="990600"/>
          </a:xfrm>
        </p:spPr>
        <p:txBody>
          <a:bodyPr rtlCol="0">
            <a:normAutofit/>
          </a:bodyPr>
          <a:lstStyle/>
          <a:p>
            <a:pPr>
              <a:defRPr/>
            </a:pPr>
            <a:r>
              <a:rPr lang="en-CA" dirty="0" smtClean="0">
                <a:solidFill>
                  <a:schemeClr val="accent1">
                    <a:lumMod val="75000"/>
                  </a:schemeClr>
                </a:solidFill>
              </a:rPr>
              <a:t>Total percentage of achievement (maximum, media and minimum) and by QR themes</a:t>
            </a:r>
            <a:endParaRPr lang="en-CA" dirty="0">
              <a:solidFill>
                <a:schemeClr val="accent1">
                  <a:lumMod val="75000"/>
                </a:schemeClr>
              </a:solidFill>
            </a:endParaRPr>
          </a:p>
        </p:txBody>
      </p:sp>
      <p:graphicFrame>
        <p:nvGraphicFramePr>
          <p:cNvPr id="3" name="Marcador de contenido 7"/>
          <p:cNvGraphicFramePr>
            <a:graphicFrameLocks noGrp="1"/>
          </p:cNvGraphicFramePr>
          <p:nvPr>
            <p:ph idx="1"/>
            <p:extLst>
              <p:ext uri="{D42A27DB-BD31-4B8C-83A1-F6EECF244321}">
                <p14:modId xmlns:p14="http://schemas.microsoft.com/office/powerpoint/2010/main" val="1925380375"/>
              </p:ext>
            </p:extLst>
          </p:nvPr>
        </p:nvGraphicFramePr>
        <p:xfrm>
          <a:off x="929202" y="2185818"/>
          <a:ext cx="7409579" cy="4086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0497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4760" y="666750"/>
            <a:ext cx="6637734" cy="990600"/>
          </a:xfrm>
        </p:spPr>
        <p:txBody>
          <a:bodyPr rtlCol="0">
            <a:noAutofit/>
          </a:bodyPr>
          <a:lstStyle/>
          <a:p>
            <a:pPr>
              <a:defRPr/>
            </a:pPr>
            <a:r>
              <a:rPr lang="en-CA" dirty="0" smtClean="0">
                <a:solidFill>
                  <a:srgbClr val="C00000"/>
                </a:solidFill>
              </a:rPr>
              <a:t>Level of achievement for right to physical and mental health (maximum</a:t>
            </a:r>
            <a:r>
              <a:rPr lang="en-CA" dirty="0">
                <a:solidFill>
                  <a:srgbClr val="C00000"/>
                </a:solidFill>
              </a:rPr>
              <a:t>, media and minimum) </a:t>
            </a:r>
            <a:r>
              <a:rPr lang="en-CA" dirty="0" smtClean="0">
                <a:solidFill>
                  <a:srgbClr val="C00000"/>
                </a:solidFill>
              </a:rPr>
              <a:t>by standards</a:t>
            </a:r>
            <a:endParaRPr lang="en-CA" dirty="0">
              <a:solidFill>
                <a:srgbClr val="C00000"/>
              </a:solidFill>
            </a:endParaRPr>
          </a:p>
        </p:txBody>
      </p:sp>
      <p:graphicFrame>
        <p:nvGraphicFramePr>
          <p:cNvPr id="3" name="Marcador de contenido 7"/>
          <p:cNvGraphicFramePr>
            <a:graphicFrameLocks noGrp="1"/>
          </p:cNvGraphicFramePr>
          <p:nvPr>
            <p:ph idx="1"/>
            <p:extLst>
              <p:ext uri="{D42A27DB-BD31-4B8C-83A1-F6EECF244321}">
                <p14:modId xmlns:p14="http://schemas.microsoft.com/office/powerpoint/2010/main" val="1311333502"/>
              </p:ext>
            </p:extLst>
          </p:nvPr>
        </p:nvGraphicFramePr>
        <p:xfrm>
          <a:off x="472281" y="2255837"/>
          <a:ext cx="6780213" cy="3503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1184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5560" y="629787"/>
            <a:ext cx="6637734" cy="990600"/>
          </a:xfrm>
        </p:spPr>
        <p:txBody>
          <a:bodyPr rtlCol="0">
            <a:noAutofit/>
          </a:bodyPr>
          <a:lstStyle/>
          <a:p>
            <a:pPr>
              <a:defRPr/>
            </a:pPr>
            <a:r>
              <a:rPr lang="en-CA" dirty="0">
                <a:solidFill>
                  <a:srgbClr val="C00000"/>
                </a:solidFill>
              </a:rPr>
              <a:t>Level of </a:t>
            </a:r>
            <a:r>
              <a:rPr lang="en-CA" dirty="0" smtClean="0">
                <a:solidFill>
                  <a:srgbClr val="C00000"/>
                </a:solidFill>
              </a:rPr>
              <a:t>achievement for right </a:t>
            </a:r>
            <a:r>
              <a:rPr lang="en-CA" dirty="0">
                <a:solidFill>
                  <a:srgbClr val="C00000"/>
                </a:solidFill>
              </a:rPr>
              <a:t>to </a:t>
            </a:r>
            <a:r>
              <a:rPr lang="en-CA" dirty="0" smtClean="0">
                <a:solidFill>
                  <a:srgbClr val="C00000"/>
                </a:solidFill>
              </a:rPr>
              <a:t>legal capacity &amp; liberty (maximum</a:t>
            </a:r>
            <a:r>
              <a:rPr lang="en-CA" dirty="0">
                <a:solidFill>
                  <a:srgbClr val="C00000"/>
                </a:solidFill>
              </a:rPr>
              <a:t>, media and minimum) by </a:t>
            </a:r>
            <a:r>
              <a:rPr lang="en-CA" dirty="0" smtClean="0">
                <a:solidFill>
                  <a:srgbClr val="C00000"/>
                </a:solidFill>
              </a:rPr>
              <a:t>standards</a:t>
            </a:r>
            <a:endParaRPr lang="es-ES" dirty="0">
              <a:solidFill>
                <a:schemeClr val="accent3">
                  <a:lumMod val="50000"/>
                </a:schemeClr>
              </a:solidFill>
            </a:endParaRPr>
          </a:p>
        </p:txBody>
      </p:sp>
      <p:graphicFrame>
        <p:nvGraphicFramePr>
          <p:cNvPr id="3" name="Marcador de contenido 7"/>
          <p:cNvGraphicFramePr>
            <a:graphicFrameLocks noGrp="1"/>
          </p:cNvGraphicFramePr>
          <p:nvPr>
            <p:ph idx="1"/>
            <p:extLst>
              <p:ext uri="{D42A27DB-BD31-4B8C-83A1-F6EECF244321}">
                <p14:modId xmlns:p14="http://schemas.microsoft.com/office/powerpoint/2010/main" val="2920402359"/>
              </p:ext>
            </p:extLst>
          </p:nvPr>
        </p:nvGraphicFramePr>
        <p:xfrm>
          <a:off x="665560" y="2169995"/>
          <a:ext cx="7004482" cy="3992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6321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9021" y="1691684"/>
            <a:ext cx="6447235" cy="1370410"/>
          </a:xfrm>
        </p:spPr>
        <p:txBody>
          <a:bodyPr rtlCol="0">
            <a:normAutofit fontScale="90000"/>
          </a:bodyPr>
          <a:lstStyle/>
          <a:p>
            <a:pPr>
              <a:defRPr/>
            </a:pPr>
            <a:r>
              <a:rPr lang="es-CL" b="1" dirty="0" smtClean="0">
                <a:solidFill>
                  <a:schemeClr val="accent1">
                    <a:lumMod val="75000"/>
                  </a:schemeClr>
                </a:solidFill>
              </a:rPr>
              <a:t/>
            </a:r>
            <a:br>
              <a:rPr lang="es-CL" b="1" dirty="0" smtClean="0">
                <a:solidFill>
                  <a:schemeClr val="accent1">
                    <a:lumMod val="75000"/>
                  </a:schemeClr>
                </a:solidFill>
              </a:rPr>
            </a:br>
            <a:r>
              <a:rPr lang="en-CA" b="1" dirty="0" smtClean="0">
                <a:solidFill>
                  <a:schemeClr val="accent1">
                    <a:lumMod val="75000"/>
                  </a:schemeClr>
                </a:solidFill>
              </a:rPr>
              <a:t>2: Evaluation of the association between level of achievement in </a:t>
            </a:r>
            <a:r>
              <a:rPr lang="en-CA" b="1" dirty="0" err="1" smtClean="0">
                <a:solidFill>
                  <a:schemeClr val="accent1">
                    <a:lumMod val="75000"/>
                  </a:schemeClr>
                </a:solidFill>
              </a:rPr>
              <a:t>qualityrights</a:t>
            </a:r>
            <a:r>
              <a:rPr lang="en-CA" b="1" dirty="0" smtClean="0">
                <a:solidFill>
                  <a:schemeClr val="accent1">
                    <a:lumMod val="75000"/>
                  </a:schemeClr>
                </a:solidFill>
              </a:rPr>
              <a:t> in outpatient facilities and adherence to treatment in people with first episode Schizophrenia</a:t>
            </a:r>
            <a:endParaRPr lang="en-CA" b="1" dirty="0">
              <a:solidFill>
                <a:schemeClr val="accent1">
                  <a:lumMod val="75000"/>
                </a:schemeClr>
              </a:solidFill>
            </a:endParaRPr>
          </a:p>
        </p:txBody>
      </p:sp>
    </p:spTree>
    <p:extLst>
      <p:ext uri="{BB962C8B-B14F-4D97-AF65-F5344CB8AC3E}">
        <p14:creationId xmlns:p14="http://schemas.microsoft.com/office/powerpoint/2010/main" val="1147622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291" y="658416"/>
            <a:ext cx="6629400" cy="990600"/>
          </a:xfrm>
        </p:spPr>
        <p:txBody>
          <a:bodyPr rtlCol="0">
            <a:noAutofit/>
          </a:bodyPr>
          <a:lstStyle/>
          <a:p>
            <a:pPr>
              <a:defRPr/>
            </a:pPr>
            <a:r>
              <a:rPr lang="en-CA" dirty="0" smtClean="0">
                <a:solidFill>
                  <a:schemeClr val="accent1">
                    <a:lumMod val="75000"/>
                  </a:schemeClr>
                </a:solidFill>
              </a:rPr>
              <a:t>Association between 4 outpatient themes of </a:t>
            </a:r>
            <a:r>
              <a:rPr lang="en-CA" dirty="0" err="1" smtClean="0">
                <a:solidFill>
                  <a:schemeClr val="accent1">
                    <a:lumMod val="75000"/>
                  </a:schemeClr>
                </a:solidFill>
              </a:rPr>
              <a:t>QualityRights</a:t>
            </a:r>
            <a:r>
              <a:rPr lang="en-CA" dirty="0" smtClean="0">
                <a:solidFill>
                  <a:schemeClr val="accent1">
                    <a:lumMod val="75000"/>
                  </a:schemeClr>
                </a:solidFill>
              </a:rPr>
              <a:t> and adherence in people with first episode schizophrenia</a:t>
            </a:r>
            <a:endParaRPr lang="en-CA" dirty="0">
              <a:solidFill>
                <a:schemeClr val="accent1">
                  <a:lumMod val="75000"/>
                </a:schemeClr>
              </a:solidFill>
            </a:endParaRPr>
          </a:p>
        </p:txBody>
      </p:sp>
      <p:graphicFrame>
        <p:nvGraphicFramePr>
          <p:cNvPr id="3" name="Marcador de contenido 5"/>
          <p:cNvGraphicFramePr>
            <a:graphicFrameLocks noGrp="1"/>
          </p:cNvGraphicFramePr>
          <p:nvPr>
            <p:ph idx="1"/>
            <p:extLst>
              <p:ext uri="{D42A27DB-BD31-4B8C-83A1-F6EECF244321}">
                <p14:modId xmlns:p14="http://schemas.microsoft.com/office/powerpoint/2010/main" val="1338927567"/>
              </p:ext>
            </p:extLst>
          </p:nvPr>
        </p:nvGraphicFramePr>
        <p:xfrm>
          <a:off x="641351" y="2239169"/>
          <a:ext cx="6949281" cy="3238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18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0803" y="628082"/>
            <a:ext cx="6810375" cy="990600"/>
          </a:xfrm>
        </p:spPr>
        <p:txBody>
          <a:bodyPr rtlCol="0">
            <a:noAutofit/>
          </a:bodyPr>
          <a:lstStyle/>
          <a:p>
            <a:pPr>
              <a:defRPr/>
            </a:pPr>
            <a:r>
              <a:rPr lang="en-CA" dirty="0">
                <a:solidFill>
                  <a:srgbClr val="C00000"/>
                </a:solidFill>
              </a:rPr>
              <a:t>Association between </a:t>
            </a:r>
            <a:r>
              <a:rPr lang="en-CA" dirty="0" smtClean="0">
                <a:solidFill>
                  <a:srgbClr val="C00000"/>
                </a:solidFill>
              </a:rPr>
              <a:t>standards for right to health and </a:t>
            </a:r>
            <a:r>
              <a:rPr lang="en-CA" dirty="0">
                <a:solidFill>
                  <a:srgbClr val="C00000"/>
                </a:solidFill>
              </a:rPr>
              <a:t>adherence in people with first episode schizophrenia</a:t>
            </a:r>
            <a:r>
              <a:rPr lang="es-CL" dirty="0" smtClean="0">
                <a:solidFill>
                  <a:srgbClr val="C00000"/>
                </a:solidFill>
              </a:rPr>
              <a:t>(*</a:t>
            </a:r>
            <a:r>
              <a:rPr lang="es-CL" dirty="0">
                <a:solidFill>
                  <a:srgbClr val="C00000"/>
                </a:solidFill>
              </a:rPr>
              <a:t>p-</a:t>
            </a:r>
            <a:r>
              <a:rPr lang="es-CL" dirty="0" err="1">
                <a:solidFill>
                  <a:srgbClr val="C00000"/>
                </a:solidFill>
              </a:rPr>
              <a:t>value</a:t>
            </a:r>
            <a:r>
              <a:rPr lang="es-CL" dirty="0">
                <a:solidFill>
                  <a:srgbClr val="C00000"/>
                </a:solidFill>
              </a:rPr>
              <a:t>&lt;0,05)</a:t>
            </a:r>
            <a:endParaRPr lang="es-ES" dirty="0">
              <a:solidFill>
                <a:srgbClr val="C00000"/>
              </a:solidFill>
            </a:endParaRPr>
          </a:p>
        </p:txBody>
      </p:sp>
      <p:graphicFrame>
        <p:nvGraphicFramePr>
          <p:cNvPr id="3" name="Marcador de contenido 5"/>
          <p:cNvGraphicFramePr>
            <a:graphicFrameLocks noGrp="1"/>
          </p:cNvGraphicFramePr>
          <p:nvPr>
            <p:ph idx="1"/>
            <p:extLst>
              <p:ext uri="{D42A27DB-BD31-4B8C-83A1-F6EECF244321}">
                <p14:modId xmlns:p14="http://schemas.microsoft.com/office/powerpoint/2010/main" val="2908985275"/>
              </p:ext>
            </p:extLst>
          </p:nvPr>
        </p:nvGraphicFramePr>
        <p:xfrm>
          <a:off x="641351" y="2239169"/>
          <a:ext cx="7096930" cy="37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7875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551" y="632061"/>
            <a:ext cx="7050881" cy="990600"/>
          </a:xfrm>
        </p:spPr>
        <p:txBody>
          <a:bodyPr rtlCol="0">
            <a:noAutofit/>
          </a:bodyPr>
          <a:lstStyle/>
          <a:p>
            <a:pPr>
              <a:defRPr/>
            </a:pPr>
            <a:r>
              <a:rPr lang="en-CA" dirty="0">
                <a:solidFill>
                  <a:srgbClr val="C00000"/>
                </a:solidFill>
              </a:rPr>
              <a:t>Association between standards for right to </a:t>
            </a:r>
            <a:r>
              <a:rPr lang="en-CA" dirty="0" smtClean="0">
                <a:solidFill>
                  <a:srgbClr val="C00000"/>
                </a:solidFill>
              </a:rPr>
              <a:t>community inclusion </a:t>
            </a:r>
            <a:r>
              <a:rPr lang="en-CA" dirty="0">
                <a:solidFill>
                  <a:srgbClr val="C00000"/>
                </a:solidFill>
              </a:rPr>
              <a:t>and adherence in people with first episode schizophrenia</a:t>
            </a:r>
            <a:r>
              <a:rPr lang="es-CL" dirty="0">
                <a:solidFill>
                  <a:srgbClr val="C00000"/>
                </a:solidFill>
              </a:rPr>
              <a:t>(*p-</a:t>
            </a:r>
            <a:r>
              <a:rPr lang="es-CL" dirty="0" err="1">
                <a:solidFill>
                  <a:srgbClr val="C00000"/>
                </a:solidFill>
              </a:rPr>
              <a:t>value</a:t>
            </a:r>
            <a:r>
              <a:rPr lang="es-CL" dirty="0">
                <a:solidFill>
                  <a:srgbClr val="C00000"/>
                </a:solidFill>
              </a:rPr>
              <a:t>&lt;0,05)</a:t>
            </a:r>
            <a:endParaRPr lang="es-ES" dirty="0">
              <a:solidFill>
                <a:schemeClr val="accent4">
                  <a:lumMod val="50000"/>
                </a:schemeClr>
              </a:solidFill>
            </a:endParaRPr>
          </a:p>
        </p:txBody>
      </p:sp>
      <p:graphicFrame>
        <p:nvGraphicFramePr>
          <p:cNvPr id="3" name="Marcador de contenido 5"/>
          <p:cNvGraphicFramePr>
            <a:graphicFrameLocks noGrp="1"/>
          </p:cNvGraphicFramePr>
          <p:nvPr>
            <p:ph idx="1"/>
            <p:extLst>
              <p:ext uri="{D42A27DB-BD31-4B8C-83A1-F6EECF244321}">
                <p14:modId xmlns:p14="http://schemas.microsoft.com/office/powerpoint/2010/main" val="1577933511"/>
              </p:ext>
            </p:extLst>
          </p:nvPr>
        </p:nvGraphicFramePr>
        <p:xfrm>
          <a:off x="641351" y="2239168"/>
          <a:ext cx="7124225" cy="3956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753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39750" y="10525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14339"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4340"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4341" name="Text Box 4"/>
          <p:cNvSpPr txBox="1">
            <a:spLocks noChangeArrowheads="1"/>
          </p:cNvSpPr>
          <p:nvPr/>
        </p:nvSpPr>
        <p:spPr bwMode="auto">
          <a:xfrm>
            <a:off x="758825" y="714375"/>
            <a:ext cx="81216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514350" indent="-514350">
              <a:buAutoNum type="arabicPeriod"/>
            </a:pPr>
            <a:r>
              <a:rPr lang="en-GB" altLang="es-ES" sz="2800" b="1" dirty="0" smtClean="0">
                <a:solidFill>
                  <a:srgbClr val="FF0000"/>
                </a:solidFill>
                <a:latin typeface="Arial" panose="020B0604020202020204" pitchFamily="34" charset="0"/>
              </a:rPr>
              <a:t>Mental </a:t>
            </a:r>
            <a:r>
              <a:rPr lang="en-GB" altLang="es-ES" sz="2800" b="1" dirty="0">
                <a:solidFill>
                  <a:srgbClr val="FF0000"/>
                </a:solidFill>
                <a:latin typeface="Arial" panose="020B0604020202020204" pitchFamily="34" charset="0"/>
              </a:rPr>
              <a:t>health policy, laws and </a:t>
            </a:r>
            <a:endParaRPr lang="en-GB" altLang="es-ES" sz="2800" b="1" dirty="0" smtClean="0">
              <a:solidFill>
                <a:srgbClr val="FF0000"/>
              </a:solidFill>
              <a:latin typeface="Arial" panose="020B0604020202020204" pitchFamily="34" charset="0"/>
            </a:endParaRPr>
          </a:p>
          <a:p>
            <a:pPr marL="0" indent="0"/>
            <a:r>
              <a:rPr lang="en-GB" altLang="es-ES" sz="2800" b="1" dirty="0" smtClean="0">
                <a:solidFill>
                  <a:srgbClr val="FF0000"/>
                </a:solidFill>
                <a:latin typeface="Arial" panose="020B0604020202020204" pitchFamily="34" charset="0"/>
              </a:rPr>
              <a:t>practice </a:t>
            </a:r>
            <a:r>
              <a:rPr lang="en-GB" altLang="es-ES" sz="2800" b="1" dirty="0">
                <a:solidFill>
                  <a:srgbClr val="FF0000"/>
                </a:solidFill>
                <a:latin typeface="Arial" panose="020B0604020202020204" pitchFamily="34" charset="0"/>
              </a:rPr>
              <a:t>impacts on human rights</a:t>
            </a:r>
          </a:p>
          <a:p>
            <a:pPr>
              <a:buFontTx/>
              <a:buChar char="•"/>
            </a:pPr>
            <a:endParaRPr lang="en-GB" altLang="es-ES" sz="3200" b="1" dirty="0">
              <a:solidFill>
                <a:srgbClr val="FF0000"/>
              </a:solidFill>
            </a:endParaRPr>
          </a:p>
        </p:txBody>
      </p:sp>
      <p:sp>
        <p:nvSpPr>
          <p:cNvPr id="14342" name="Text Box 5"/>
          <p:cNvSpPr txBox="1">
            <a:spLocks noChangeArrowheads="1"/>
          </p:cNvSpPr>
          <p:nvPr/>
        </p:nvSpPr>
        <p:spPr bwMode="auto">
          <a:xfrm>
            <a:off x="730250" y="2143125"/>
            <a:ext cx="7848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1"/>
            <a:r>
              <a:rPr lang="en-GB" altLang="es-ES" b="1" dirty="0">
                <a:latin typeface="Arial" panose="020B0604020202020204" pitchFamily="34" charset="0"/>
              </a:rPr>
              <a:t> Although Government and mental health workers can exercise power well intentioned and for the welfare of individuals, the result can be:</a:t>
            </a:r>
          </a:p>
          <a:p>
            <a:pPr lvl="1"/>
            <a:endParaRPr lang="en-GB" altLang="es-ES" dirty="0">
              <a:latin typeface="Arial" panose="020B0604020202020204" pitchFamily="34" charset="0"/>
            </a:endParaRPr>
          </a:p>
          <a:p>
            <a:pPr lvl="1">
              <a:buFont typeface="Wingdings" panose="05000000000000000000" pitchFamily="2" charset="2"/>
              <a:buChar char="Ø"/>
            </a:pPr>
            <a:r>
              <a:rPr lang="en-GB" altLang="es-ES" b="1" dirty="0">
                <a:latin typeface="Arial" panose="020B0604020202020204" pitchFamily="34" charset="0"/>
              </a:rPr>
              <a:t>Promotion of rights</a:t>
            </a:r>
          </a:p>
          <a:p>
            <a:pPr lvl="2">
              <a:buFont typeface="Wingdings" panose="05000000000000000000" pitchFamily="2" charset="2"/>
              <a:buChar char="Ø"/>
            </a:pPr>
            <a:endParaRPr lang="en-GB" altLang="es-ES" dirty="0">
              <a:latin typeface="Arial" panose="020B0604020202020204" pitchFamily="34" charset="0"/>
            </a:endParaRPr>
          </a:p>
          <a:p>
            <a:pPr lvl="1">
              <a:buFont typeface="Wingdings" panose="05000000000000000000" pitchFamily="2" charset="2"/>
              <a:buChar char="Ø"/>
            </a:pPr>
            <a:r>
              <a:rPr lang="en-GB" altLang="es-ES" b="1" dirty="0">
                <a:latin typeface="Arial" panose="020B0604020202020204" pitchFamily="34" charset="0"/>
              </a:rPr>
              <a:t>Violation of rights</a:t>
            </a:r>
          </a:p>
          <a:p>
            <a:pPr>
              <a:spcBef>
                <a:spcPct val="50000"/>
              </a:spcBef>
              <a:buFont typeface="Wingdings" panose="05000000000000000000" pitchFamily="2" charset="2"/>
              <a:buChar char="Ø"/>
            </a:pPr>
            <a:endParaRPr lang="en-US" altLang="es-ES" dirty="0">
              <a:latin typeface="Arial" panose="020B0604020202020204" pitchFamily="34" charset="0"/>
            </a:endParaRPr>
          </a:p>
        </p:txBody>
      </p:sp>
    </p:spTree>
    <p:extLst>
      <p:ext uri="{BB962C8B-B14F-4D97-AF65-F5344CB8AC3E}">
        <p14:creationId xmlns:p14="http://schemas.microsoft.com/office/powerpoint/2010/main" val="29833884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5749" y="2483253"/>
            <a:ext cx="6447235" cy="1370410"/>
          </a:xfrm>
        </p:spPr>
        <p:txBody>
          <a:bodyPr rtlCol="0">
            <a:normAutofit fontScale="90000"/>
          </a:bodyPr>
          <a:lstStyle/>
          <a:p>
            <a:pPr>
              <a:defRPr/>
            </a:pPr>
            <a:r>
              <a:rPr lang="es-CL" b="1" dirty="0" smtClean="0">
                <a:solidFill>
                  <a:schemeClr val="accent1">
                    <a:lumMod val="75000"/>
                  </a:schemeClr>
                </a:solidFill>
              </a:rPr>
              <a:t/>
            </a:r>
            <a:br>
              <a:rPr lang="es-CL" b="1" dirty="0" smtClean="0">
                <a:solidFill>
                  <a:schemeClr val="accent1">
                    <a:lumMod val="75000"/>
                  </a:schemeClr>
                </a:solidFill>
              </a:rPr>
            </a:br>
            <a:r>
              <a:rPr lang="en-CA" b="1" dirty="0" smtClean="0">
                <a:solidFill>
                  <a:schemeClr val="accent1">
                    <a:lumMod val="75000"/>
                  </a:schemeClr>
                </a:solidFill>
              </a:rPr>
              <a:t>3. users</a:t>
            </a:r>
            <a:r>
              <a:rPr lang="en-CA" dirty="0" smtClean="0">
                <a:solidFill>
                  <a:schemeClr val="accent1">
                    <a:lumMod val="75000"/>
                  </a:schemeClr>
                </a:solidFill>
              </a:rPr>
              <a:t>’ opinions of </a:t>
            </a:r>
            <a:r>
              <a:rPr lang="en-CA" dirty="0" err="1" smtClean="0">
                <a:solidFill>
                  <a:schemeClr val="accent1">
                    <a:lumMod val="75000"/>
                  </a:schemeClr>
                </a:solidFill>
              </a:rPr>
              <a:t>qualityrights</a:t>
            </a:r>
            <a:r>
              <a:rPr lang="en-CA" dirty="0" smtClean="0">
                <a:solidFill>
                  <a:schemeClr val="accent1">
                    <a:lumMod val="75000"/>
                  </a:schemeClr>
                </a:solidFill>
              </a:rPr>
              <a:t> achievement in mental health outpatients facilities </a:t>
            </a:r>
            <a:endParaRPr lang="en-CA" b="1" dirty="0">
              <a:solidFill>
                <a:schemeClr val="accent1">
                  <a:lumMod val="75000"/>
                </a:schemeClr>
              </a:solidFill>
            </a:endParaRPr>
          </a:p>
        </p:txBody>
      </p:sp>
    </p:spTree>
    <p:extLst>
      <p:ext uri="{BB962C8B-B14F-4D97-AF65-F5344CB8AC3E}">
        <p14:creationId xmlns:p14="http://schemas.microsoft.com/office/powerpoint/2010/main" val="4063134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1097" y="645710"/>
            <a:ext cx="6911579" cy="990600"/>
          </a:xfrm>
        </p:spPr>
        <p:txBody>
          <a:bodyPr rtlCol="0">
            <a:noAutofit/>
          </a:bodyPr>
          <a:lstStyle/>
          <a:p>
            <a:pPr>
              <a:defRPr/>
            </a:pPr>
            <a:r>
              <a:rPr lang="en-CA" dirty="0" smtClean="0">
                <a:solidFill>
                  <a:schemeClr val="accent4">
                    <a:lumMod val="75000"/>
                  </a:schemeClr>
                </a:solidFill>
              </a:rPr>
              <a:t>Comparison of users’ opinions with families and staff’s opinion </a:t>
            </a:r>
            <a:r>
              <a:rPr lang="es-CL" dirty="0" smtClean="0">
                <a:solidFill>
                  <a:schemeClr val="accent4">
                    <a:lumMod val="75000"/>
                  </a:schemeClr>
                </a:solidFill>
              </a:rPr>
              <a:t>(*</a:t>
            </a:r>
            <a:r>
              <a:rPr lang="en-CA" dirty="0" smtClean="0">
                <a:solidFill>
                  <a:schemeClr val="accent4">
                    <a:lumMod val="75000"/>
                  </a:schemeClr>
                </a:solidFill>
              </a:rPr>
              <a:t>p-value&lt;0,05). </a:t>
            </a:r>
            <a:r>
              <a:rPr lang="en-CA" dirty="0" err="1" smtClean="0">
                <a:solidFill>
                  <a:schemeClr val="accent4">
                    <a:lumMod val="75000"/>
                  </a:schemeClr>
                </a:solidFill>
              </a:rPr>
              <a:t>QualityRights</a:t>
            </a:r>
            <a:r>
              <a:rPr lang="en-CA" dirty="0" smtClean="0">
                <a:solidFill>
                  <a:schemeClr val="accent4">
                    <a:lumMod val="75000"/>
                  </a:schemeClr>
                </a:solidFill>
              </a:rPr>
              <a:t> evaluation of outpatient facilities in Chile</a:t>
            </a:r>
            <a:endParaRPr lang="en-CA" dirty="0">
              <a:solidFill>
                <a:schemeClr val="accent4">
                  <a:lumMod val="75000"/>
                </a:schemeClr>
              </a:solidFill>
            </a:endParaRPr>
          </a:p>
        </p:txBody>
      </p:sp>
      <p:graphicFrame>
        <p:nvGraphicFramePr>
          <p:cNvPr id="3" name="Marcador de contenido 5"/>
          <p:cNvGraphicFramePr>
            <a:graphicFrameLocks noGrp="1"/>
          </p:cNvGraphicFramePr>
          <p:nvPr>
            <p:ph idx="1"/>
            <p:extLst>
              <p:ext uri="{D42A27DB-BD31-4B8C-83A1-F6EECF244321}">
                <p14:modId xmlns:p14="http://schemas.microsoft.com/office/powerpoint/2010/main" val="525345235"/>
              </p:ext>
            </p:extLst>
          </p:nvPr>
        </p:nvGraphicFramePr>
        <p:xfrm>
          <a:off x="521097" y="2142700"/>
          <a:ext cx="7026115" cy="3957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7883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defRPr/>
            </a:pPr>
            <a:r>
              <a:rPr lang="es-ES_tradnl" sz="3200" dirty="0" smtClean="0">
                <a:solidFill>
                  <a:srgbClr val="C00000"/>
                </a:solidFill>
              </a:rPr>
              <a:t>CONCLUSIONS</a:t>
            </a:r>
            <a:endParaRPr lang="es-ES" sz="3200" dirty="0">
              <a:solidFill>
                <a:srgbClr val="C00000"/>
              </a:solidFill>
            </a:endParaRPr>
          </a:p>
        </p:txBody>
      </p:sp>
      <p:sp>
        <p:nvSpPr>
          <p:cNvPr id="43011" name="2 Marcador de contenido"/>
          <p:cNvSpPr>
            <a:spLocks noGrp="1"/>
          </p:cNvSpPr>
          <p:nvPr>
            <p:ph idx="1"/>
          </p:nvPr>
        </p:nvSpPr>
        <p:spPr>
          <a:xfrm>
            <a:off x="566383" y="1760561"/>
            <a:ext cx="8229600" cy="4435523"/>
          </a:xfrm>
        </p:spPr>
        <p:txBody>
          <a:bodyPr>
            <a:normAutofit lnSpcReduction="10000"/>
          </a:bodyPr>
          <a:lstStyle/>
          <a:p>
            <a:pPr>
              <a:buFont typeface="Wingdings" panose="05000000000000000000" pitchFamily="2" charset="2"/>
              <a:buAutoNum type="arabicPeriod"/>
            </a:pPr>
            <a:r>
              <a:rPr lang="en-GB" altLang="es-ES" b="1" dirty="0" smtClean="0">
                <a:latin typeface="Arial" panose="020B0604020202020204" pitchFamily="34" charset="0"/>
              </a:rPr>
              <a:t> </a:t>
            </a:r>
            <a:r>
              <a:rPr lang="en-GB" altLang="es-ES" sz="2200" b="1" dirty="0" smtClean="0">
                <a:latin typeface="Arial" panose="020B0604020202020204" pitchFamily="34" charset="0"/>
              </a:rPr>
              <a:t>Mental health policy, laws &amp; local practice can affect human rights of persons with mental disorders in different ways</a:t>
            </a:r>
          </a:p>
          <a:p>
            <a:pPr>
              <a:buFont typeface="Wingdings" panose="05000000000000000000" pitchFamily="2" charset="2"/>
              <a:buAutoNum type="arabicPeriod"/>
            </a:pPr>
            <a:endParaRPr lang="en-GB" altLang="es-ES" sz="2200" b="1" dirty="0" smtClean="0">
              <a:latin typeface="Arial" panose="020B0604020202020204" pitchFamily="34" charset="0"/>
            </a:endParaRPr>
          </a:p>
          <a:p>
            <a:pPr>
              <a:spcBef>
                <a:spcPct val="0"/>
              </a:spcBef>
              <a:buFont typeface="Wingdings" panose="05000000000000000000" pitchFamily="2" charset="2"/>
              <a:buAutoNum type="arabicPeriod"/>
            </a:pPr>
            <a:r>
              <a:rPr lang="en-GB" altLang="es-ES" sz="2200" b="1" dirty="0" smtClean="0">
                <a:latin typeface="Arial" panose="020B0604020202020204" pitchFamily="34" charset="0"/>
              </a:rPr>
              <a:t> Human rights violations affect mental health of the general population</a:t>
            </a:r>
          </a:p>
          <a:p>
            <a:pPr>
              <a:spcBef>
                <a:spcPct val="0"/>
              </a:spcBef>
              <a:buFont typeface="Franklin Gothic Medium" panose="020B0603020102020204" pitchFamily="34" charset="0"/>
              <a:buAutoNum type="arabicPeriod"/>
            </a:pPr>
            <a:endParaRPr lang="en-GB" altLang="es-ES" sz="2200" b="1" dirty="0" smtClean="0">
              <a:latin typeface="Arial" panose="020B0604020202020204" pitchFamily="34" charset="0"/>
            </a:endParaRPr>
          </a:p>
          <a:p>
            <a:pPr>
              <a:spcBef>
                <a:spcPct val="0"/>
              </a:spcBef>
              <a:buFont typeface="Franklin Gothic Medium" panose="020B0603020102020204" pitchFamily="34" charset="0"/>
              <a:buAutoNum type="arabicPeriod"/>
            </a:pPr>
            <a:r>
              <a:rPr lang="en-GB" altLang="es-ES" sz="2200" b="1" dirty="0" smtClean="0">
                <a:solidFill>
                  <a:srgbClr val="003A00"/>
                </a:solidFill>
                <a:latin typeface="Arial" panose="020B0604020202020204" pitchFamily="34" charset="0"/>
              </a:rPr>
              <a:t>Human rights violations of people with mental disabilities happen worldwide in institutions and in the community</a:t>
            </a:r>
          </a:p>
          <a:p>
            <a:pPr>
              <a:spcBef>
                <a:spcPct val="0"/>
              </a:spcBef>
              <a:buFont typeface="Franklin Gothic Medium" panose="020B0603020102020204" pitchFamily="34" charset="0"/>
              <a:buAutoNum type="arabicPeriod"/>
            </a:pPr>
            <a:endParaRPr lang="en-GB" altLang="es-ES" sz="2200" b="1" dirty="0" smtClean="0">
              <a:solidFill>
                <a:srgbClr val="003A00"/>
              </a:solidFill>
              <a:latin typeface="Arial" panose="020B0604020202020204" pitchFamily="34" charset="0"/>
            </a:endParaRPr>
          </a:p>
          <a:p>
            <a:pPr>
              <a:spcBef>
                <a:spcPct val="0"/>
              </a:spcBef>
              <a:buFont typeface="Franklin Gothic Medium" panose="020B0603020102020204" pitchFamily="34" charset="0"/>
              <a:buAutoNum type="arabicPeriod"/>
            </a:pPr>
            <a:r>
              <a:rPr lang="en-GB" altLang="es-ES" sz="2200" b="1" dirty="0" smtClean="0">
                <a:solidFill>
                  <a:srgbClr val="003A00"/>
                </a:solidFill>
                <a:latin typeface="Arial" panose="020B0604020202020204" pitchFamily="34" charset="0"/>
              </a:rPr>
              <a:t>WHO </a:t>
            </a:r>
            <a:r>
              <a:rPr lang="en-GB" altLang="es-ES" sz="2200" b="1" dirty="0" err="1" smtClean="0">
                <a:solidFill>
                  <a:srgbClr val="003A00"/>
                </a:solidFill>
                <a:latin typeface="Arial" panose="020B0604020202020204" pitchFamily="34" charset="0"/>
              </a:rPr>
              <a:t>QualityRights</a:t>
            </a:r>
            <a:r>
              <a:rPr lang="en-GB" altLang="es-ES" sz="2200" b="1" dirty="0" smtClean="0">
                <a:solidFill>
                  <a:srgbClr val="003A00"/>
                </a:solidFill>
                <a:latin typeface="Arial" panose="020B0604020202020204" pitchFamily="34" charset="0"/>
              </a:rPr>
              <a:t> is a useful tool to know how MH facilities are dealing with user’s </a:t>
            </a:r>
            <a:r>
              <a:rPr lang="en-GB" altLang="es-ES" b="1" dirty="0" smtClean="0">
                <a:solidFill>
                  <a:srgbClr val="003A00"/>
                </a:solidFill>
                <a:latin typeface="Arial" panose="020B0604020202020204" pitchFamily="34" charset="0"/>
              </a:rPr>
              <a:t>human rights and to promote changes according to CRPD</a:t>
            </a:r>
            <a:endParaRPr lang="en-GB" altLang="es-ES" sz="2200" b="1" dirty="0" smtClean="0">
              <a:solidFill>
                <a:srgbClr val="003A00"/>
              </a:solidFill>
              <a:latin typeface="Arial" panose="020B0604020202020204" pitchFamily="34" charset="0"/>
            </a:endParaRPr>
          </a:p>
          <a:p>
            <a:endParaRPr lang="es-ES" altLang="es-ES" sz="2400" dirty="0" smtClean="0"/>
          </a:p>
          <a:p>
            <a:endParaRPr lang="es-ES" altLang="es-ES" sz="2400" dirty="0" smtClean="0"/>
          </a:p>
        </p:txBody>
      </p:sp>
    </p:spTree>
    <p:extLst>
      <p:ext uri="{BB962C8B-B14F-4D97-AF65-F5344CB8AC3E}">
        <p14:creationId xmlns:p14="http://schemas.microsoft.com/office/powerpoint/2010/main" val="15554386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Date Placeholder 4"/>
          <p:cNvSpPr>
            <a:spLocks noGrp="1"/>
          </p:cNvSpPr>
          <p:nvPr>
            <p:ph type="dt" sz="half" idx="10"/>
          </p:nvPr>
        </p:nvSpPr>
        <p:spPr/>
        <p:txBody>
          <a:bodyPr/>
          <a:lstStyle/>
          <a:p>
            <a:fld id="{32548E28-4067-6142-9EC3-EBEA5CDC4391}" type="datetime1">
              <a:rPr lang="ru-RU" smtClean="0"/>
              <a:t>13.11.2014</a:t>
            </a:fld>
            <a:endParaRPr lang="en-US" dirty="0"/>
          </a:p>
        </p:txBody>
      </p:sp>
    </p:spTree>
    <p:extLst>
      <p:ext uri="{BB962C8B-B14F-4D97-AF65-F5344CB8AC3E}">
        <p14:creationId xmlns:p14="http://schemas.microsoft.com/office/powerpoint/2010/main" val="167612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571500" y="15001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15363"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5364"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5365" name="Text Box 4"/>
          <p:cNvSpPr txBox="1">
            <a:spLocks noChangeArrowheads="1"/>
          </p:cNvSpPr>
          <p:nvPr/>
        </p:nvSpPr>
        <p:spPr bwMode="auto">
          <a:xfrm>
            <a:off x="785813" y="928688"/>
            <a:ext cx="70616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GB" altLang="es-ES" sz="2800" b="1" dirty="0">
                <a:solidFill>
                  <a:srgbClr val="FF0000"/>
                </a:solidFill>
                <a:latin typeface="Arial" panose="020B0604020202020204" pitchFamily="34" charset="0"/>
              </a:rPr>
              <a:t>1. Mental health policy, laws and practice impacts on human rights</a:t>
            </a:r>
          </a:p>
          <a:p>
            <a:pPr>
              <a:buFontTx/>
              <a:buChar char="•"/>
            </a:pPr>
            <a:endParaRPr lang="en-GB" altLang="es-ES" sz="3200" b="1" dirty="0">
              <a:solidFill>
                <a:srgbClr val="FF0000"/>
              </a:solidFill>
            </a:endParaRPr>
          </a:p>
        </p:txBody>
      </p:sp>
      <p:sp>
        <p:nvSpPr>
          <p:cNvPr id="15366" name="Text Box 5"/>
          <p:cNvSpPr txBox="1">
            <a:spLocks noChangeArrowheads="1"/>
          </p:cNvSpPr>
          <p:nvPr/>
        </p:nvSpPr>
        <p:spPr bwMode="auto">
          <a:xfrm>
            <a:off x="730250" y="2143125"/>
            <a:ext cx="784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s-ES" dirty="0">
                <a:latin typeface="Arial" panose="020B0604020202020204" pitchFamily="34" charset="0"/>
              </a:rPr>
              <a:t>If we believe that people with mental disabilities are incompetent, </a:t>
            </a:r>
            <a:r>
              <a:rPr lang="en-US" altLang="es-ES" dirty="0" smtClean="0">
                <a:latin typeface="Arial" panose="020B0604020202020204" pitchFamily="34" charset="0"/>
              </a:rPr>
              <a:t>potentially dangerous </a:t>
            </a:r>
            <a:r>
              <a:rPr lang="en-US" altLang="es-ES" dirty="0">
                <a:latin typeface="Arial" panose="020B0604020202020204" pitchFamily="34" charset="0"/>
              </a:rPr>
              <a:t>and violent, </a:t>
            </a:r>
            <a:r>
              <a:rPr lang="en-US" altLang="es-ES" b="1" dirty="0">
                <a:latin typeface="Arial" panose="020B0604020202020204" pitchFamily="34" charset="0"/>
              </a:rPr>
              <a:t>we are going to emphasize protection </a:t>
            </a:r>
            <a:r>
              <a:rPr lang="en-US" altLang="es-ES" dirty="0">
                <a:latin typeface="Arial" panose="020B0604020202020204" pitchFamily="34" charset="0"/>
              </a:rPr>
              <a:t>(and </a:t>
            </a:r>
            <a:r>
              <a:rPr lang="en-US" altLang="es-ES" dirty="0" smtClean="0">
                <a:latin typeface="Arial" panose="020B0604020202020204" pitchFamily="34" charset="0"/>
              </a:rPr>
              <a:t>we may protection </a:t>
            </a:r>
            <a:r>
              <a:rPr lang="en-US" altLang="es-ES" dirty="0">
                <a:latin typeface="Arial" panose="020B0604020202020204" pitchFamily="34" charset="0"/>
              </a:rPr>
              <a:t>of the general public)</a:t>
            </a:r>
            <a:r>
              <a:rPr lang="es-ES" altLang="es-ES" dirty="0">
                <a:latin typeface="Arial" panose="020B0604020202020204" pitchFamily="34" charset="0"/>
              </a:rPr>
              <a:t>.</a:t>
            </a:r>
          </a:p>
          <a:p>
            <a:pPr eaLnBrk="1" hangingPunct="1"/>
            <a:endParaRPr lang="es-ES_tradnl" altLang="es-ES" dirty="0">
              <a:latin typeface="Arial" panose="020B0604020202020204" pitchFamily="34" charset="0"/>
            </a:endParaRPr>
          </a:p>
          <a:p>
            <a:pPr eaLnBrk="1" hangingPunct="1"/>
            <a:r>
              <a:rPr lang="en-US" altLang="es-ES" dirty="0">
                <a:latin typeface="Arial" panose="020B0604020202020204" pitchFamily="34" charset="0"/>
              </a:rPr>
              <a:t>If we believe that people with mental disabilities are citizens with rights equal to others, </a:t>
            </a:r>
            <a:r>
              <a:rPr lang="en-US" altLang="es-ES" b="1" dirty="0">
                <a:latin typeface="Arial" panose="020B0604020202020204" pitchFamily="34" charset="0"/>
              </a:rPr>
              <a:t>we are going to emphasize support </a:t>
            </a:r>
            <a:r>
              <a:rPr lang="en-US" altLang="es-ES" dirty="0">
                <a:latin typeface="Arial" panose="020B0604020202020204" pitchFamily="34" charset="0"/>
              </a:rPr>
              <a:t>to fully exercise their rights.</a:t>
            </a:r>
            <a:endParaRPr lang="es-ES" altLang="es-ES" dirty="0">
              <a:latin typeface="Arial" panose="020B0604020202020204" pitchFamily="34" charset="0"/>
            </a:endParaRPr>
          </a:p>
          <a:p>
            <a:pPr eaLnBrk="1" hangingPunct="1"/>
            <a:endParaRPr lang="es-ES" altLang="es-ES" dirty="0"/>
          </a:p>
          <a:p>
            <a:pPr eaLnBrk="1" hangingPunct="1"/>
            <a:r>
              <a:rPr lang="es-ES" altLang="es-ES" dirty="0"/>
              <a:t> </a:t>
            </a:r>
            <a:endParaRPr lang="en-US" altLang="es-ES" dirty="0">
              <a:latin typeface="Arial" panose="020B0604020202020204" pitchFamily="34" charset="0"/>
            </a:endParaRPr>
          </a:p>
        </p:txBody>
      </p:sp>
    </p:spTree>
    <p:extLst>
      <p:ext uri="{BB962C8B-B14F-4D97-AF65-F5344CB8AC3E}">
        <p14:creationId xmlns:p14="http://schemas.microsoft.com/office/powerpoint/2010/main" val="2367137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enedetto\Documents\I_man tied to coconut 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531813"/>
            <a:ext cx="10369551"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p:cNvSpPr/>
          <p:nvPr/>
        </p:nvSpPr>
        <p:spPr>
          <a:xfrm>
            <a:off x="7092950" y="1628775"/>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19125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571500" y="15001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90000"/>
              </a:lnSpc>
              <a:spcBef>
                <a:spcPct val="20000"/>
              </a:spcBef>
              <a:buFontTx/>
              <a:buChar char="•"/>
            </a:pPr>
            <a:endParaRPr lang="es-ES" altLang="es-ES"/>
          </a:p>
        </p:txBody>
      </p:sp>
      <p:sp>
        <p:nvSpPr>
          <p:cNvPr id="17411" name="Text Box 3"/>
          <p:cNvSpPr txBox="1">
            <a:spLocks noChangeArrowheads="1"/>
          </p:cNvSpPr>
          <p:nvPr/>
        </p:nvSpPr>
        <p:spPr bwMode="auto">
          <a:xfrm>
            <a:off x="1016000" y="256540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7412" name="Text Box 4"/>
          <p:cNvSpPr txBox="1">
            <a:spLocks noChangeArrowheads="1"/>
          </p:cNvSpPr>
          <p:nvPr/>
        </p:nvSpPr>
        <p:spPr bwMode="auto">
          <a:xfrm>
            <a:off x="787400" y="876300"/>
            <a:ext cx="756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s-ES" altLang="es-ES" sz="1800">
              <a:latin typeface="Arial" panose="020B0604020202020204" pitchFamily="34" charset="0"/>
            </a:endParaRPr>
          </a:p>
        </p:txBody>
      </p:sp>
      <p:sp>
        <p:nvSpPr>
          <p:cNvPr id="17413" name="Text Box 4"/>
          <p:cNvSpPr txBox="1">
            <a:spLocks noChangeArrowheads="1"/>
          </p:cNvSpPr>
          <p:nvPr/>
        </p:nvSpPr>
        <p:spPr bwMode="auto">
          <a:xfrm>
            <a:off x="785813" y="928688"/>
            <a:ext cx="8121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514350" indent="-514350">
              <a:buAutoNum type="arabicPeriod"/>
            </a:pPr>
            <a:r>
              <a:rPr lang="en-GB" altLang="es-ES" sz="2800" b="1" dirty="0" smtClean="0">
                <a:solidFill>
                  <a:srgbClr val="FF0000"/>
                </a:solidFill>
                <a:latin typeface="Arial" panose="020B0604020202020204" pitchFamily="34" charset="0"/>
              </a:rPr>
              <a:t>Mental </a:t>
            </a:r>
            <a:r>
              <a:rPr lang="en-GB" altLang="es-ES" sz="2800" b="1" dirty="0">
                <a:solidFill>
                  <a:srgbClr val="FF0000"/>
                </a:solidFill>
                <a:latin typeface="Arial" panose="020B0604020202020204" pitchFamily="34" charset="0"/>
              </a:rPr>
              <a:t>health policy, laws and </a:t>
            </a:r>
            <a:endParaRPr lang="en-GB" altLang="es-ES" sz="2800" b="1" dirty="0" smtClean="0">
              <a:solidFill>
                <a:srgbClr val="FF0000"/>
              </a:solidFill>
              <a:latin typeface="Arial" panose="020B0604020202020204" pitchFamily="34" charset="0"/>
            </a:endParaRPr>
          </a:p>
          <a:p>
            <a:pPr marL="0" indent="0"/>
            <a:r>
              <a:rPr lang="en-GB" altLang="es-ES" sz="2800" b="1" dirty="0" smtClean="0">
                <a:solidFill>
                  <a:srgbClr val="FF0000"/>
                </a:solidFill>
                <a:latin typeface="Arial" panose="020B0604020202020204" pitchFamily="34" charset="0"/>
              </a:rPr>
              <a:t>practice </a:t>
            </a:r>
            <a:r>
              <a:rPr lang="en-GB" altLang="es-ES" sz="2800" b="1" dirty="0">
                <a:solidFill>
                  <a:srgbClr val="FF0000"/>
                </a:solidFill>
                <a:latin typeface="Arial" panose="020B0604020202020204" pitchFamily="34" charset="0"/>
              </a:rPr>
              <a:t>impacts on human rights</a:t>
            </a:r>
          </a:p>
        </p:txBody>
      </p:sp>
      <p:sp>
        <p:nvSpPr>
          <p:cNvPr id="15366" name="Text Box 5"/>
          <p:cNvSpPr txBox="1">
            <a:spLocks noChangeArrowheads="1"/>
          </p:cNvSpPr>
          <p:nvPr/>
        </p:nvSpPr>
        <p:spPr bwMode="auto">
          <a:xfrm>
            <a:off x="714375" y="2428875"/>
            <a:ext cx="7848600" cy="3908425"/>
          </a:xfrm>
          <a:prstGeom prst="rect">
            <a:avLst/>
          </a:prstGeom>
          <a:noFill/>
          <a:ln w="9525">
            <a:noFill/>
            <a:miter lim="800000"/>
            <a:headEnd/>
            <a:tailEnd/>
          </a:ln>
        </p:spPr>
        <p:txBody>
          <a:bodyPr>
            <a:spAutoFit/>
          </a:bodyPr>
          <a:lstStyle/>
          <a:p>
            <a:pPr>
              <a:defRPr/>
            </a:pPr>
            <a:r>
              <a:rPr lang="en-US" sz="2800" dirty="0">
                <a:latin typeface="Arial" pitchFamily="34" charset="0"/>
              </a:rPr>
              <a:t>To prevent human rights violations we need to work in 2 levels:</a:t>
            </a:r>
          </a:p>
          <a:p>
            <a:pPr>
              <a:defRPr/>
            </a:pPr>
            <a:endParaRPr lang="en-US" sz="2800" dirty="0">
              <a:latin typeface="Arial" pitchFamily="34" charset="0"/>
            </a:endParaRPr>
          </a:p>
          <a:p>
            <a:pPr marL="457200" indent="-457200">
              <a:buFont typeface="+mj-lt"/>
              <a:buAutoNum type="arabicPeriod"/>
              <a:defRPr/>
            </a:pPr>
            <a:r>
              <a:rPr lang="en-US" sz="2800" dirty="0">
                <a:latin typeface="Arial" pitchFamily="34" charset="0"/>
              </a:rPr>
              <a:t>Mental Health Policy &amp; Laws: Government responsibility</a:t>
            </a:r>
          </a:p>
          <a:p>
            <a:pPr marL="457200" indent="-457200">
              <a:buFont typeface="+mj-lt"/>
              <a:buAutoNum type="arabicPeriod"/>
              <a:defRPr/>
            </a:pPr>
            <a:endParaRPr lang="en-US" sz="2800" dirty="0">
              <a:latin typeface="Arial" pitchFamily="34" charset="0"/>
            </a:endParaRPr>
          </a:p>
          <a:p>
            <a:pPr marL="457200" indent="-457200">
              <a:buFont typeface="+mj-lt"/>
              <a:buAutoNum type="arabicPeriod"/>
              <a:defRPr/>
            </a:pPr>
            <a:r>
              <a:rPr lang="en-US" sz="2800" dirty="0">
                <a:latin typeface="Arial" pitchFamily="34" charset="0"/>
              </a:rPr>
              <a:t>Local Practice: general health and mental health workers</a:t>
            </a:r>
            <a:endParaRPr lang="es-ES" sz="2800" dirty="0"/>
          </a:p>
          <a:p>
            <a:pPr>
              <a:defRPr/>
            </a:pPr>
            <a:r>
              <a:rPr lang="es-ES" dirty="0"/>
              <a:t> </a:t>
            </a:r>
            <a:endParaRPr lang="en-US" dirty="0">
              <a:latin typeface="Arial" pitchFamily="34" charset="0"/>
            </a:endParaRPr>
          </a:p>
        </p:txBody>
      </p:sp>
    </p:spTree>
    <p:extLst>
      <p:ext uri="{BB962C8B-B14F-4D97-AF65-F5344CB8AC3E}">
        <p14:creationId xmlns:p14="http://schemas.microsoft.com/office/powerpoint/2010/main" val="4014552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78207079"/>
              </p:ext>
            </p:extLst>
          </p:nvPr>
        </p:nvGraphicFramePr>
        <p:xfrm>
          <a:off x="304800" y="1786174"/>
          <a:ext cx="8686800" cy="4759538"/>
        </p:xfrm>
        <a:graphic>
          <a:graphicData uri="http://schemas.openxmlformats.org/drawingml/2006/table">
            <a:tbl>
              <a:tblPr firstRow="1" bandRow="1">
                <a:tableStyleId>{5C22544A-7EE6-4342-B048-85BDC9FD1C3A}</a:tableStyleId>
              </a:tblPr>
              <a:tblGrid>
                <a:gridCol w="4343400"/>
                <a:gridCol w="4343400"/>
              </a:tblGrid>
              <a:tr h="800879">
                <a:tc>
                  <a:txBody>
                    <a:bodyPr/>
                    <a:lstStyle/>
                    <a:p>
                      <a:pPr algn="ctr"/>
                      <a:r>
                        <a:rPr lang="en-US" sz="2400" noProof="0" dirty="0" smtClean="0"/>
                        <a:t>Examples of Civil</a:t>
                      </a:r>
                      <a:r>
                        <a:rPr lang="en-US" sz="2400" baseline="0" noProof="0" dirty="0" smtClean="0"/>
                        <a:t>  &amp; Political Rights  (ICCPR)</a:t>
                      </a:r>
                      <a:endParaRPr lang="en-US" sz="2400" noProof="0" dirty="0"/>
                    </a:p>
                  </a:txBody>
                  <a:tcPr marT="45721" marB="45721">
                    <a:solidFill>
                      <a:srgbClr val="C00000"/>
                    </a:solidFill>
                  </a:tcPr>
                </a:tc>
                <a:tc>
                  <a:txBody>
                    <a:bodyPr/>
                    <a:lstStyle/>
                    <a:p>
                      <a:pPr algn="ctr"/>
                      <a:r>
                        <a:rPr lang="en-US" sz="2400" noProof="0" dirty="0" smtClean="0"/>
                        <a:t>Examples of Economic, Social &amp; Cultural Rights  (ICESCR)</a:t>
                      </a:r>
                      <a:endParaRPr lang="en-US" sz="2400" noProof="0" dirty="0"/>
                    </a:p>
                  </a:txBody>
                  <a:tcPr marT="45721" marB="45721">
                    <a:solidFill>
                      <a:srgbClr val="C00000"/>
                    </a:solidFill>
                  </a:tcPr>
                </a:tc>
              </a:tr>
              <a:tr h="3936576">
                <a:tc>
                  <a:txBody>
                    <a:bodyPr/>
                    <a:lstStyle/>
                    <a:p>
                      <a:pPr>
                        <a:buFont typeface="Arial" pitchFamily="34" charset="0"/>
                        <a:buChar char="•"/>
                      </a:pPr>
                      <a:r>
                        <a:rPr lang="en-US" sz="2400" noProof="0" dirty="0" smtClean="0"/>
                        <a:t> T</a:t>
                      </a:r>
                      <a:r>
                        <a:rPr lang="en-US" sz="2400" baseline="0" noProof="0" dirty="0" smtClean="0"/>
                        <a:t>o liberty &amp; security</a:t>
                      </a:r>
                    </a:p>
                    <a:p>
                      <a:pPr>
                        <a:buFont typeface="Arial" pitchFamily="34" charset="0"/>
                        <a:buNone/>
                      </a:pPr>
                      <a:endParaRPr lang="en-US" sz="1600" baseline="0" noProof="0" dirty="0" smtClean="0"/>
                    </a:p>
                    <a:p>
                      <a:pPr>
                        <a:buFont typeface="Arial" pitchFamily="34" charset="0"/>
                        <a:buChar char="•"/>
                      </a:pPr>
                      <a:r>
                        <a:rPr lang="en-US" sz="2400" baseline="0" noProof="0" dirty="0" smtClean="0"/>
                        <a:t> To a fair trial</a:t>
                      </a:r>
                    </a:p>
                    <a:p>
                      <a:pPr>
                        <a:buFont typeface="Arial" pitchFamily="34" charset="0"/>
                        <a:buChar char="•"/>
                      </a:pPr>
                      <a:endParaRPr lang="en-US" sz="1600" baseline="0" noProof="0" dirty="0" smtClean="0"/>
                    </a:p>
                    <a:p>
                      <a:pPr>
                        <a:buFont typeface="Arial" pitchFamily="34" charset="0"/>
                        <a:buChar char="•"/>
                      </a:pPr>
                      <a:r>
                        <a:rPr lang="en-US" sz="2400" baseline="0" noProof="0" dirty="0" smtClean="0"/>
                        <a:t> To vote </a:t>
                      </a:r>
                    </a:p>
                    <a:p>
                      <a:pPr>
                        <a:buFont typeface="Arial" pitchFamily="34" charset="0"/>
                        <a:buChar char="•"/>
                      </a:pPr>
                      <a:endParaRPr lang="en-US" sz="1600" baseline="0" noProof="0" dirty="0" smtClean="0"/>
                    </a:p>
                    <a:p>
                      <a:pPr>
                        <a:buFont typeface="Arial" pitchFamily="34" charset="0"/>
                        <a:buChar char="•"/>
                      </a:pPr>
                      <a:r>
                        <a:rPr lang="en-US" sz="2400" baseline="0" noProof="0" dirty="0" smtClean="0"/>
                        <a:t> To protection from </a:t>
                      </a:r>
                      <a:r>
                        <a:rPr kumimoji="0" lang="en-GB" sz="2400" kern="1200" dirty="0" smtClean="0">
                          <a:solidFill>
                            <a:schemeClr val="dk1"/>
                          </a:solidFill>
                          <a:latin typeface="+mn-lt"/>
                          <a:ea typeface="+mn-ea"/>
                          <a:cs typeface="+mn-cs"/>
                        </a:rPr>
                        <a:t>cruel, inhuman or degrading treatment </a:t>
                      </a:r>
                    </a:p>
                    <a:p>
                      <a:pPr>
                        <a:buFont typeface="Arial" pitchFamily="34" charset="0"/>
                        <a:buChar char="•"/>
                      </a:pPr>
                      <a:endParaRPr kumimoji="0" lang="en-GB" sz="1600" kern="1200" baseline="0" noProof="0" dirty="0" smtClean="0">
                        <a:solidFill>
                          <a:schemeClr val="dk1"/>
                        </a:solidFill>
                        <a:latin typeface="+mn-lt"/>
                        <a:ea typeface="+mn-ea"/>
                        <a:cs typeface="+mn-cs"/>
                      </a:endParaRPr>
                    </a:p>
                    <a:p>
                      <a:pPr>
                        <a:buFont typeface="Arial" pitchFamily="34" charset="0"/>
                        <a:buChar char="•"/>
                      </a:pPr>
                      <a:r>
                        <a:rPr kumimoji="0" lang="en-GB" sz="2400" kern="1200" baseline="0" noProof="0" dirty="0" smtClean="0">
                          <a:solidFill>
                            <a:schemeClr val="dk1"/>
                          </a:solidFill>
                          <a:latin typeface="+mn-lt"/>
                          <a:ea typeface="+mn-ea"/>
                          <a:cs typeface="+mn-cs"/>
                        </a:rPr>
                        <a:t>  </a:t>
                      </a:r>
                      <a:r>
                        <a:rPr lang="en-US" sz="2400" baseline="0" noProof="0" dirty="0" smtClean="0"/>
                        <a:t> </a:t>
                      </a:r>
                      <a:r>
                        <a:rPr kumimoji="0" lang="en-GB" sz="2400" kern="1200" baseline="0" noProof="0" dirty="0" smtClean="0">
                          <a:solidFill>
                            <a:schemeClr val="dk1"/>
                          </a:solidFill>
                          <a:latin typeface="+mn-lt"/>
                          <a:ea typeface="+mn-ea"/>
                          <a:cs typeface="+mn-cs"/>
                        </a:rPr>
                        <a:t>T</a:t>
                      </a:r>
                      <a:r>
                        <a:rPr kumimoji="0" lang="en-GB" sz="2400" kern="1200" dirty="0" smtClean="0">
                          <a:solidFill>
                            <a:schemeClr val="dk1"/>
                          </a:solidFill>
                          <a:latin typeface="+mn-lt"/>
                          <a:ea typeface="+mn-ea"/>
                          <a:cs typeface="+mn-cs"/>
                        </a:rPr>
                        <a:t>o marry and to found a family</a:t>
                      </a:r>
                      <a:endParaRPr lang="en-US" sz="2400" noProof="0" dirty="0"/>
                    </a:p>
                  </a:txBody>
                  <a:tcPr marT="45721" marB="45721">
                    <a:solidFill>
                      <a:schemeClr val="accent6">
                        <a:lumMod val="40000"/>
                        <a:lumOff val="60000"/>
                      </a:schemeClr>
                    </a:solidFill>
                  </a:tcPr>
                </a:tc>
                <a:tc>
                  <a:txBody>
                    <a:bodyPr/>
                    <a:lstStyle/>
                    <a:p>
                      <a:pPr>
                        <a:buFont typeface="Arial" pitchFamily="34" charset="0"/>
                        <a:buChar char="•"/>
                      </a:pPr>
                      <a:r>
                        <a:rPr lang="en-US" sz="1800" noProof="0" dirty="0" smtClean="0"/>
                        <a:t>  </a:t>
                      </a:r>
                      <a:r>
                        <a:rPr lang="en-US" sz="2400" noProof="0" dirty="0" smtClean="0"/>
                        <a:t>To an adequate standard of living</a:t>
                      </a:r>
                    </a:p>
                    <a:p>
                      <a:pPr>
                        <a:buFont typeface="Arial" pitchFamily="34" charset="0"/>
                        <a:buChar char="•"/>
                      </a:pPr>
                      <a:endParaRPr lang="en-US" sz="1200" noProof="0" dirty="0" smtClean="0"/>
                    </a:p>
                    <a:p>
                      <a:pPr>
                        <a:buFont typeface="Arial" pitchFamily="34" charset="0"/>
                        <a:buChar char="•"/>
                      </a:pPr>
                      <a:r>
                        <a:rPr lang="en-US" sz="2400" noProof="0" dirty="0" smtClean="0"/>
                        <a:t> To the highest attainable</a:t>
                      </a:r>
                      <a:r>
                        <a:rPr lang="en-US" sz="2400" baseline="0" noProof="0" dirty="0" smtClean="0"/>
                        <a:t> standard of physical &amp; mental health</a:t>
                      </a:r>
                    </a:p>
                    <a:p>
                      <a:pPr>
                        <a:buFont typeface="Arial" pitchFamily="34" charset="0"/>
                        <a:buChar char="•"/>
                      </a:pPr>
                      <a:endParaRPr lang="en-US" sz="1200" baseline="0" noProof="0" dirty="0" smtClean="0"/>
                    </a:p>
                    <a:p>
                      <a:pPr>
                        <a:buFont typeface="Arial" pitchFamily="34" charset="0"/>
                        <a:buChar char="•"/>
                      </a:pPr>
                      <a:r>
                        <a:rPr lang="en-US" sz="2400" baseline="0" noProof="0" dirty="0" smtClean="0"/>
                        <a:t>  To education</a:t>
                      </a:r>
                    </a:p>
                    <a:p>
                      <a:pPr>
                        <a:buFont typeface="Arial" pitchFamily="34" charset="0"/>
                        <a:buChar char="•"/>
                      </a:pPr>
                      <a:endParaRPr lang="en-US" sz="1400" baseline="0" noProof="0" dirty="0" smtClean="0"/>
                    </a:p>
                    <a:p>
                      <a:pPr>
                        <a:buFont typeface="Arial" pitchFamily="34" charset="0"/>
                        <a:buChar char="•"/>
                      </a:pPr>
                      <a:r>
                        <a:rPr lang="en-US" sz="2400" baseline="0" noProof="0" dirty="0" smtClean="0"/>
                        <a:t>  To work</a:t>
                      </a:r>
                    </a:p>
                  </a:txBody>
                  <a:tcPr marT="45721" marB="45721">
                    <a:solidFill>
                      <a:schemeClr val="accent6">
                        <a:lumMod val="40000"/>
                        <a:lumOff val="60000"/>
                      </a:schemeClr>
                    </a:solidFill>
                  </a:tcPr>
                </a:tc>
              </a:tr>
            </a:tbl>
          </a:graphicData>
        </a:graphic>
      </p:graphicFrame>
      <p:sp>
        <p:nvSpPr>
          <p:cNvPr id="18445" name="Text Box 4"/>
          <p:cNvSpPr txBox="1">
            <a:spLocks noChangeArrowheads="1"/>
          </p:cNvSpPr>
          <p:nvPr/>
        </p:nvSpPr>
        <p:spPr bwMode="auto">
          <a:xfrm>
            <a:off x="448670" y="414978"/>
            <a:ext cx="752162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s-ES" b="1" dirty="0">
                <a:latin typeface="Arial" panose="020B0604020202020204" pitchFamily="34" charset="0"/>
              </a:rPr>
              <a:t>1. Mental health policy, laws and practice impacts on human rights: Government responsibility</a:t>
            </a:r>
          </a:p>
        </p:txBody>
      </p:sp>
    </p:spTree>
    <p:extLst>
      <p:ext uri="{BB962C8B-B14F-4D97-AF65-F5344CB8AC3E}">
        <p14:creationId xmlns:p14="http://schemas.microsoft.com/office/powerpoint/2010/main" val="3265105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MHLP_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CMHLP_temp-1</Template>
  <TotalTime>1363</TotalTime>
  <Words>5899</Words>
  <Application>Microsoft Office PowerPoint</Application>
  <PresentationFormat>Presentación en pantalla (4:3)</PresentationFormat>
  <Paragraphs>639</Paragraphs>
  <Slides>53</Slides>
  <Notes>24</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53</vt:i4>
      </vt:variant>
    </vt:vector>
  </HeadingPairs>
  <TitlesOfParts>
    <vt:vector size="74" baseType="lpstr">
      <vt:lpstr>MS PGothic</vt:lpstr>
      <vt:lpstr>SimSun</vt:lpstr>
      <vt:lpstr>SimSun</vt:lpstr>
      <vt:lpstr>Arial</vt:lpstr>
      <vt:lpstr>Calibri</vt:lpstr>
      <vt:lpstr>Franklin Gothic Medium</vt:lpstr>
      <vt:lpstr>HelveticaNeueLT Std</vt:lpstr>
      <vt:lpstr>Marlett</vt:lpstr>
      <vt:lpstr>Myriad Pro</vt:lpstr>
      <vt:lpstr>ScalaLancetPro-Bold</vt:lpstr>
      <vt:lpstr>Shaker2Lancet-Bold</vt:lpstr>
      <vt:lpstr>Shaker2Lancet-BoldItalic</vt:lpstr>
      <vt:lpstr>Shaker2Lancet-Italic</vt:lpstr>
      <vt:lpstr>Shaker2Lancet-Regular</vt:lpstr>
      <vt:lpstr>华文楷体</vt:lpstr>
      <vt:lpstr>Times</vt:lpstr>
      <vt:lpstr>Times New Roman</vt:lpstr>
      <vt:lpstr>TimesNewRoman</vt:lpstr>
      <vt:lpstr>Wingdings</vt:lpstr>
      <vt:lpstr>Wingdings 2</vt:lpstr>
      <vt:lpstr>CMHLP_temp</vt:lpstr>
      <vt:lpstr>Presentación de PowerPoint</vt:lpstr>
      <vt:lpstr>Interaction between human rights and mental health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Mental health consequences of war (Murthy, 2006)</vt:lpstr>
      <vt:lpstr>Lifetime Prevalence of Gender-Based Violence in Women and the Relationship With Mental Disorders  (Rees, JAMA 2011)</vt:lpstr>
      <vt:lpstr>Lifetime Prevalence of Gender-Based Violence in Women and the Relationship With Mental Disorders  (Rees, JAMA 2011)</vt:lpstr>
      <vt:lpstr>Presentación de PowerPoint</vt:lpstr>
      <vt:lpstr>Presentación de PowerPoint</vt:lpstr>
      <vt:lpstr>Presentación de PowerPoint</vt:lpstr>
      <vt:lpstr>3. Human rights violations of people with mental disabilities</vt:lpstr>
      <vt:lpstr>3. Human rights violations of people with mental disabilities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QualityRights evaluation of a representative sample of outpatient facilities in Chile</vt:lpstr>
      <vt:lpstr>1: Evaluation of the level of quality care and human rights respect  in 15 specialized MH outpatients facilities</vt:lpstr>
      <vt:lpstr>Total percentage of achievement (maximum, media and minimum) and by QR themes</vt:lpstr>
      <vt:lpstr>Level of achievement for right to physical and mental health (maximum, media and minimum) by standards</vt:lpstr>
      <vt:lpstr>Level of achievement for right to legal capacity &amp; liberty (maximum, media and minimum) by standards</vt:lpstr>
      <vt:lpstr> 2: Evaluation of the association between level of achievement in qualityrights in outpatient facilities and adherence to treatment in people with first episode Schizophrenia</vt:lpstr>
      <vt:lpstr>Association between 4 outpatient themes of QualityRights and adherence in people with first episode schizophrenia</vt:lpstr>
      <vt:lpstr>Association between standards for right to health and adherence in people with first episode schizophrenia(*p-value&lt;0,05)</vt:lpstr>
      <vt:lpstr>Association between standards for right to community inclusion and adherence in people with first episode schizophrenia(*p-value&lt;0,05)</vt:lpstr>
      <vt:lpstr> 3. users’ opinions of qualityrights achievement in mental health outpatients facilities </vt:lpstr>
      <vt:lpstr>Comparison of users’ opinions with families and staff’s opinion (*p-value&lt;0,05). QualityRights evaluation of outpatient facilities in Chile</vt:lpstr>
      <vt:lpstr>CONCLUSIONS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Minoletti</dc:creator>
  <cp:lastModifiedBy>Alberto Minoletti</cp:lastModifiedBy>
  <cp:revision>44</cp:revision>
  <dcterms:created xsi:type="dcterms:W3CDTF">2014-11-06T08:12:43Z</dcterms:created>
  <dcterms:modified xsi:type="dcterms:W3CDTF">2014-11-13T15:43:58Z</dcterms:modified>
</cp:coreProperties>
</file>