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notesMasterIdLst>
    <p:notesMasterId r:id="rId50"/>
  </p:notesMasterIdLst>
  <p:sldIdLst>
    <p:sldId id="256" r:id="rId2"/>
    <p:sldId id="257" r:id="rId3"/>
    <p:sldId id="258" r:id="rId4"/>
    <p:sldId id="259" r:id="rId5"/>
    <p:sldId id="260" r:id="rId6"/>
    <p:sldId id="261" r:id="rId7"/>
    <p:sldId id="299" r:id="rId8"/>
    <p:sldId id="300" r:id="rId9"/>
    <p:sldId id="302" r:id="rId10"/>
    <p:sldId id="262" r:id="rId11"/>
    <p:sldId id="263" r:id="rId12"/>
    <p:sldId id="301"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304"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5" d="100"/>
          <a:sy n="75" d="100"/>
        </p:scale>
        <p:origin x="32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776951-B219-4FE6-AFA5-46B4CB0F524D}" type="datetimeFigureOut">
              <a:rPr lang="en-IN" smtClean="0"/>
              <a:t>19-11-2014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74BEB4-317C-4F6D-A838-737AE0C5408F}" type="slidenum">
              <a:rPr lang="en-IN" smtClean="0"/>
              <a:t>‹#›</a:t>
            </a:fld>
            <a:endParaRPr lang="en-IN"/>
          </a:p>
        </p:txBody>
      </p:sp>
    </p:spTree>
    <p:extLst>
      <p:ext uri="{BB962C8B-B14F-4D97-AF65-F5344CB8AC3E}">
        <p14:creationId xmlns:p14="http://schemas.microsoft.com/office/powerpoint/2010/main" val="1382510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C358518E-808F-4FD0-B0CF-AF014E38792F}" type="slidenum">
              <a:rPr lang="en-IN" altLang="en-US"/>
              <a:pPr/>
              <a:t>2</a:t>
            </a:fld>
            <a:endParaRPr lang="en-IN" altLang="en-US"/>
          </a:p>
        </p:txBody>
      </p:sp>
      <p:sp>
        <p:nvSpPr>
          <p:cNvPr id="53249"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625245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F9BAC9CD-729D-42E9-A180-4D4BB5CE1F87}" type="slidenum">
              <a:rPr lang="en-IN" altLang="en-US"/>
              <a:pPr/>
              <a:t>15</a:t>
            </a:fld>
            <a:endParaRPr lang="en-IN" altLang="en-US"/>
          </a:p>
        </p:txBody>
      </p:sp>
      <p:sp>
        <p:nvSpPr>
          <p:cNvPr id="62465"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60544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255DD748-CB95-4D9E-8040-3CE2605317B0}" type="slidenum">
              <a:rPr lang="en-IN" altLang="en-US"/>
              <a:pPr/>
              <a:t>16</a:t>
            </a:fld>
            <a:endParaRPr lang="en-IN" altLang="en-US"/>
          </a:p>
        </p:txBody>
      </p:sp>
      <p:sp>
        <p:nvSpPr>
          <p:cNvPr id="63489"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124145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CA8104D5-3FD0-450F-B743-A856DC04D5BD}" type="slidenum">
              <a:rPr lang="en-IN" altLang="en-US"/>
              <a:pPr/>
              <a:t>17</a:t>
            </a:fld>
            <a:endParaRPr lang="en-IN" altLang="en-US"/>
          </a:p>
        </p:txBody>
      </p:sp>
      <p:sp>
        <p:nvSpPr>
          <p:cNvPr id="64513"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635691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9B002294-730B-41F9-AF6E-897BF7EE5484}" type="slidenum">
              <a:rPr lang="en-IN" altLang="en-US"/>
              <a:pPr/>
              <a:t>18</a:t>
            </a:fld>
            <a:endParaRPr lang="en-IN" altLang="en-US"/>
          </a:p>
        </p:txBody>
      </p:sp>
      <p:sp>
        <p:nvSpPr>
          <p:cNvPr id="65537"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053181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A3E68FA8-E15C-48DA-BF82-4095E3E84E65}" type="slidenum">
              <a:rPr lang="en-IN" altLang="en-US"/>
              <a:pPr/>
              <a:t>19</a:t>
            </a:fld>
            <a:endParaRPr lang="en-IN" altLang="en-US"/>
          </a:p>
        </p:txBody>
      </p:sp>
      <p:sp>
        <p:nvSpPr>
          <p:cNvPr id="66561"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944044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1F192045-A6FE-4458-A836-4E6F9D458FEA}" type="slidenum">
              <a:rPr lang="en-IN" altLang="en-US"/>
              <a:pPr/>
              <a:t>20</a:t>
            </a:fld>
            <a:endParaRPr lang="en-IN" altLang="en-US"/>
          </a:p>
        </p:txBody>
      </p:sp>
      <p:sp>
        <p:nvSpPr>
          <p:cNvPr id="67585"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818720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BEF50DAB-0113-4A80-BAB8-4C553FD8304A}" type="slidenum">
              <a:rPr lang="en-IN" altLang="en-US"/>
              <a:pPr/>
              <a:t>21</a:t>
            </a:fld>
            <a:endParaRPr lang="en-IN" altLang="en-US"/>
          </a:p>
        </p:txBody>
      </p:sp>
      <p:sp>
        <p:nvSpPr>
          <p:cNvPr id="68609"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845874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DAF595AC-7D84-4BAB-ADE2-62E691E2BE55}" type="slidenum">
              <a:rPr lang="en-IN" altLang="en-US"/>
              <a:pPr/>
              <a:t>22</a:t>
            </a:fld>
            <a:endParaRPr lang="en-IN" altLang="en-US"/>
          </a:p>
        </p:txBody>
      </p:sp>
      <p:sp>
        <p:nvSpPr>
          <p:cNvPr id="69633"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190734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941319FD-3E7D-4394-B8C8-43C4AF774256}" type="slidenum">
              <a:rPr lang="en-IN" altLang="en-US"/>
              <a:pPr/>
              <a:t>23</a:t>
            </a:fld>
            <a:endParaRPr lang="en-IN" altLang="en-US"/>
          </a:p>
        </p:txBody>
      </p:sp>
      <p:sp>
        <p:nvSpPr>
          <p:cNvPr id="70657"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416649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54021425-9AF9-4436-B7D1-F7720CDDCD2F}" type="slidenum">
              <a:rPr lang="en-IN" altLang="en-US"/>
              <a:pPr/>
              <a:t>24</a:t>
            </a:fld>
            <a:endParaRPr lang="en-IN" altLang="en-US"/>
          </a:p>
        </p:txBody>
      </p:sp>
      <p:sp>
        <p:nvSpPr>
          <p:cNvPr id="71681"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294704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C438651D-DD6B-494D-B725-5CCA60255943}" type="slidenum">
              <a:rPr lang="en-IN" altLang="en-US"/>
              <a:pPr/>
              <a:t>3</a:t>
            </a:fld>
            <a:endParaRPr lang="en-IN" altLang="en-US"/>
          </a:p>
        </p:txBody>
      </p:sp>
      <p:sp>
        <p:nvSpPr>
          <p:cNvPr id="54273"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686009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12D81E96-DBE7-479F-9CE0-241CEC9FFA7A}" type="slidenum">
              <a:rPr lang="en-IN" altLang="en-US"/>
              <a:pPr/>
              <a:t>25</a:t>
            </a:fld>
            <a:endParaRPr lang="en-IN" altLang="en-US"/>
          </a:p>
        </p:txBody>
      </p:sp>
      <p:sp>
        <p:nvSpPr>
          <p:cNvPr id="72705"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094285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F12BDE4A-6483-428F-B3C5-5A57BECA2F7D}" type="slidenum">
              <a:rPr lang="en-IN" altLang="en-US"/>
              <a:pPr/>
              <a:t>26</a:t>
            </a:fld>
            <a:endParaRPr lang="en-IN" altLang="en-US"/>
          </a:p>
        </p:txBody>
      </p:sp>
      <p:sp>
        <p:nvSpPr>
          <p:cNvPr id="73729"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611498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42D11AB7-2036-47AC-9069-7AB1EC560D26}" type="slidenum">
              <a:rPr lang="en-IN" altLang="en-US"/>
              <a:pPr/>
              <a:t>27</a:t>
            </a:fld>
            <a:endParaRPr lang="en-IN" altLang="en-US"/>
          </a:p>
        </p:txBody>
      </p:sp>
      <p:sp>
        <p:nvSpPr>
          <p:cNvPr id="74753"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219420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9FFEC671-6129-483B-9D1B-9B80ECED953F}" type="slidenum">
              <a:rPr lang="en-IN" altLang="en-US"/>
              <a:pPr/>
              <a:t>28</a:t>
            </a:fld>
            <a:endParaRPr lang="en-IN" altLang="en-US"/>
          </a:p>
        </p:txBody>
      </p:sp>
      <p:sp>
        <p:nvSpPr>
          <p:cNvPr id="75777"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7252832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4813A4BA-DF91-4D04-8AE0-9381CCA03011}" type="slidenum">
              <a:rPr lang="en-IN" altLang="en-US"/>
              <a:pPr/>
              <a:t>29</a:t>
            </a:fld>
            <a:endParaRPr lang="en-IN" altLang="en-US"/>
          </a:p>
        </p:txBody>
      </p:sp>
      <p:sp>
        <p:nvSpPr>
          <p:cNvPr id="76801"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73770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E1B340AE-CB45-499C-BEF2-A67C51292FDC}" type="slidenum">
              <a:rPr lang="en-IN" altLang="en-US"/>
              <a:pPr/>
              <a:t>30</a:t>
            </a:fld>
            <a:endParaRPr lang="en-IN" altLang="en-US"/>
          </a:p>
        </p:txBody>
      </p:sp>
      <p:sp>
        <p:nvSpPr>
          <p:cNvPr id="77825"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776556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B325AB96-874B-4103-912E-CC227C925ED2}" type="slidenum">
              <a:rPr lang="en-IN" altLang="en-US"/>
              <a:pPr/>
              <a:t>31</a:t>
            </a:fld>
            <a:endParaRPr lang="en-IN" altLang="en-US"/>
          </a:p>
        </p:txBody>
      </p:sp>
      <p:sp>
        <p:nvSpPr>
          <p:cNvPr id="78849"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1603329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90294BC7-52B1-4AB0-940A-19CD50515382}" type="slidenum">
              <a:rPr lang="en-IN" altLang="en-US"/>
              <a:pPr/>
              <a:t>32</a:t>
            </a:fld>
            <a:endParaRPr lang="en-IN" altLang="en-US"/>
          </a:p>
        </p:txBody>
      </p:sp>
      <p:sp>
        <p:nvSpPr>
          <p:cNvPr id="79873"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6465435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C768C586-3FBE-4090-A238-71F52D9B0368}" type="slidenum">
              <a:rPr lang="en-IN" altLang="en-US"/>
              <a:pPr/>
              <a:t>33</a:t>
            </a:fld>
            <a:endParaRPr lang="en-IN" altLang="en-US"/>
          </a:p>
        </p:txBody>
      </p:sp>
      <p:sp>
        <p:nvSpPr>
          <p:cNvPr id="80897"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34536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30597CB0-D8B5-4642-B737-B094128F7321}" type="slidenum">
              <a:rPr lang="en-IN" altLang="en-US"/>
              <a:pPr/>
              <a:t>34</a:t>
            </a:fld>
            <a:endParaRPr lang="en-IN" altLang="en-US"/>
          </a:p>
        </p:txBody>
      </p:sp>
      <p:sp>
        <p:nvSpPr>
          <p:cNvPr id="81921"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826056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20C2039A-1F33-4DAE-9526-34D62ADC458E}" type="slidenum">
              <a:rPr lang="en-IN" altLang="en-US"/>
              <a:pPr/>
              <a:t>4</a:t>
            </a:fld>
            <a:endParaRPr lang="en-IN" altLang="en-US"/>
          </a:p>
        </p:txBody>
      </p:sp>
      <p:sp>
        <p:nvSpPr>
          <p:cNvPr id="55297"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0483741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1A973F6F-C8BB-4C68-9719-48D63D19D0D5}" type="slidenum">
              <a:rPr lang="en-IN" altLang="en-US"/>
              <a:pPr/>
              <a:t>35</a:t>
            </a:fld>
            <a:endParaRPr lang="en-IN" altLang="en-US"/>
          </a:p>
        </p:txBody>
      </p:sp>
      <p:sp>
        <p:nvSpPr>
          <p:cNvPr id="82945"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848680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2017E0CE-B805-47D9-8E0D-ACBF7E854A59}" type="slidenum">
              <a:rPr lang="en-IN" altLang="en-US"/>
              <a:pPr/>
              <a:t>36</a:t>
            </a:fld>
            <a:endParaRPr lang="en-IN" altLang="en-US"/>
          </a:p>
        </p:txBody>
      </p:sp>
      <p:sp>
        <p:nvSpPr>
          <p:cNvPr id="83969"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1044165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C5EDA1C7-1DBB-4BB4-8CE1-59AE8068DE13}" type="slidenum">
              <a:rPr lang="en-IN" altLang="en-US"/>
              <a:pPr/>
              <a:t>37</a:t>
            </a:fld>
            <a:endParaRPr lang="en-IN" altLang="en-US"/>
          </a:p>
        </p:txBody>
      </p:sp>
      <p:sp>
        <p:nvSpPr>
          <p:cNvPr id="84993"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814658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B516F9AA-5B8C-4CAE-97E0-8BFC5E5501DB}" type="slidenum">
              <a:rPr lang="en-IN" altLang="en-US"/>
              <a:pPr/>
              <a:t>38</a:t>
            </a:fld>
            <a:endParaRPr lang="en-IN" altLang="en-US"/>
          </a:p>
        </p:txBody>
      </p:sp>
      <p:sp>
        <p:nvSpPr>
          <p:cNvPr id="86017"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1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2543905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D57C9C4E-0BEE-4B12-A4D0-C921094D4B4A}" type="slidenum">
              <a:rPr lang="en-IN" altLang="en-US"/>
              <a:pPr/>
              <a:t>39</a:t>
            </a:fld>
            <a:endParaRPr lang="en-IN" altLang="en-US"/>
          </a:p>
        </p:txBody>
      </p:sp>
      <p:sp>
        <p:nvSpPr>
          <p:cNvPr id="87041"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2559163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13C989FE-78A0-4BA4-8A6C-A7E53B0619AA}" type="slidenum">
              <a:rPr lang="en-IN" altLang="en-US"/>
              <a:pPr/>
              <a:t>40</a:t>
            </a:fld>
            <a:endParaRPr lang="en-IN" altLang="en-US"/>
          </a:p>
        </p:txBody>
      </p:sp>
      <p:sp>
        <p:nvSpPr>
          <p:cNvPr id="88065"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634776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A55B5B61-70AE-404C-97C8-235D7DE70A02}" type="slidenum">
              <a:rPr lang="en-IN" altLang="en-US"/>
              <a:pPr/>
              <a:t>41</a:t>
            </a:fld>
            <a:endParaRPr lang="en-IN" altLang="en-US"/>
          </a:p>
        </p:txBody>
      </p:sp>
      <p:sp>
        <p:nvSpPr>
          <p:cNvPr id="89089" name="Rectangle 1"/>
          <p:cNvSpPr txBox="1">
            <a:spLocks noGrp="1" noRot="1" noChangeAspect="1" noChangeArrowheads="1"/>
          </p:cNvSpPr>
          <p:nvPr>
            <p:ph type="sldImg"/>
          </p:nvPr>
        </p:nvSpPr>
        <p:spPr bwMode="auto">
          <a:xfrm>
            <a:off x="217488" y="801688"/>
            <a:ext cx="7126287" cy="4010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2584675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B3DE1303-E89D-45F4-8650-D553BD53F1CB}" type="slidenum">
              <a:rPr lang="en-IN" altLang="en-US"/>
              <a:pPr/>
              <a:t>42</a:t>
            </a:fld>
            <a:endParaRPr lang="en-IN" altLang="en-US"/>
          </a:p>
        </p:txBody>
      </p:sp>
      <p:sp>
        <p:nvSpPr>
          <p:cNvPr id="94209"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3923402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460BE42D-8800-4079-B802-F444938AB42B}" type="slidenum">
              <a:rPr lang="en-IN" altLang="en-US"/>
              <a:pPr/>
              <a:t>43</a:t>
            </a:fld>
            <a:endParaRPr lang="en-IN" altLang="en-US"/>
          </a:p>
        </p:txBody>
      </p:sp>
      <p:sp>
        <p:nvSpPr>
          <p:cNvPr id="95233" name="Rectangle 1"/>
          <p:cNvSpPr txBox="1">
            <a:spLocks noGrp="1" noRot="1" noChangeAspect="1" noChangeArrowheads="1"/>
          </p:cNvSpPr>
          <p:nvPr>
            <p:ph type="sldImg"/>
          </p:nvPr>
        </p:nvSpPr>
        <p:spPr bwMode="auto">
          <a:xfrm>
            <a:off x="217488" y="812800"/>
            <a:ext cx="7119937" cy="40052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4" name="Rectangle 2"/>
          <p:cNvSpPr txBox="1">
            <a:spLocks noGrp="1" noChangeArrowheads="1"/>
          </p:cNvSpPr>
          <p:nvPr>
            <p:ph type="body" idx="1"/>
          </p:nvPr>
        </p:nvSpPr>
        <p:spPr bwMode="auto">
          <a:xfrm>
            <a:off x="755650" y="5078413"/>
            <a:ext cx="6045200" cy="4808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6948328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FD5B2108-9024-4A1C-86C1-07ACEA5F93AF}" type="slidenum">
              <a:rPr lang="en-IN" altLang="en-US"/>
              <a:pPr/>
              <a:t>44</a:t>
            </a:fld>
            <a:endParaRPr lang="en-IN" altLang="en-US"/>
          </a:p>
        </p:txBody>
      </p:sp>
      <p:sp>
        <p:nvSpPr>
          <p:cNvPr id="96257" name="Rectangle 1"/>
          <p:cNvSpPr txBox="1">
            <a:spLocks noGrp="1" noRot="1" noChangeAspect="1" noChangeArrowheads="1"/>
          </p:cNvSpPr>
          <p:nvPr>
            <p:ph type="sldImg"/>
          </p:nvPr>
        </p:nvSpPr>
        <p:spPr bwMode="auto">
          <a:xfrm>
            <a:off x="219075" y="812800"/>
            <a:ext cx="7113588" cy="40020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8" name="Rectangle 2"/>
          <p:cNvSpPr txBox="1">
            <a:spLocks noGrp="1" noChangeArrowheads="1"/>
          </p:cNvSpPr>
          <p:nvPr>
            <p:ph type="body" idx="1"/>
          </p:nvPr>
        </p:nvSpPr>
        <p:spPr bwMode="auto">
          <a:xfrm>
            <a:off x="755650" y="5078413"/>
            <a:ext cx="6042025" cy="480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727530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05346A5F-23EC-4113-A0D1-E3DB17295EC0}" type="slidenum">
              <a:rPr lang="en-IN" altLang="en-US"/>
              <a:pPr/>
              <a:t>5</a:t>
            </a:fld>
            <a:endParaRPr lang="en-IN" altLang="en-US"/>
          </a:p>
        </p:txBody>
      </p:sp>
      <p:sp>
        <p:nvSpPr>
          <p:cNvPr id="56321"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1065197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BD32DD99-A64E-426F-8143-F482119C30FE}" type="slidenum">
              <a:rPr lang="en-IN" altLang="en-US"/>
              <a:pPr/>
              <a:t>45</a:t>
            </a:fld>
            <a:endParaRPr lang="en-IN" altLang="en-US"/>
          </a:p>
        </p:txBody>
      </p:sp>
      <p:sp>
        <p:nvSpPr>
          <p:cNvPr id="97281" name="Rectangle 1"/>
          <p:cNvSpPr txBox="1">
            <a:spLocks noGrp="1" noRot="1" noChangeAspect="1" noChangeArrowheads="1"/>
          </p:cNvSpPr>
          <p:nvPr>
            <p:ph type="sldImg"/>
          </p:nvPr>
        </p:nvSpPr>
        <p:spPr bwMode="auto">
          <a:xfrm>
            <a:off x="219075" y="812800"/>
            <a:ext cx="7113588" cy="40020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Rectangle 2"/>
          <p:cNvSpPr txBox="1">
            <a:spLocks noGrp="1" noChangeArrowheads="1"/>
          </p:cNvSpPr>
          <p:nvPr>
            <p:ph type="body" idx="1"/>
          </p:nvPr>
        </p:nvSpPr>
        <p:spPr bwMode="auto">
          <a:xfrm>
            <a:off x="755650" y="5078413"/>
            <a:ext cx="6042025" cy="480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8912835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71F3B4DB-6E63-4A4F-B39B-28F92C2C8478}" type="slidenum">
              <a:rPr lang="en-IN" altLang="en-US"/>
              <a:pPr/>
              <a:t>46</a:t>
            </a:fld>
            <a:endParaRPr lang="en-IN" altLang="en-US"/>
          </a:p>
        </p:txBody>
      </p:sp>
      <p:sp>
        <p:nvSpPr>
          <p:cNvPr id="98305" name="Rectangle 1"/>
          <p:cNvSpPr txBox="1">
            <a:spLocks noGrp="1" noRot="1" noChangeAspect="1" noChangeArrowheads="1"/>
          </p:cNvSpPr>
          <p:nvPr>
            <p:ph type="sldImg"/>
          </p:nvPr>
        </p:nvSpPr>
        <p:spPr bwMode="auto">
          <a:xfrm>
            <a:off x="219075" y="812800"/>
            <a:ext cx="7113588" cy="40020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6" name="Rectangle 2"/>
          <p:cNvSpPr txBox="1">
            <a:spLocks noGrp="1" noChangeArrowheads="1"/>
          </p:cNvSpPr>
          <p:nvPr>
            <p:ph type="body" idx="1"/>
          </p:nvPr>
        </p:nvSpPr>
        <p:spPr bwMode="auto">
          <a:xfrm>
            <a:off x="755650" y="5078413"/>
            <a:ext cx="6042025" cy="480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5903918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44B9F29C-C370-43F8-B8E6-1FCDC22750F5}" type="slidenum">
              <a:rPr lang="en-IN" altLang="en-US"/>
              <a:pPr/>
              <a:t>47</a:t>
            </a:fld>
            <a:endParaRPr lang="en-IN" altLang="en-US"/>
          </a:p>
        </p:txBody>
      </p:sp>
      <p:sp>
        <p:nvSpPr>
          <p:cNvPr id="99329" name="Rectangle 1"/>
          <p:cNvSpPr txBox="1">
            <a:spLocks noGrp="1" noRot="1" noChangeAspect="1" noChangeArrowheads="1"/>
          </p:cNvSpPr>
          <p:nvPr>
            <p:ph type="sldImg"/>
          </p:nvPr>
        </p:nvSpPr>
        <p:spPr bwMode="auto">
          <a:xfrm>
            <a:off x="219075" y="812800"/>
            <a:ext cx="7113588" cy="40020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Rectangle 2"/>
          <p:cNvSpPr txBox="1">
            <a:spLocks noGrp="1" noChangeArrowheads="1"/>
          </p:cNvSpPr>
          <p:nvPr>
            <p:ph type="body" idx="1"/>
          </p:nvPr>
        </p:nvSpPr>
        <p:spPr bwMode="auto">
          <a:xfrm>
            <a:off x="755650" y="5078413"/>
            <a:ext cx="6042025" cy="4805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0310456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4AD19F1-773A-413C-A963-C5840B38B478}" type="slidenum">
              <a:rPr lang="en-IN" altLang="en-US"/>
              <a:pPr/>
              <a:t>48</a:t>
            </a:fld>
            <a:endParaRPr lang="en-IN" altLang="en-US"/>
          </a:p>
        </p:txBody>
      </p:sp>
      <p:sp>
        <p:nvSpPr>
          <p:cNvPr id="84993" name="Rectangle 1"/>
          <p:cNvSpPr txBox="1">
            <a:spLocks noGrp="1" noRot="1" noChangeAspect="1" noChangeArrowheads="1"/>
          </p:cNvSpPr>
          <p:nvPr>
            <p:ph type="sldImg"/>
          </p:nvPr>
        </p:nvSpPr>
        <p:spPr bwMode="auto">
          <a:xfrm>
            <a:off x="217488" y="812800"/>
            <a:ext cx="7121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397906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C6123168-CB82-4864-9ED1-EF48ED6DC19E}" type="slidenum">
              <a:rPr lang="en-IN" altLang="en-US"/>
              <a:pPr/>
              <a:t>6</a:t>
            </a:fld>
            <a:endParaRPr lang="en-IN" altLang="en-US"/>
          </a:p>
        </p:txBody>
      </p:sp>
      <p:sp>
        <p:nvSpPr>
          <p:cNvPr id="57345"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123962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084CBD88-B1B8-4155-B801-5B8064EA709E}" type="slidenum">
              <a:rPr lang="en-IN" altLang="en-US"/>
              <a:pPr/>
              <a:t>10</a:t>
            </a:fld>
            <a:endParaRPr lang="en-IN" altLang="en-US"/>
          </a:p>
        </p:txBody>
      </p:sp>
      <p:sp>
        <p:nvSpPr>
          <p:cNvPr id="58369"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764653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EFF6B73C-140C-4FFD-B83C-EF992362FD3C}" type="slidenum">
              <a:rPr lang="en-IN" altLang="en-US"/>
              <a:pPr/>
              <a:t>11</a:t>
            </a:fld>
            <a:endParaRPr lang="en-IN" altLang="en-US"/>
          </a:p>
        </p:txBody>
      </p:sp>
      <p:sp>
        <p:nvSpPr>
          <p:cNvPr id="59393" name="Rectangle 1"/>
          <p:cNvSpPr txBox="1">
            <a:spLocks noGrp="1" noRot="1" noChangeAspect="1" noChangeArrowheads="1"/>
          </p:cNvSpPr>
          <p:nvPr>
            <p:ph type="sldImg"/>
          </p:nvPr>
        </p:nvSpPr>
        <p:spPr bwMode="auto">
          <a:xfrm>
            <a:off x="217488" y="812800"/>
            <a:ext cx="7121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195706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E5299F2D-226A-429B-888F-E0D9D21623D0}" type="slidenum">
              <a:rPr lang="en-IN" altLang="en-US"/>
              <a:pPr/>
              <a:t>13</a:t>
            </a:fld>
            <a:endParaRPr lang="en-IN" altLang="en-US"/>
          </a:p>
        </p:txBody>
      </p:sp>
      <p:sp>
        <p:nvSpPr>
          <p:cNvPr id="60417"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725786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E8BBADB1-DD3B-4C93-8330-08CA188E9CEE}" type="slidenum">
              <a:rPr lang="en-IN" altLang="en-US"/>
              <a:pPr/>
              <a:t>14</a:t>
            </a:fld>
            <a:endParaRPr lang="en-IN" altLang="en-US"/>
          </a:p>
        </p:txBody>
      </p:sp>
      <p:sp>
        <p:nvSpPr>
          <p:cNvPr id="61441"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4028165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4154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49"/>
            <a:ext cx="7956675" cy="1349375"/>
          </a:xfrm>
        </p:spPr>
        <p:txBody>
          <a:bodyPr anchor="ctr">
            <a:normAutofit/>
          </a:bodyPr>
          <a:lstStyle>
            <a:lvl1pPr algn="l">
              <a:defRPr sz="2400" b="1"/>
            </a:lvl1pPr>
          </a:lstStyle>
          <a:p>
            <a:r>
              <a:rPr lang="en-US" smtClean="0"/>
              <a:t>Click to edit Master title style</a:t>
            </a:r>
            <a:endParaRPr lang="en-US" dirty="0"/>
          </a:p>
        </p:txBody>
      </p:sp>
      <p:sp>
        <p:nvSpPr>
          <p:cNvPr id="3" name="Content Placeholder 2"/>
          <p:cNvSpPr>
            <a:spLocks noGrp="1"/>
          </p:cNvSpPr>
          <p:nvPr>
            <p:ph idx="1"/>
          </p:nvPr>
        </p:nvSpPr>
        <p:spPr>
          <a:xfrm>
            <a:off x="4766733" y="1852707"/>
            <a:ext cx="6815667" cy="4273457"/>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852707"/>
            <a:ext cx="4011084" cy="42734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2FAD1C-6EE4-9644-A542-E232F741E363}" type="datetime1">
              <a:rPr lang="ru-RU" smtClean="0"/>
              <a:t>19.11.2014</a:t>
            </a:fld>
            <a:endParaRPr lang="en-US"/>
          </a:p>
        </p:txBody>
      </p:sp>
      <p:sp>
        <p:nvSpPr>
          <p:cNvPr id="6" name="Footer Placeholder 5"/>
          <p:cNvSpPr>
            <a:spLocks noGrp="1"/>
          </p:cNvSpPr>
          <p:nvPr>
            <p:ph type="ftr" sz="quarter" idx="11"/>
          </p:nvPr>
        </p:nvSpPr>
        <p:spPr/>
        <p:txBody>
          <a:bodyPr/>
          <a:lstStyle/>
          <a:p>
            <a:r>
              <a:rPr lang="en-US" smtClean="0"/>
              <a:t>Presentation name</a:t>
            </a:r>
            <a:endParaRPr lang="en-US"/>
          </a:p>
        </p:txBody>
      </p:sp>
      <p:sp>
        <p:nvSpPr>
          <p:cNvPr id="7" name="Slide Number Placeholder 6"/>
          <p:cNvSpPr>
            <a:spLocks noGrp="1"/>
          </p:cNvSpPr>
          <p:nvPr>
            <p:ph type="sldNum" sz="quarter" idx="12"/>
          </p:nvPr>
        </p:nvSpPr>
        <p:spPr/>
        <p:txBody>
          <a:bodyPr/>
          <a:lstStyle/>
          <a:p>
            <a:fld id="{65DF3345-A60F-6B4A-AA7B-9545B45C4F49}" type="slidenum">
              <a:rPr lang="en-US" smtClean="0"/>
              <a:t>‹#›</a:t>
            </a:fld>
            <a:endParaRPr lang="en-US"/>
          </a:p>
        </p:txBody>
      </p:sp>
    </p:spTree>
    <p:extLst>
      <p:ext uri="{BB962C8B-B14F-4D97-AF65-F5344CB8AC3E}">
        <p14:creationId xmlns:p14="http://schemas.microsoft.com/office/powerpoint/2010/main" val="1341351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908647-61AB-0F4D-BAF5-DE3E7142BAC2}" type="datetime1">
              <a:rPr lang="ru-RU" smtClean="0"/>
              <a:t>19.11.2014</a:t>
            </a:fld>
            <a:endParaRPr lang="en-US" dirty="0"/>
          </a:p>
        </p:txBody>
      </p:sp>
      <p:sp>
        <p:nvSpPr>
          <p:cNvPr id="6" name="Footer Placeholder 5"/>
          <p:cNvSpPr>
            <a:spLocks noGrp="1"/>
          </p:cNvSpPr>
          <p:nvPr>
            <p:ph type="ftr" sz="quarter" idx="11"/>
          </p:nvPr>
        </p:nvSpPr>
        <p:spPr/>
        <p:txBody>
          <a:bodyPr/>
          <a:lstStyle/>
          <a:p>
            <a:r>
              <a:rPr lang="en-US" smtClean="0"/>
              <a:t>Presentation name</a:t>
            </a:r>
            <a:endParaRPr lang="en-US" dirty="0"/>
          </a:p>
        </p:txBody>
      </p:sp>
      <p:sp>
        <p:nvSpPr>
          <p:cNvPr id="7" name="Slide Number Placeholder 6"/>
          <p:cNvSpPr>
            <a:spLocks noGrp="1"/>
          </p:cNvSpPr>
          <p:nvPr>
            <p:ph type="sldNum" sz="quarter" idx="12"/>
          </p:nvPr>
        </p:nvSpPr>
        <p:spPr/>
        <p:txBody>
          <a:bodyPr/>
          <a:lstStyle/>
          <a:p>
            <a:fld id="{65DF3345-A60F-6B4A-AA7B-9545B45C4F49}" type="slidenum">
              <a:rPr lang="en-US" smtClean="0"/>
              <a:t>‹#›</a:t>
            </a:fld>
            <a:endParaRPr lang="en-US" dirty="0"/>
          </a:p>
        </p:txBody>
      </p:sp>
    </p:spTree>
    <p:extLst>
      <p:ext uri="{BB962C8B-B14F-4D97-AF65-F5344CB8AC3E}">
        <p14:creationId xmlns:p14="http://schemas.microsoft.com/office/powerpoint/2010/main" val="2340208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32000" y="2581743"/>
            <a:ext cx="8135968" cy="1022162"/>
          </a:xfrm>
        </p:spPr>
        <p:txBody>
          <a:bodyPr/>
          <a:lstStyle>
            <a:lvl1pPr algn="ctr">
              <a:defRPr b="0"/>
            </a:lvl1pPr>
          </a:lstStyle>
          <a:p>
            <a:r>
              <a:rPr lang="en-US" smtClean="0"/>
              <a:t>Click to edit Master title style</a:t>
            </a:r>
            <a:endParaRPr lang="en-US" dirty="0"/>
          </a:p>
        </p:txBody>
      </p:sp>
      <p:sp>
        <p:nvSpPr>
          <p:cNvPr id="3" name="Date Placeholder 2"/>
          <p:cNvSpPr>
            <a:spLocks noGrp="1"/>
          </p:cNvSpPr>
          <p:nvPr>
            <p:ph type="dt" sz="half" idx="10"/>
          </p:nvPr>
        </p:nvSpPr>
        <p:spPr>
          <a:xfrm>
            <a:off x="4673600" y="6153524"/>
            <a:ext cx="2844800" cy="365125"/>
          </a:xfrm>
        </p:spPr>
        <p:txBody>
          <a:bodyPr/>
          <a:lstStyle>
            <a:lvl1pPr algn="ctr">
              <a:defRPr/>
            </a:lvl1pPr>
          </a:lstStyle>
          <a:p>
            <a:fld id="{21B90C27-B9B6-A948-8464-BB7EEDB14523}" type="datetime1">
              <a:rPr lang="ru-RU" smtClean="0"/>
              <a:t>19.11.2014</a:t>
            </a:fld>
            <a:endParaRPr lang="en-US" dirty="0"/>
          </a:p>
        </p:txBody>
      </p:sp>
    </p:spTree>
    <p:extLst>
      <p:ext uri="{BB962C8B-B14F-4D97-AF65-F5344CB8AC3E}">
        <p14:creationId xmlns:p14="http://schemas.microsoft.com/office/powerpoint/2010/main" val="533352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937749"/>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675220" y="5184772"/>
            <a:ext cx="2844800" cy="365125"/>
          </a:xfrm>
        </p:spPr>
        <p:txBody>
          <a:bodyPr/>
          <a:lstStyle>
            <a:lvl1pPr algn="ctr">
              <a:defRPr/>
            </a:lvl1pPr>
          </a:lstStyle>
          <a:p>
            <a:fld id="{2FC24ED5-E90D-D646-A914-7A6CD4DB297A}" type="datetime1">
              <a:rPr lang="ru-RU" smtClean="0"/>
              <a:t>19.11.2014</a:t>
            </a:fld>
            <a:endParaRPr lang="en-US" dirty="0"/>
          </a:p>
        </p:txBody>
      </p:sp>
      <p:sp>
        <p:nvSpPr>
          <p:cNvPr id="7" name="Title 6"/>
          <p:cNvSpPr>
            <a:spLocks noGrp="1"/>
          </p:cNvSpPr>
          <p:nvPr>
            <p:ph type="title"/>
          </p:nvPr>
        </p:nvSpPr>
        <p:spPr>
          <a:xfrm>
            <a:off x="609600" y="4032732"/>
            <a:ext cx="10972800" cy="993868"/>
          </a:xfrm>
        </p:spPr>
        <p:txBody>
          <a:bodyPr>
            <a:normAutofit/>
          </a:bodyPr>
          <a:lstStyle>
            <a:lvl1pPr indent="0" algn="ctr">
              <a:defRPr sz="3000" b="1" i="0" cap="all" spc="100" baseline="0">
                <a:latin typeface="Myriad Pro"/>
              </a:defRPr>
            </a:lvl1pPr>
          </a:lstStyle>
          <a:p>
            <a:r>
              <a:rPr lang="en-US" smtClean="0"/>
              <a:t>Click to edit Master title style</a:t>
            </a:r>
            <a:endParaRPr lang="en-US" dirty="0"/>
          </a:p>
        </p:txBody>
      </p:sp>
    </p:spTree>
    <p:extLst>
      <p:ext uri="{BB962C8B-B14F-4D97-AF65-F5344CB8AC3E}">
        <p14:creationId xmlns:p14="http://schemas.microsoft.com/office/powerpoint/2010/main" val="2715952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7200" indent="-457200">
              <a:buFont typeface="Arial"/>
              <a:buChar char="•"/>
              <a:defRPr/>
            </a:lvl1pPr>
            <a:lvl2pPr marL="914400" indent="-457200">
              <a:buFont typeface="Arial"/>
              <a:buChar char="•"/>
              <a:defRPr/>
            </a:lvl2pPr>
            <a:lvl3pPr marL="1371600" indent="-457200">
              <a:buFont typeface="Arial"/>
              <a:buChar char="•"/>
              <a:defRPr/>
            </a:lvl3pPr>
            <a:lvl4pPr marL="1828800" indent="-457200">
              <a:buFont typeface="Arial"/>
              <a:buChar char="•"/>
              <a:defRPr/>
            </a:lvl4pPr>
            <a:lvl5pPr marL="2286000" indent="-4572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EA472C-D43B-CB43-BB4C-204D2CF65D63}" type="datetime1">
              <a:rPr lang="ru-RU" smtClean="0"/>
              <a:t>19.11.2014</a:t>
            </a:fld>
            <a:endParaRPr lang="en-US"/>
          </a:p>
        </p:txBody>
      </p:sp>
      <p:sp>
        <p:nvSpPr>
          <p:cNvPr id="5" name="Footer Placeholder 4"/>
          <p:cNvSpPr>
            <a:spLocks noGrp="1"/>
          </p:cNvSpPr>
          <p:nvPr>
            <p:ph type="ftr" sz="quarter" idx="11"/>
          </p:nvPr>
        </p:nvSpPr>
        <p:spPr/>
        <p:txBody>
          <a:bodyPr/>
          <a:lstStyle/>
          <a:p>
            <a:r>
              <a:rPr lang="en-US" smtClean="0"/>
              <a:t>Presentation name</a:t>
            </a:r>
            <a:endParaRPr lang="en-US"/>
          </a:p>
        </p:txBody>
      </p:sp>
      <p:sp>
        <p:nvSpPr>
          <p:cNvPr id="6" name="Slide Number Placeholder 5"/>
          <p:cNvSpPr>
            <a:spLocks noGrp="1"/>
          </p:cNvSpPr>
          <p:nvPr>
            <p:ph type="sldNum" sz="quarter" idx="12"/>
          </p:nvPr>
        </p:nvSpPr>
        <p:spPr/>
        <p:txBody>
          <a:bodyPr/>
          <a:lstStyle/>
          <a:p>
            <a:fld id="{65DF3345-A60F-6B4A-AA7B-9545B45C4F49}" type="slidenum">
              <a:rPr lang="en-US" smtClean="0"/>
              <a:t>‹#›</a:t>
            </a:fld>
            <a:endParaRPr lang="en-US"/>
          </a:p>
        </p:txBody>
      </p:sp>
    </p:spTree>
    <p:extLst>
      <p:ext uri="{BB962C8B-B14F-4D97-AF65-F5344CB8AC3E}">
        <p14:creationId xmlns:p14="http://schemas.microsoft.com/office/powerpoint/2010/main" val="3867453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718028"/>
            <a:ext cx="10363200" cy="1362075"/>
          </a:xfrm>
        </p:spPr>
        <p:txBody>
          <a:bodyPr anchor="t">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3277605"/>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186401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12471"/>
            <a:ext cx="5384800" cy="4213692"/>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912471"/>
            <a:ext cx="5384800" cy="4213692"/>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5BE1BB-1E34-3D48-9009-0824054E4054}" type="datetime1">
              <a:rPr lang="ru-RU" smtClean="0"/>
              <a:t>19.11.2014</a:t>
            </a:fld>
            <a:endParaRPr lang="en-US"/>
          </a:p>
        </p:txBody>
      </p:sp>
      <p:sp>
        <p:nvSpPr>
          <p:cNvPr id="6" name="Footer Placeholder 5"/>
          <p:cNvSpPr>
            <a:spLocks noGrp="1"/>
          </p:cNvSpPr>
          <p:nvPr>
            <p:ph type="ftr" sz="quarter" idx="11"/>
          </p:nvPr>
        </p:nvSpPr>
        <p:spPr/>
        <p:txBody>
          <a:bodyPr/>
          <a:lstStyle/>
          <a:p>
            <a:r>
              <a:rPr lang="en-US" smtClean="0"/>
              <a:t>Presentation name</a:t>
            </a:r>
            <a:endParaRPr lang="en-US"/>
          </a:p>
        </p:txBody>
      </p:sp>
      <p:sp>
        <p:nvSpPr>
          <p:cNvPr id="7" name="Slide Number Placeholder 6"/>
          <p:cNvSpPr>
            <a:spLocks noGrp="1"/>
          </p:cNvSpPr>
          <p:nvPr>
            <p:ph type="sldNum" sz="quarter" idx="12"/>
          </p:nvPr>
        </p:nvSpPr>
        <p:spPr/>
        <p:txBody>
          <a:bodyPr/>
          <a:lstStyle/>
          <a:p>
            <a:fld id="{65DF3345-A60F-6B4A-AA7B-9545B45C4F49}" type="slidenum">
              <a:rPr lang="en-US" smtClean="0"/>
              <a:t>‹#›</a:t>
            </a:fld>
            <a:endParaRPr lang="en-US"/>
          </a:p>
        </p:txBody>
      </p:sp>
    </p:spTree>
    <p:extLst>
      <p:ext uri="{BB962C8B-B14F-4D97-AF65-F5344CB8AC3E}">
        <p14:creationId xmlns:p14="http://schemas.microsoft.com/office/powerpoint/2010/main" val="3169254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8ED665-11AE-9A48-A11F-3744E015A182}" type="datetime1">
              <a:rPr lang="ru-RU" smtClean="0"/>
              <a:t>19.11.2014</a:t>
            </a:fld>
            <a:endParaRPr lang="en-US"/>
          </a:p>
        </p:txBody>
      </p:sp>
      <p:sp>
        <p:nvSpPr>
          <p:cNvPr id="4" name="Footer Placeholder 3"/>
          <p:cNvSpPr>
            <a:spLocks noGrp="1"/>
          </p:cNvSpPr>
          <p:nvPr>
            <p:ph type="ftr" sz="quarter" idx="11"/>
          </p:nvPr>
        </p:nvSpPr>
        <p:spPr/>
        <p:txBody>
          <a:bodyPr/>
          <a:lstStyle/>
          <a:p>
            <a:r>
              <a:rPr lang="en-US" smtClean="0"/>
              <a:t>Presentation name</a:t>
            </a:r>
            <a:endParaRPr lang="en-US" dirty="0"/>
          </a:p>
        </p:txBody>
      </p:sp>
      <p:sp>
        <p:nvSpPr>
          <p:cNvPr id="7" name="Picture Placeholder 6"/>
          <p:cNvSpPr>
            <a:spLocks noGrp="1"/>
          </p:cNvSpPr>
          <p:nvPr>
            <p:ph type="pic" sz="quarter" idx="13"/>
          </p:nvPr>
        </p:nvSpPr>
        <p:spPr>
          <a:xfrm>
            <a:off x="609601" y="1957387"/>
            <a:ext cx="5247217" cy="3935413"/>
          </a:xfrm>
        </p:spPr>
        <p:txBody>
          <a:bodyPr/>
          <a:lstStyle/>
          <a:p>
            <a:r>
              <a:rPr lang="en-US" smtClean="0"/>
              <a:t>Click icon to add picture</a:t>
            </a:r>
            <a:endParaRPr lang="en-US"/>
          </a:p>
        </p:txBody>
      </p:sp>
      <p:sp>
        <p:nvSpPr>
          <p:cNvPr id="9" name="Picture Placeholder 8"/>
          <p:cNvSpPr>
            <a:spLocks noGrp="1"/>
          </p:cNvSpPr>
          <p:nvPr>
            <p:ph type="pic" sz="quarter" idx="14"/>
          </p:nvPr>
        </p:nvSpPr>
        <p:spPr>
          <a:xfrm>
            <a:off x="6302250" y="1957387"/>
            <a:ext cx="2372535" cy="1779401"/>
          </a:xfrm>
        </p:spPr>
        <p:txBody>
          <a:bodyPr/>
          <a:lstStyle/>
          <a:p>
            <a:r>
              <a:rPr lang="en-US" smtClean="0"/>
              <a:t>Click icon to add picture</a:t>
            </a:r>
            <a:endParaRPr lang="en-US"/>
          </a:p>
        </p:txBody>
      </p:sp>
      <p:sp>
        <p:nvSpPr>
          <p:cNvPr id="10" name="Picture Placeholder 8"/>
          <p:cNvSpPr>
            <a:spLocks noGrp="1"/>
          </p:cNvSpPr>
          <p:nvPr>
            <p:ph type="pic" sz="quarter" idx="15"/>
          </p:nvPr>
        </p:nvSpPr>
        <p:spPr>
          <a:xfrm>
            <a:off x="6302250" y="4093882"/>
            <a:ext cx="2398559" cy="1798919"/>
          </a:xfrm>
        </p:spPr>
        <p:txBody>
          <a:bodyPr/>
          <a:lstStyle/>
          <a:p>
            <a:r>
              <a:rPr lang="en-US" smtClean="0"/>
              <a:t>Click icon to add picture</a:t>
            </a:r>
            <a:endParaRPr lang="en-US"/>
          </a:p>
        </p:txBody>
      </p:sp>
      <p:sp>
        <p:nvSpPr>
          <p:cNvPr id="11" name="Picture Placeholder 8"/>
          <p:cNvSpPr>
            <a:spLocks noGrp="1"/>
          </p:cNvSpPr>
          <p:nvPr>
            <p:ph type="pic" sz="quarter" idx="16"/>
          </p:nvPr>
        </p:nvSpPr>
        <p:spPr>
          <a:xfrm>
            <a:off x="9147050" y="1957387"/>
            <a:ext cx="2372535" cy="1779401"/>
          </a:xfrm>
        </p:spPr>
        <p:txBody>
          <a:bodyPr/>
          <a:lstStyle/>
          <a:p>
            <a:r>
              <a:rPr lang="en-US" smtClean="0"/>
              <a:t>Click icon to add picture</a:t>
            </a:r>
            <a:endParaRPr lang="en-US"/>
          </a:p>
        </p:txBody>
      </p:sp>
      <p:sp>
        <p:nvSpPr>
          <p:cNvPr id="12" name="Picture Placeholder 8"/>
          <p:cNvSpPr>
            <a:spLocks noGrp="1"/>
          </p:cNvSpPr>
          <p:nvPr>
            <p:ph type="pic" sz="quarter" idx="17"/>
          </p:nvPr>
        </p:nvSpPr>
        <p:spPr>
          <a:xfrm>
            <a:off x="9147050" y="4093882"/>
            <a:ext cx="2398559" cy="1798919"/>
          </a:xfrm>
        </p:spPr>
        <p:txBody>
          <a:bodyPr/>
          <a:lstStyle/>
          <a:p>
            <a:r>
              <a:rPr lang="en-US" smtClean="0"/>
              <a:t>Click icon to add picture</a:t>
            </a:r>
            <a:endParaRPr lang="en-US"/>
          </a:p>
        </p:txBody>
      </p:sp>
      <p:sp>
        <p:nvSpPr>
          <p:cNvPr id="13" name="Slide Number Placeholder 8"/>
          <p:cNvSpPr>
            <a:spLocks noGrp="1"/>
          </p:cNvSpPr>
          <p:nvPr>
            <p:ph type="sldNum" sz="quarter" idx="12"/>
          </p:nvPr>
        </p:nvSpPr>
        <p:spPr>
          <a:xfrm>
            <a:off x="7681757" y="6258111"/>
            <a:ext cx="2844800" cy="365125"/>
          </a:xfrm>
        </p:spPr>
        <p:txBody>
          <a:bodyPr/>
          <a:lstStyle/>
          <a:p>
            <a:fld id="{65DF3345-A60F-6B4A-AA7B-9545B45C4F49}" type="slidenum">
              <a:rPr lang="en-US" smtClean="0"/>
              <a:t>‹#›</a:t>
            </a:fld>
            <a:endParaRPr lang="en-US"/>
          </a:p>
        </p:txBody>
      </p:sp>
    </p:spTree>
    <p:extLst>
      <p:ext uri="{BB962C8B-B14F-4D97-AF65-F5344CB8AC3E}">
        <p14:creationId xmlns:p14="http://schemas.microsoft.com/office/powerpoint/2010/main" val="877665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854994"/>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584824"/>
            <a:ext cx="5386917" cy="354133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854994"/>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584824"/>
            <a:ext cx="5389033" cy="354133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57DB88-A0D8-C34F-AE4C-9B9C43834B72}" type="datetime1">
              <a:rPr lang="ru-RU" smtClean="0"/>
              <a:t>19.11.2014</a:t>
            </a:fld>
            <a:endParaRPr lang="en-US"/>
          </a:p>
        </p:txBody>
      </p:sp>
      <p:sp>
        <p:nvSpPr>
          <p:cNvPr id="8" name="Footer Placeholder 7"/>
          <p:cNvSpPr>
            <a:spLocks noGrp="1"/>
          </p:cNvSpPr>
          <p:nvPr>
            <p:ph type="ftr" sz="quarter" idx="11"/>
          </p:nvPr>
        </p:nvSpPr>
        <p:spPr/>
        <p:txBody>
          <a:bodyPr/>
          <a:lstStyle/>
          <a:p>
            <a:r>
              <a:rPr lang="en-US" smtClean="0"/>
              <a:t>Presentation name</a:t>
            </a:r>
            <a:endParaRPr lang="en-US"/>
          </a:p>
        </p:txBody>
      </p:sp>
      <p:sp>
        <p:nvSpPr>
          <p:cNvPr id="9" name="Slide Number Placeholder 8"/>
          <p:cNvSpPr>
            <a:spLocks noGrp="1"/>
          </p:cNvSpPr>
          <p:nvPr>
            <p:ph type="sldNum" sz="quarter" idx="12"/>
          </p:nvPr>
        </p:nvSpPr>
        <p:spPr/>
        <p:txBody>
          <a:bodyPr/>
          <a:lstStyle/>
          <a:p>
            <a:fld id="{65DF3345-A60F-6B4A-AA7B-9545B45C4F49}" type="slidenum">
              <a:rPr lang="en-US" smtClean="0"/>
              <a:t>‹#›</a:t>
            </a:fld>
            <a:endParaRPr lang="en-US" dirty="0"/>
          </a:p>
        </p:txBody>
      </p:sp>
    </p:spTree>
    <p:extLst>
      <p:ext uri="{BB962C8B-B14F-4D97-AF65-F5344CB8AC3E}">
        <p14:creationId xmlns:p14="http://schemas.microsoft.com/office/powerpoint/2010/main" val="4264320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CFF36F-FF48-A54A-B827-671C670A3FD6}" type="datetime1">
              <a:rPr lang="ru-RU" smtClean="0"/>
              <a:t>19.11.2014</a:t>
            </a:fld>
            <a:endParaRPr lang="en-US"/>
          </a:p>
        </p:txBody>
      </p:sp>
      <p:sp>
        <p:nvSpPr>
          <p:cNvPr id="4" name="Footer Placeholder 3"/>
          <p:cNvSpPr>
            <a:spLocks noGrp="1"/>
          </p:cNvSpPr>
          <p:nvPr>
            <p:ph type="ftr" sz="quarter" idx="11"/>
          </p:nvPr>
        </p:nvSpPr>
        <p:spPr/>
        <p:txBody>
          <a:bodyPr/>
          <a:lstStyle/>
          <a:p>
            <a:r>
              <a:rPr lang="en-US" smtClean="0"/>
              <a:t>Presentation name</a:t>
            </a:r>
            <a:endParaRPr lang="en-US"/>
          </a:p>
        </p:txBody>
      </p:sp>
      <p:sp>
        <p:nvSpPr>
          <p:cNvPr id="5" name="Slide Number Placeholder 4"/>
          <p:cNvSpPr>
            <a:spLocks noGrp="1"/>
          </p:cNvSpPr>
          <p:nvPr>
            <p:ph type="sldNum" sz="quarter" idx="12"/>
          </p:nvPr>
        </p:nvSpPr>
        <p:spPr/>
        <p:txBody>
          <a:bodyPr/>
          <a:lstStyle/>
          <a:p>
            <a:fld id="{65DF3345-A60F-6B4A-AA7B-9545B45C4F49}" type="slidenum">
              <a:rPr lang="en-US" smtClean="0"/>
              <a:t>‹#›</a:t>
            </a:fld>
            <a:endParaRPr lang="en-US"/>
          </a:p>
        </p:txBody>
      </p:sp>
    </p:spTree>
    <p:extLst>
      <p:ext uri="{BB962C8B-B14F-4D97-AF65-F5344CB8AC3E}">
        <p14:creationId xmlns:p14="http://schemas.microsoft.com/office/powerpoint/2010/main" val="495627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111179-D632-5442-B654-9F410E655540}" type="datetime1">
              <a:rPr lang="ru-RU" smtClean="0"/>
              <a:t>19.11.2014</a:t>
            </a:fld>
            <a:endParaRPr lang="en-US"/>
          </a:p>
        </p:txBody>
      </p:sp>
      <p:sp>
        <p:nvSpPr>
          <p:cNvPr id="3" name="Footer Placeholder 2"/>
          <p:cNvSpPr>
            <a:spLocks noGrp="1"/>
          </p:cNvSpPr>
          <p:nvPr>
            <p:ph type="ftr" sz="quarter" idx="11"/>
          </p:nvPr>
        </p:nvSpPr>
        <p:spPr/>
        <p:txBody>
          <a:bodyPr/>
          <a:lstStyle/>
          <a:p>
            <a:r>
              <a:rPr lang="en-US" smtClean="0"/>
              <a:t>Presentation name</a:t>
            </a:r>
            <a:endParaRPr lang="en-US"/>
          </a:p>
        </p:txBody>
      </p:sp>
      <p:sp>
        <p:nvSpPr>
          <p:cNvPr id="4" name="Slide Number Placeholder 3"/>
          <p:cNvSpPr>
            <a:spLocks noGrp="1"/>
          </p:cNvSpPr>
          <p:nvPr>
            <p:ph type="sldNum" sz="quarter" idx="12"/>
          </p:nvPr>
        </p:nvSpPr>
        <p:spPr/>
        <p:txBody>
          <a:bodyPr/>
          <a:lstStyle/>
          <a:p>
            <a:fld id="{65DF3345-A60F-6B4A-AA7B-9545B45C4F49}" type="slidenum">
              <a:rPr lang="en-US" smtClean="0"/>
              <a:t>‹#›</a:t>
            </a:fld>
            <a:endParaRPr lang="en-US"/>
          </a:p>
        </p:txBody>
      </p:sp>
    </p:spTree>
    <p:extLst>
      <p:ext uri="{BB962C8B-B14F-4D97-AF65-F5344CB8AC3E}">
        <p14:creationId xmlns:p14="http://schemas.microsoft.com/office/powerpoint/2010/main" val="594093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98755"/>
            <a:ext cx="8135968"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957294"/>
            <a:ext cx="10972800" cy="4078941"/>
          </a:xfrm>
          <a:prstGeom prst="rect">
            <a:avLst/>
          </a:prstGeom>
        </p:spPr>
        <p:txBody>
          <a:bodyPr vert="horz" lIns="91440" tIns="45720" rIns="91440" bIns="45720" rtlCol="0" anchor="t"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258111"/>
            <a:ext cx="2844800" cy="365125"/>
          </a:xfrm>
          <a:prstGeom prst="rect">
            <a:avLst/>
          </a:prstGeom>
        </p:spPr>
        <p:txBody>
          <a:bodyPr vert="horz" lIns="91440" tIns="45720" rIns="91440" bIns="45720" rtlCol="0" anchor="ctr"/>
          <a:lstStyle>
            <a:lvl1pPr algn="l">
              <a:defRPr sz="1200">
                <a:solidFill>
                  <a:schemeClr val="tx1">
                    <a:tint val="75000"/>
                  </a:schemeClr>
                </a:solidFill>
                <a:latin typeface="Myriad Pro"/>
                <a:cs typeface="Myriad Pro"/>
              </a:defRPr>
            </a:lvl1pPr>
          </a:lstStyle>
          <a:p>
            <a:fld id="{500060B2-3EBE-034C-80C3-C5355F8CD0BE}" type="datetime1">
              <a:rPr lang="ru-RU" smtClean="0"/>
              <a:t>19.11.2014</a:t>
            </a:fld>
            <a:endParaRPr lang="en-US"/>
          </a:p>
        </p:txBody>
      </p:sp>
      <p:sp>
        <p:nvSpPr>
          <p:cNvPr id="5" name="Footer Placeholder 4"/>
          <p:cNvSpPr>
            <a:spLocks noGrp="1"/>
          </p:cNvSpPr>
          <p:nvPr>
            <p:ph type="ftr" sz="quarter" idx="3"/>
          </p:nvPr>
        </p:nvSpPr>
        <p:spPr>
          <a:xfrm>
            <a:off x="3627717" y="625811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Myriad Pro"/>
                <a:cs typeface="Myriad Pro"/>
              </a:defRPr>
            </a:lvl1pPr>
          </a:lstStyle>
          <a:p>
            <a:r>
              <a:rPr lang="en-US" dirty="0" smtClean="0"/>
              <a:t>Presentation name</a:t>
            </a:r>
            <a:endParaRPr lang="en-US" dirty="0"/>
          </a:p>
        </p:txBody>
      </p:sp>
      <p:sp>
        <p:nvSpPr>
          <p:cNvPr id="6" name="Slide Number Placeholder 5"/>
          <p:cNvSpPr>
            <a:spLocks noGrp="1"/>
          </p:cNvSpPr>
          <p:nvPr>
            <p:ph type="sldNum" sz="quarter" idx="4"/>
          </p:nvPr>
        </p:nvSpPr>
        <p:spPr>
          <a:xfrm>
            <a:off x="7681757" y="6258111"/>
            <a:ext cx="2844800" cy="365125"/>
          </a:xfrm>
          <a:prstGeom prst="rect">
            <a:avLst/>
          </a:prstGeom>
        </p:spPr>
        <p:txBody>
          <a:bodyPr vert="horz" lIns="91440" tIns="45720" rIns="91440" bIns="45720" rtlCol="0" anchor="ctr"/>
          <a:lstStyle>
            <a:lvl1pPr algn="r">
              <a:defRPr sz="1200">
                <a:solidFill>
                  <a:schemeClr val="tx1">
                    <a:tint val="75000"/>
                  </a:schemeClr>
                </a:solidFill>
                <a:latin typeface="Myriad Pro"/>
                <a:cs typeface="Myriad Pro"/>
              </a:defRPr>
            </a:lvl1pPr>
          </a:lstStyle>
          <a:p>
            <a:fld id="{65DF3345-A60F-6B4A-AA7B-9545B45C4F49}" type="slidenum">
              <a:rPr lang="en-US" smtClean="0"/>
              <a:pPr/>
              <a:t>‹#›</a:t>
            </a:fld>
            <a:endParaRPr lang="en-US" dirty="0"/>
          </a:p>
        </p:txBody>
      </p:sp>
      <p:sp>
        <p:nvSpPr>
          <p:cNvPr id="7" name="TextBox 6"/>
          <p:cNvSpPr txBox="1"/>
          <p:nvPr/>
        </p:nvSpPr>
        <p:spPr>
          <a:xfrm>
            <a:off x="9490215" y="6428763"/>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2118398372"/>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l" defTabSz="457200" rtl="0" eaLnBrk="1" latinLnBrk="0" hangingPunct="1">
        <a:spcBef>
          <a:spcPct val="0"/>
        </a:spcBef>
        <a:buNone/>
        <a:defRPr sz="2400" b="1" i="0" kern="1200">
          <a:solidFill>
            <a:schemeClr val="tx1"/>
          </a:solidFill>
          <a:latin typeface="Myriad Pro"/>
          <a:ea typeface="+mj-ea"/>
          <a:cs typeface="+mj-cs"/>
        </a:defRPr>
      </a:lvl1pPr>
    </p:titleStyle>
    <p:bodyStyle>
      <a:lvl1pPr marL="514350" indent="-514350" algn="l" defTabSz="457200" rtl="0" eaLnBrk="1" latinLnBrk="0" hangingPunct="1">
        <a:lnSpc>
          <a:spcPct val="100000"/>
        </a:lnSpc>
        <a:spcBef>
          <a:spcPts val="168"/>
        </a:spcBef>
        <a:buFont typeface="+mj-lt"/>
        <a:buAutoNum type="arabicPeriod"/>
        <a:defRPr sz="2000" b="0" i="0" kern="1200">
          <a:solidFill>
            <a:schemeClr val="tx1"/>
          </a:solidFill>
          <a:latin typeface="Myriad Pro"/>
          <a:ea typeface="+mn-ea"/>
          <a:cs typeface="+mn-cs"/>
        </a:defRPr>
      </a:lvl1pPr>
      <a:lvl2pPr marL="971550" indent="-514350" algn="l" defTabSz="457200" rtl="0" eaLnBrk="1" latinLnBrk="0" hangingPunct="1">
        <a:lnSpc>
          <a:spcPct val="100000"/>
        </a:lnSpc>
        <a:spcBef>
          <a:spcPts val="168"/>
        </a:spcBef>
        <a:buFont typeface="+mj-lt"/>
        <a:buAutoNum type="arabicPeriod"/>
        <a:defRPr sz="2000" b="0" i="0" kern="1200">
          <a:solidFill>
            <a:schemeClr val="tx1"/>
          </a:solidFill>
          <a:latin typeface="Myriad Pro"/>
          <a:ea typeface="+mn-ea"/>
          <a:cs typeface="+mn-cs"/>
        </a:defRPr>
      </a:lvl2pPr>
      <a:lvl3pPr marL="1371600" indent="-457200" algn="l" defTabSz="457200" rtl="0" eaLnBrk="1" latinLnBrk="0" hangingPunct="1">
        <a:lnSpc>
          <a:spcPct val="100000"/>
        </a:lnSpc>
        <a:spcBef>
          <a:spcPts val="168"/>
        </a:spcBef>
        <a:buFont typeface="+mj-lt"/>
        <a:buAutoNum type="arabicPeriod"/>
        <a:defRPr sz="2000" b="0" i="0" kern="1200">
          <a:solidFill>
            <a:schemeClr val="tx1"/>
          </a:solidFill>
          <a:latin typeface="Myriad Pro"/>
          <a:ea typeface="+mn-ea"/>
          <a:cs typeface="+mn-cs"/>
        </a:defRPr>
      </a:lvl3pPr>
      <a:lvl4pPr marL="1828800" indent="-457200" algn="l" defTabSz="457200" rtl="0" eaLnBrk="1" latinLnBrk="0" hangingPunct="1">
        <a:lnSpc>
          <a:spcPct val="100000"/>
        </a:lnSpc>
        <a:spcBef>
          <a:spcPts val="168"/>
        </a:spcBef>
        <a:buFont typeface="+mj-lt"/>
        <a:buAutoNum type="arabicPeriod"/>
        <a:defRPr sz="2000" b="0" i="0" kern="1200">
          <a:solidFill>
            <a:schemeClr val="tx1"/>
          </a:solidFill>
          <a:latin typeface="Myriad Pro"/>
          <a:ea typeface="+mn-ea"/>
          <a:cs typeface="+mn-cs"/>
        </a:defRPr>
      </a:lvl4pPr>
      <a:lvl5pPr marL="2286000" indent="-457200" algn="l" defTabSz="457200" rtl="0" eaLnBrk="1" latinLnBrk="0" hangingPunct="1">
        <a:lnSpc>
          <a:spcPct val="100000"/>
        </a:lnSpc>
        <a:spcBef>
          <a:spcPts val="168"/>
        </a:spcBef>
        <a:buFont typeface="+mj-lt"/>
        <a:buAutoNum type="arabicPeriod"/>
        <a:defRPr sz="2000" b="0" i="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9328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853440" y="1981200"/>
            <a:ext cx="10495280" cy="35705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6003"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a:lnSpc>
                <a:spcPct val="95000"/>
              </a:lnSpc>
              <a:buClrTx/>
              <a:buFontTx/>
              <a:buNone/>
            </a:pPr>
            <a:r>
              <a:rPr lang="en-IN" altLang="en-US" sz="2540" dirty="0">
                <a:solidFill>
                  <a:srgbClr val="280099"/>
                </a:solidFill>
                <a:latin typeface="TimesNewRoman" pitchFamily="16" charset="0"/>
              </a:rPr>
              <a:t>Article 25 of CRPD : </a:t>
            </a:r>
          </a:p>
          <a:p>
            <a:pPr algn="just">
              <a:lnSpc>
                <a:spcPct val="95000"/>
              </a:lnSpc>
              <a:buClrTx/>
              <a:buFontTx/>
              <a:buNone/>
            </a:pPr>
            <a:r>
              <a:rPr lang="en-IN" altLang="en-US" sz="2540" dirty="0">
                <a:solidFill>
                  <a:srgbClr val="280099"/>
                </a:solidFill>
                <a:latin typeface="TimesNewRoman" pitchFamily="16" charset="0"/>
              </a:rPr>
              <a:t>“Require health professionals to provide care of the same quality to persons with disabilities as to others, including on the </a:t>
            </a:r>
            <a:r>
              <a:rPr lang="en-IN" altLang="en-US" sz="2540" b="1" dirty="0">
                <a:solidFill>
                  <a:srgbClr val="280099"/>
                </a:solidFill>
                <a:latin typeface="TimesNewRoman" pitchFamily="16" charset="0"/>
              </a:rPr>
              <a:t>basis of free and informed consent</a:t>
            </a:r>
            <a:r>
              <a:rPr lang="en-IN" altLang="en-US" sz="2540" dirty="0">
                <a:solidFill>
                  <a:srgbClr val="280099"/>
                </a:solidFill>
                <a:latin typeface="TimesNewRoman" pitchFamily="16" charset="0"/>
              </a:rPr>
              <a:t> by, inter alia, raising awareness of the human rights, </a:t>
            </a:r>
            <a:r>
              <a:rPr lang="en-IN" altLang="en-US" sz="2540" dirty="0" smtClean="0">
                <a:solidFill>
                  <a:srgbClr val="280099"/>
                </a:solidFill>
                <a:latin typeface="TimesNewRoman" pitchFamily="16" charset="0"/>
              </a:rPr>
              <a:t> dignity, autonomy </a:t>
            </a:r>
            <a:r>
              <a:rPr lang="en-IN" altLang="en-US" sz="2540" dirty="0">
                <a:solidFill>
                  <a:srgbClr val="280099"/>
                </a:solidFill>
                <a:latin typeface="TimesNewRoman" pitchFamily="16" charset="0"/>
              </a:rPr>
              <a:t>and needs of persons with disabilities through training and the promulgation of ethical standards for public and private health care”</a:t>
            </a:r>
          </a:p>
          <a:p>
            <a:pPr algn="just">
              <a:lnSpc>
                <a:spcPct val="95000"/>
              </a:lnSpc>
              <a:buClrTx/>
              <a:buFontTx/>
              <a:buNone/>
            </a:pPr>
            <a:endParaRPr lang="en-IN" altLang="en-US" sz="2540" dirty="0">
              <a:solidFill>
                <a:srgbClr val="280099"/>
              </a:solidFill>
              <a:latin typeface="TimesNewRoman" pitchFamily="16" charset="0"/>
            </a:endParaRPr>
          </a:p>
          <a:p>
            <a:pPr algn="just">
              <a:lnSpc>
                <a:spcPct val="95000"/>
              </a:lnSpc>
              <a:buClrTx/>
              <a:buFontTx/>
              <a:buNone/>
            </a:pPr>
            <a:r>
              <a:rPr lang="en-IN" altLang="en-US" sz="2540" dirty="0">
                <a:solidFill>
                  <a:srgbClr val="280099"/>
                </a:solidFill>
                <a:latin typeface="TimesNewRoman" pitchFamily="16" charset="0"/>
              </a:rPr>
              <a:t>Legislation can do a lot to Promote Voluntary Care</a:t>
            </a:r>
          </a:p>
        </p:txBody>
      </p:sp>
    </p:spTree>
    <p:extLst>
      <p:ext uri="{BB962C8B-B14F-4D97-AF65-F5344CB8AC3E}">
        <p14:creationId xmlns:p14="http://schemas.microsoft.com/office/powerpoint/2010/main" val="24424118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idx="4294967295"/>
          </p:nvPr>
        </p:nvSpPr>
        <p:spPr>
          <a:xfrm>
            <a:off x="1980049" y="273630"/>
            <a:ext cx="8227583" cy="1143480"/>
          </a:xfrm>
          <a:ln/>
        </p:spPr>
        <p:txBody>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dirty="0"/>
              <a:t>Article 19 Right to live in the community</a:t>
            </a:r>
            <a:br>
              <a:rPr lang="en-IN" altLang="en-US" dirty="0"/>
            </a:br>
            <a:endParaRPr lang="en-IN" altLang="en-US" dirty="0"/>
          </a:p>
        </p:txBody>
      </p:sp>
      <p:sp>
        <p:nvSpPr>
          <p:cNvPr id="12290" name="Rectangle 2"/>
          <p:cNvSpPr>
            <a:spLocks noGrp="1" noChangeArrowheads="1"/>
          </p:cNvSpPr>
          <p:nvPr>
            <p:ph type="body" idx="4294967295"/>
          </p:nvPr>
        </p:nvSpPr>
        <p:spPr>
          <a:xfrm>
            <a:off x="1862388" y="2649309"/>
            <a:ext cx="9466011" cy="3754474"/>
          </a:xfrm>
          <a:ln/>
        </p:spPr>
        <p:txBody>
          <a:bodyPr>
            <a:normAutofit/>
          </a:bodyPr>
          <a:lstStyle/>
          <a:p>
            <a:pPr indent="-305318">
              <a:buNone/>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sz="3200" dirty="0" smtClean="0"/>
              <a:t>Requires</a:t>
            </a:r>
            <a:endParaRPr lang="en-IN" altLang="en-US" sz="3200" dirty="0"/>
          </a:p>
          <a:p>
            <a:pPr lvl="1" indent="-253472">
              <a:buNone/>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sz="3200" dirty="0"/>
              <a:t>Adequate community facilities</a:t>
            </a:r>
          </a:p>
          <a:p>
            <a:pPr lvl="1" indent="-253472">
              <a:buNone/>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sz="3200" dirty="0"/>
              <a:t>Support families and care-givers </a:t>
            </a:r>
          </a:p>
          <a:p>
            <a:pPr lvl="1" indent="-253472">
              <a:buNone/>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sz="3200" dirty="0"/>
              <a:t>Support to living in the family</a:t>
            </a:r>
          </a:p>
          <a:p>
            <a:pPr indent="-305318">
              <a:buNone/>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sz="3200" dirty="0">
                <a:solidFill>
                  <a:srgbClr val="FF6633"/>
                </a:solidFill>
              </a:rPr>
              <a:t>REQUIRES THAT CHOICES ARE PROVIDED</a:t>
            </a:r>
          </a:p>
        </p:txBody>
      </p:sp>
    </p:spTree>
    <p:extLst>
      <p:ext uri="{BB962C8B-B14F-4D97-AF65-F5344CB8AC3E}">
        <p14:creationId xmlns:p14="http://schemas.microsoft.com/office/powerpoint/2010/main" val="16618324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2136081"/>
            <a:ext cx="10383520" cy="3139321"/>
          </a:xfrm>
          <a:prstGeom prst="rect">
            <a:avLst/>
          </a:prstGeom>
        </p:spPr>
        <p:txBody>
          <a:bodyPr wrap="square">
            <a:spAutoFit/>
          </a:bodyPr>
          <a:lstStyle/>
          <a:p>
            <a:r>
              <a:rPr lang="en-IN" b="1" dirty="0">
                <a:latin typeface="TimesNewRomanPS-BoldMT"/>
              </a:rPr>
              <a:t>19. </a:t>
            </a:r>
            <a:r>
              <a:rPr lang="en-IN" dirty="0">
                <a:latin typeface="TimesNewRomanPSMT"/>
              </a:rPr>
              <a:t>(</a:t>
            </a:r>
            <a:r>
              <a:rPr lang="en-IN" i="1" dirty="0">
                <a:latin typeface="TimesNewRomanPS-ItalicMT"/>
              </a:rPr>
              <a:t>1</a:t>
            </a:r>
            <a:r>
              <a:rPr lang="en-IN" dirty="0">
                <a:latin typeface="TimesNewRomanPSMT"/>
              </a:rPr>
              <a:t>) Every person with mental illness shall,––</a:t>
            </a:r>
          </a:p>
          <a:p>
            <a:pPr marL="342900" indent="-342900">
              <a:buAutoNum type="alphaLcParenBoth"/>
            </a:pPr>
            <a:r>
              <a:rPr lang="en-IN" dirty="0" smtClean="0">
                <a:latin typeface="TimesNewRomanPSMT"/>
              </a:rPr>
              <a:t>have </a:t>
            </a:r>
            <a:r>
              <a:rPr lang="en-IN" dirty="0">
                <a:latin typeface="TimesNewRomanPSMT"/>
              </a:rPr>
              <a:t>a right to live in, be part of and not be segregated from society; </a:t>
            </a:r>
            <a:r>
              <a:rPr lang="en-IN" dirty="0" smtClean="0">
                <a:latin typeface="TimesNewRomanPSMT"/>
              </a:rPr>
              <a:t>and</a:t>
            </a:r>
          </a:p>
          <a:p>
            <a:endParaRPr lang="en-IN" dirty="0">
              <a:latin typeface="TimesNewRomanPSMT"/>
            </a:endParaRPr>
          </a:p>
          <a:p>
            <a:r>
              <a:rPr lang="en-IN" dirty="0">
                <a:latin typeface="TimesNewRomanPSMT"/>
              </a:rPr>
              <a:t>(</a:t>
            </a:r>
            <a:r>
              <a:rPr lang="en-IN" i="1" dirty="0">
                <a:latin typeface="TimesNewRomanPS-ItalicMT"/>
              </a:rPr>
              <a:t>b</a:t>
            </a:r>
            <a:r>
              <a:rPr lang="en-IN" dirty="0">
                <a:latin typeface="TimesNewRomanPSMT"/>
              </a:rPr>
              <a:t>) not continue to remain in a mental health establishment merely because </a:t>
            </a:r>
            <a:r>
              <a:rPr lang="en-IN" dirty="0" smtClean="0">
                <a:latin typeface="TimesNewRomanPSMT"/>
              </a:rPr>
              <a:t>he does </a:t>
            </a:r>
            <a:r>
              <a:rPr lang="en-IN" dirty="0">
                <a:latin typeface="TimesNewRomanPSMT"/>
              </a:rPr>
              <a:t>not have a family or is not accepted by his family or is homeless or due </a:t>
            </a:r>
            <a:r>
              <a:rPr lang="en-IN" dirty="0" smtClean="0">
                <a:latin typeface="TimesNewRomanPSMT"/>
              </a:rPr>
              <a:t>to absence </a:t>
            </a:r>
            <a:r>
              <a:rPr lang="en-IN" dirty="0">
                <a:latin typeface="TimesNewRomanPSMT"/>
              </a:rPr>
              <a:t>of community based facilities</a:t>
            </a:r>
            <a:r>
              <a:rPr lang="en-IN" dirty="0" smtClean="0">
                <a:latin typeface="TimesNewRomanPSMT"/>
              </a:rPr>
              <a:t>.</a:t>
            </a:r>
          </a:p>
          <a:p>
            <a:endParaRPr lang="en-IN" dirty="0">
              <a:latin typeface="TimesNewRomanPSMT"/>
            </a:endParaRPr>
          </a:p>
          <a:p>
            <a:r>
              <a:rPr lang="en-IN" dirty="0">
                <a:latin typeface="TimesNewRomanPSMT"/>
              </a:rPr>
              <a:t>(</a:t>
            </a:r>
            <a:r>
              <a:rPr lang="en-IN" i="1" dirty="0">
                <a:latin typeface="TimesNewRomanPS-ItalicMT"/>
              </a:rPr>
              <a:t>2</a:t>
            </a:r>
            <a:r>
              <a:rPr lang="en-IN" dirty="0">
                <a:latin typeface="TimesNewRomanPSMT"/>
              </a:rPr>
              <a:t>) The appropriate Government shall, within a reasonable period, provide for </a:t>
            </a:r>
            <a:r>
              <a:rPr lang="en-IN" dirty="0" smtClean="0">
                <a:latin typeface="TimesNewRomanPSMT"/>
              </a:rPr>
              <a:t>or support </a:t>
            </a:r>
            <a:r>
              <a:rPr lang="en-IN" dirty="0">
                <a:latin typeface="TimesNewRomanPSMT"/>
              </a:rPr>
              <a:t>the establishment of less restrictive community based establishments </a:t>
            </a:r>
            <a:r>
              <a:rPr lang="en-IN" dirty="0" smtClean="0">
                <a:latin typeface="TimesNewRomanPSMT"/>
              </a:rPr>
              <a:t>including halfway </a:t>
            </a:r>
            <a:r>
              <a:rPr lang="en-IN" dirty="0">
                <a:latin typeface="TimesNewRomanPSMT"/>
              </a:rPr>
              <a:t>homes, group homes and the like for persons who no longer require treatment </a:t>
            </a:r>
            <a:r>
              <a:rPr lang="en-IN" dirty="0" smtClean="0">
                <a:latin typeface="TimesNewRomanPSMT"/>
              </a:rPr>
              <a:t>in more </a:t>
            </a:r>
            <a:r>
              <a:rPr lang="en-IN" dirty="0">
                <a:latin typeface="TimesNewRomanPSMT"/>
              </a:rPr>
              <a:t>restrictive mental health establishments such as long stay mental hospitals</a:t>
            </a:r>
            <a:r>
              <a:rPr lang="en-IN" dirty="0" smtClean="0">
                <a:latin typeface="TimesNewRomanPSMT"/>
              </a:rPr>
              <a:t>.</a:t>
            </a:r>
            <a:endParaRPr lang="en-IN" dirty="0">
              <a:latin typeface="TimesNewRomanPSMT"/>
            </a:endParaRPr>
          </a:p>
        </p:txBody>
      </p:sp>
    </p:spTree>
    <p:extLst>
      <p:ext uri="{BB962C8B-B14F-4D97-AF65-F5344CB8AC3E}">
        <p14:creationId xmlns:p14="http://schemas.microsoft.com/office/powerpoint/2010/main" val="983837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idx="4294967295"/>
          </p:nvPr>
        </p:nvSpPr>
        <p:spPr>
          <a:xfrm>
            <a:off x="1980049" y="273629"/>
            <a:ext cx="8229024" cy="1144921"/>
          </a:xfrm>
          <a:ln/>
        </p:spPr>
        <p:txBody>
          <a:bodyPr vert="horz" lIns="91440" tIns="35271" rIns="91440" bIns="45720" rtlCol="0" anchor="ctr">
            <a:norm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a:t>Promote Voluntary Care</a:t>
            </a:r>
          </a:p>
        </p:txBody>
      </p:sp>
      <p:sp>
        <p:nvSpPr>
          <p:cNvPr id="13314" name="Rectangle 2"/>
          <p:cNvSpPr>
            <a:spLocks noGrp="1" noChangeArrowheads="1"/>
          </p:cNvSpPr>
          <p:nvPr>
            <p:ph type="body" idx="4294967295"/>
          </p:nvPr>
        </p:nvSpPr>
        <p:spPr>
          <a:xfrm>
            <a:off x="2177350" y="2296160"/>
            <a:ext cx="8825930" cy="3833124"/>
          </a:xfrm>
          <a:ln/>
        </p:spPr>
        <p:txBody>
          <a:bodyPr/>
          <a:lstStyle/>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Stating that outpatient voluntary Rx is the norm</a:t>
            </a:r>
          </a:p>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Stating explicitly that voluntary admission is the norm</a:t>
            </a:r>
          </a:p>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Ensuring privacy</a:t>
            </a:r>
          </a:p>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Stating that </a:t>
            </a:r>
            <a:r>
              <a:rPr lang="en-IN" altLang="en-US" sz="2800" b="1" dirty="0"/>
              <a:t>consent</a:t>
            </a:r>
            <a:r>
              <a:rPr lang="en-IN" altLang="en-US" sz="2800" dirty="0"/>
              <a:t> can be withdrawn at any time</a:t>
            </a:r>
          </a:p>
          <a:p>
            <a:pPr marL="385968" indent="-290916">
              <a:lnSpc>
                <a:spcPct val="92000"/>
              </a:lnSpc>
              <a:buNone/>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endParaRPr lang="it-IT" altLang="en-US" sz="2177" dirty="0">
              <a:solidFill>
                <a:srgbClr val="000000"/>
              </a:solidFill>
              <a:latin typeface="Calibri" panose="020F0502020204030204" pitchFamily="34" charset="0"/>
              <a:ea typeface="SimSun" panose="02010600030101010101" pitchFamily="2" charset="-122"/>
            </a:endParaRPr>
          </a:p>
          <a:p>
            <a:pPr marL="385968" indent="-290916">
              <a:lnSpc>
                <a:spcPct val="92000"/>
              </a:lnSpc>
              <a:buNone/>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endParaRPr lang="it-IT" altLang="en-US" sz="2177" dirty="0">
              <a:solidFill>
                <a:srgbClr val="000000"/>
              </a:solidFill>
              <a:latin typeface="Calibri" panose="020F0502020204030204" pitchFamily="34" charset="0"/>
              <a:ea typeface="SimSun" panose="02010600030101010101" pitchFamily="2" charset="-122"/>
            </a:endParaRPr>
          </a:p>
        </p:txBody>
      </p:sp>
    </p:spTree>
    <p:extLst>
      <p:ext uri="{BB962C8B-B14F-4D97-AF65-F5344CB8AC3E}">
        <p14:creationId xmlns:p14="http://schemas.microsoft.com/office/powerpoint/2010/main" val="4425244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idx="4294967295"/>
          </p:nvPr>
        </p:nvSpPr>
        <p:spPr>
          <a:xfrm>
            <a:off x="1980049" y="273629"/>
            <a:ext cx="8229024" cy="1144921"/>
          </a:xfrm>
          <a:ln/>
        </p:spPr>
        <p:txBody>
          <a:bodyPr vert="horz" lIns="91440" tIns="35271" rIns="91440" bIns="45720" rtlCol="0" anchor="ctr">
            <a:norm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a:t>Consent</a:t>
            </a:r>
          </a:p>
        </p:txBody>
      </p:sp>
      <p:sp>
        <p:nvSpPr>
          <p:cNvPr id="14338" name="Rectangle 2"/>
          <p:cNvSpPr>
            <a:spLocks noGrp="1" noChangeArrowheads="1"/>
          </p:cNvSpPr>
          <p:nvPr>
            <p:ph type="body" idx="4294967295"/>
          </p:nvPr>
        </p:nvSpPr>
        <p:spPr>
          <a:xfrm>
            <a:off x="1137920" y="1757680"/>
            <a:ext cx="9631680" cy="4429210"/>
          </a:xfrm>
          <a:ln/>
        </p:spPr>
        <p:txBody>
          <a:bodyPr vert="horz" lIns="91440" tIns="56499" rIns="91440" bIns="45720" rtlCol="0" anchor="t" anchorCtr="0">
            <a:normAutofit/>
          </a:bodyPr>
          <a:lstStyle/>
          <a:p>
            <a:pPr indent="-305318">
              <a:lnSpc>
                <a:spcPct val="81000"/>
              </a:lnSpc>
              <a:buNone/>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GB" altLang="en-US" sz="2400" b="1" dirty="0">
                <a:latin typeface="Calibri" panose="020F0502020204030204" pitchFamily="34" charset="0"/>
              </a:rPr>
              <a:t>Criteria for valid consent</a:t>
            </a:r>
            <a:r>
              <a:rPr lang="en-GB" altLang="en-US" sz="2400" dirty="0">
                <a:latin typeface="Calibri" panose="020F0502020204030204" pitchFamily="34" charset="0"/>
              </a:rPr>
              <a:t> </a:t>
            </a:r>
          </a:p>
          <a:p>
            <a:pPr indent="-305318">
              <a:lnSpc>
                <a:spcPct val="81000"/>
              </a:lnSpc>
              <a:buNone/>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GB" altLang="en-US" sz="2400" dirty="0">
                <a:solidFill>
                  <a:srgbClr val="000000"/>
                </a:solidFill>
                <a:latin typeface="Calibri" panose="020F0502020204030204" pitchFamily="34" charset="0"/>
                <a:ea typeface="SimSun" panose="02010600030101010101" pitchFamily="2" charset="-122"/>
              </a:rPr>
              <a:t>a) The person/patient giving consent must have capacity to do so, and capacity is assumed unless there is evidence to the contrary. </a:t>
            </a:r>
          </a:p>
          <a:p>
            <a:pPr indent="-305318">
              <a:lnSpc>
                <a:spcPct val="81000"/>
              </a:lnSpc>
              <a:buNone/>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GB" altLang="en-US" sz="2400" dirty="0">
                <a:solidFill>
                  <a:srgbClr val="000000"/>
                </a:solidFill>
                <a:latin typeface="Calibri" panose="020F0502020204030204" pitchFamily="34" charset="0"/>
                <a:ea typeface="SimSun" panose="02010600030101010101" pitchFamily="2" charset="-122"/>
              </a:rPr>
              <a:t>b) Consent must be obtained freely, without threats or improper inducements. </a:t>
            </a:r>
          </a:p>
          <a:p>
            <a:pPr indent="-305318">
              <a:lnSpc>
                <a:spcPct val="81000"/>
              </a:lnSpc>
              <a:buNone/>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GB" altLang="en-US" sz="2400" dirty="0">
                <a:solidFill>
                  <a:srgbClr val="000000"/>
                </a:solidFill>
                <a:latin typeface="Calibri" panose="020F0502020204030204" pitchFamily="34" charset="0"/>
                <a:ea typeface="SimSun" panose="02010600030101010101" pitchFamily="2" charset="-122"/>
              </a:rPr>
              <a:t>c) There should be appropriate and adequate disclosure of information. Information must be provided on the purpose, method, likely duration and expected benefits of the proposed treatment.</a:t>
            </a:r>
          </a:p>
          <a:p>
            <a:pPr indent="-305318">
              <a:lnSpc>
                <a:spcPct val="81000"/>
              </a:lnSpc>
              <a:buNone/>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GB" altLang="en-US" sz="2400" dirty="0">
                <a:solidFill>
                  <a:srgbClr val="000000"/>
                </a:solidFill>
                <a:latin typeface="Calibri" panose="020F0502020204030204" pitchFamily="34" charset="0"/>
                <a:ea typeface="SimSun" panose="02010600030101010101" pitchFamily="2" charset="-122"/>
              </a:rPr>
              <a:t>d) Possible pain or discomfort and risks of the proposed treatment, and likely side-effects, should be adequately discussed with the patient.</a:t>
            </a:r>
          </a:p>
          <a:p>
            <a:pPr indent="-305318">
              <a:lnSpc>
                <a:spcPct val="81000"/>
              </a:lnSpc>
              <a:buNone/>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GB" altLang="en-US" sz="2400" dirty="0">
                <a:solidFill>
                  <a:srgbClr val="000000"/>
                </a:solidFill>
                <a:latin typeface="Calibri" panose="020F0502020204030204" pitchFamily="34" charset="0"/>
                <a:ea typeface="SimSun" panose="02010600030101010101" pitchFamily="2" charset="-122"/>
              </a:rPr>
              <a:t>e) </a:t>
            </a:r>
            <a:r>
              <a:rPr lang="en-GB" altLang="en-US" sz="2400" b="1" dirty="0">
                <a:solidFill>
                  <a:srgbClr val="000000"/>
                </a:solidFill>
                <a:latin typeface="Calibri" panose="020F0502020204030204" pitchFamily="34" charset="0"/>
                <a:ea typeface="SimSun" panose="02010600030101010101" pitchFamily="2" charset="-122"/>
              </a:rPr>
              <a:t>Choices should be offered, if available, in accordance with good clinical practice; alternative modes of treatment, especially those that are less intrusive,</a:t>
            </a:r>
            <a:r>
              <a:rPr lang="en-GB" altLang="en-US" sz="2400" dirty="0">
                <a:solidFill>
                  <a:srgbClr val="000000"/>
                </a:solidFill>
                <a:latin typeface="Calibri" panose="020F0502020204030204" pitchFamily="34" charset="0"/>
                <a:ea typeface="SimSun" panose="02010600030101010101" pitchFamily="2" charset="-122"/>
              </a:rPr>
              <a:t> should be discussed and offered  to the patient. </a:t>
            </a:r>
          </a:p>
        </p:txBody>
      </p:sp>
    </p:spTree>
    <p:extLst>
      <p:ext uri="{BB962C8B-B14F-4D97-AF65-F5344CB8AC3E}">
        <p14:creationId xmlns:p14="http://schemas.microsoft.com/office/powerpoint/2010/main" val="41417213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idx="4294967295"/>
          </p:nvPr>
        </p:nvSpPr>
        <p:spPr>
          <a:xfrm>
            <a:off x="1980049" y="273629"/>
            <a:ext cx="8229024" cy="1144921"/>
          </a:xfrm>
          <a:ln/>
        </p:spPr>
        <p:txBody>
          <a:bodyPr vert="horz" lIns="91440" tIns="35271" rIns="91440" bIns="45720" rtlCol="0" anchor="ctr">
            <a:norm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a:t>Consent</a:t>
            </a:r>
          </a:p>
        </p:txBody>
      </p:sp>
      <p:sp>
        <p:nvSpPr>
          <p:cNvPr id="15362" name="Rectangle 2"/>
          <p:cNvSpPr>
            <a:spLocks noGrp="1" noChangeArrowheads="1"/>
          </p:cNvSpPr>
          <p:nvPr>
            <p:ph type="body" idx="4294967295"/>
          </p:nvPr>
        </p:nvSpPr>
        <p:spPr>
          <a:xfrm>
            <a:off x="1646036" y="2395310"/>
            <a:ext cx="8897050" cy="3755914"/>
          </a:xfrm>
          <a:ln/>
        </p:spPr>
        <p:txBody>
          <a:bodyPr vert="horz" lIns="91440" tIns="0" rIns="91440" bIns="45720" rtlCol="0" anchor="t" anchorCtr="0">
            <a:noAutofit/>
          </a:bodyPr>
          <a:lstStyle/>
          <a:p>
            <a:pPr indent="-305318">
              <a:lnSpc>
                <a:spcPct val="102000"/>
              </a:lnSpc>
              <a:buNone/>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GB" altLang="en-US" sz="2400" dirty="0">
                <a:solidFill>
                  <a:srgbClr val="000000"/>
                </a:solidFill>
                <a:latin typeface="Calibri" panose="020F0502020204030204" pitchFamily="34" charset="0"/>
                <a:ea typeface="SimSun" panose="02010600030101010101" pitchFamily="2" charset="-122"/>
              </a:rPr>
              <a:t>f) Information should be provided in a language and form that is understandable to the patient</a:t>
            </a:r>
          </a:p>
          <a:p>
            <a:pPr indent="-305318">
              <a:lnSpc>
                <a:spcPct val="102000"/>
              </a:lnSpc>
              <a:buNone/>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GB" altLang="en-US" sz="2400" dirty="0">
                <a:solidFill>
                  <a:srgbClr val="000000"/>
                </a:solidFill>
                <a:latin typeface="Calibri" panose="020F0502020204030204" pitchFamily="34" charset="0"/>
                <a:ea typeface="SimSun" panose="02010600030101010101" pitchFamily="2" charset="-122"/>
              </a:rPr>
              <a:t>g) The patient should have the right to refuse or stop treatment</a:t>
            </a:r>
          </a:p>
          <a:p>
            <a:pPr indent="-305318">
              <a:lnSpc>
                <a:spcPct val="102000"/>
              </a:lnSpc>
              <a:buNone/>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GB" altLang="en-US" sz="2400" dirty="0">
                <a:solidFill>
                  <a:srgbClr val="000000"/>
                </a:solidFill>
                <a:latin typeface="Calibri" panose="020F0502020204030204" pitchFamily="34" charset="0"/>
                <a:ea typeface="SimSun" panose="02010600030101010101" pitchFamily="2" charset="-122"/>
              </a:rPr>
              <a:t>h) Consequences of refusing treatment, which may include discharge from the hospital, should be explained to the person </a:t>
            </a:r>
          </a:p>
          <a:p>
            <a:pPr indent="-305318">
              <a:lnSpc>
                <a:spcPct val="102000"/>
              </a:lnSpc>
              <a:buNone/>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GB" altLang="en-US" sz="2400" dirty="0" err="1">
                <a:solidFill>
                  <a:srgbClr val="000000"/>
                </a:solidFill>
                <a:latin typeface="Calibri" panose="020F0502020204030204" pitchFamily="34" charset="0"/>
                <a:ea typeface="SimSun" panose="02010600030101010101" pitchFamily="2" charset="-122"/>
              </a:rPr>
              <a:t>i</a:t>
            </a:r>
            <a:r>
              <a:rPr lang="en-GB" altLang="en-US" sz="2400" dirty="0">
                <a:solidFill>
                  <a:srgbClr val="000000"/>
                </a:solidFill>
                <a:latin typeface="Calibri" panose="020F0502020204030204" pitchFamily="34" charset="0"/>
                <a:ea typeface="SimSun" panose="02010600030101010101" pitchFamily="2" charset="-122"/>
              </a:rPr>
              <a:t>) The consent should be documented in the patient's medical records</a:t>
            </a:r>
          </a:p>
          <a:p>
            <a:pPr indent="-305318">
              <a:lnSpc>
                <a:spcPct val="102000"/>
              </a:lnSpc>
              <a:buNone/>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GB" altLang="en-US" sz="2400" dirty="0">
                <a:solidFill>
                  <a:srgbClr val="000000"/>
                </a:solidFill>
                <a:latin typeface="Calibri" panose="020F0502020204030204" pitchFamily="34" charset="0"/>
                <a:ea typeface="SimSun" panose="02010600030101010101" pitchFamily="2" charset="-122"/>
              </a:rPr>
              <a:t>k) the Right to Consent also means the right to refuse </a:t>
            </a:r>
          </a:p>
        </p:txBody>
      </p:sp>
    </p:spTree>
    <p:extLst>
      <p:ext uri="{BB962C8B-B14F-4D97-AF65-F5344CB8AC3E}">
        <p14:creationId xmlns:p14="http://schemas.microsoft.com/office/powerpoint/2010/main" val="311953041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idx="4294967295"/>
          </p:nvPr>
        </p:nvSpPr>
        <p:spPr>
          <a:xfrm>
            <a:off x="1980049" y="273629"/>
            <a:ext cx="8229024" cy="1144921"/>
          </a:xfrm>
          <a:ln/>
        </p:spPr>
        <p:txBody>
          <a:bodyPr vert="horz" lIns="91440" tIns="35271" rIns="91440" bIns="45720" rtlCol="0" anchor="ctr">
            <a:norm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a:t>Promoting Voluntary Care</a:t>
            </a:r>
          </a:p>
        </p:txBody>
      </p:sp>
      <p:sp>
        <p:nvSpPr>
          <p:cNvPr id="16386" name="Rectangle 2"/>
          <p:cNvSpPr>
            <a:spLocks noGrp="1" noChangeArrowheads="1"/>
          </p:cNvSpPr>
          <p:nvPr>
            <p:ph type="body" idx="4294967295"/>
          </p:nvPr>
        </p:nvSpPr>
        <p:spPr>
          <a:xfrm>
            <a:off x="2175910" y="2517230"/>
            <a:ext cx="8033163" cy="3755914"/>
          </a:xfrm>
          <a:ln/>
        </p:spPr>
        <p:txBody>
          <a:bodyPr>
            <a:normAutofit/>
          </a:bodyPr>
          <a:lstStyle/>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Advance Directives</a:t>
            </a:r>
          </a:p>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Representation Agreements</a:t>
            </a:r>
          </a:p>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Enduring Powers of attorney</a:t>
            </a:r>
          </a:p>
        </p:txBody>
      </p:sp>
    </p:spTree>
    <p:extLst>
      <p:ext uri="{BB962C8B-B14F-4D97-AF65-F5344CB8AC3E}">
        <p14:creationId xmlns:p14="http://schemas.microsoft.com/office/powerpoint/2010/main" val="303441171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1980049" y="273629"/>
            <a:ext cx="8229024" cy="1144921"/>
          </a:xfrm>
          <a:ln/>
        </p:spPr>
        <p:txBody>
          <a:bodyPr vert="horz" lIns="91440" tIns="35271" rIns="91440" bIns="45720" rtlCol="0" anchor="ctr">
            <a:norm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a:t>Incapacity</a:t>
            </a:r>
          </a:p>
        </p:txBody>
      </p:sp>
      <p:sp>
        <p:nvSpPr>
          <p:cNvPr id="17410" name="Rectangle 2"/>
          <p:cNvSpPr>
            <a:spLocks noGrp="1" noChangeArrowheads="1"/>
          </p:cNvSpPr>
          <p:nvPr>
            <p:ph type="body" idx="4294967295"/>
          </p:nvPr>
        </p:nvSpPr>
        <p:spPr>
          <a:xfrm>
            <a:off x="1654640" y="2120989"/>
            <a:ext cx="9501040" cy="4153396"/>
          </a:xfrm>
          <a:ln/>
        </p:spPr>
        <p:txBody>
          <a:bodyPr>
            <a:normAutofit/>
          </a:bodyPr>
          <a:lstStyle/>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400" dirty="0"/>
              <a:t>Traditionally incapacity is based on three different categories</a:t>
            </a:r>
          </a:p>
          <a:p>
            <a:pPr marL="1561155" lvl="1" indent="-517025">
              <a:buClr>
                <a:srgbClr val="FF6633"/>
              </a:buClr>
              <a:buSzPct val="75000"/>
              <a:buFont typeface="Symbol" panose="05050102010706020507" pitchFamily="18"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400" dirty="0"/>
              <a:t>Status approach : presumes that a person with a specific type of disability (schizophrenia) lacks legal capacity</a:t>
            </a:r>
          </a:p>
          <a:p>
            <a:pPr marL="1561155" lvl="1" indent="-517025">
              <a:buClr>
                <a:srgbClr val="FF6633"/>
              </a:buClr>
              <a:buSzPct val="75000"/>
              <a:buFont typeface="Symbol" panose="05050102010706020507" pitchFamily="18"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400" dirty="0"/>
              <a:t>Outcomes approach: based on evaluations (right/wrong) of the decision made</a:t>
            </a:r>
          </a:p>
          <a:p>
            <a:pPr marL="1561155" lvl="1" indent="-517025">
              <a:buClr>
                <a:srgbClr val="FF6633"/>
              </a:buClr>
              <a:buSzPct val="75000"/>
              <a:buFont typeface="Symbol" panose="05050102010706020507" pitchFamily="18"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400" dirty="0"/>
              <a:t>Functional approach: based on a person's ability to perform a specific function, say for example understand a contract </a:t>
            </a:r>
          </a:p>
        </p:txBody>
      </p:sp>
    </p:spTree>
    <p:extLst>
      <p:ext uri="{BB962C8B-B14F-4D97-AF65-F5344CB8AC3E}">
        <p14:creationId xmlns:p14="http://schemas.microsoft.com/office/powerpoint/2010/main" val="17589547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idx="4294967295"/>
          </p:nvPr>
        </p:nvSpPr>
        <p:spPr>
          <a:xfrm>
            <a:off x="1980049" y="273629"/>
            <a:ext cx="8229024" cy="1144921"/>
          </a:xfrm>
          <a:ln/>
        </p:spPr>
        <p:txBody>
          <a:bodyPr vert="horz" lIns="91440" tIns="35271" rIns="91440" bIns="45720" rtlCol="0" anchor="ctr">
            <a:normAutofit/>
          </a:bodyPr>
          <a:lstStyle/>
          <a:p>
            <a:pPr>
              <a:tabLst>
                <a:tab pos="0" algn="l"/>
                <a:tab pos="650961" algn="l"/>
                <a:tab pos="1307683" algn="l"/>
                <a:tab pos="1964406" algn="l"/>
                <a:tab pos="2621128" algn="l"/>
                <a:tab pos="3277850" algn="l"/>
                <a:tab pos="3940332" algn="l"/>
                <a:tab pos="4591294" algn="l"/>
                <a:tab pos="5248016" algn="l"/>
                <a:tab pos="5904738" algn="l"/>
                <a:tab pos="6561460" algn="l"/>
                <a:tab pos="7218182" algn="l"/>
                <a:tab pos="7880665" algn="l"/>
                <a:tab pos="8145658" algn="l"/>
                <a:tab pos="8553229" algn="l"/>
                <a:tab pos="8960800" algn="l"/>
                <a:tab pos="9368371" algn="l"/>
                <a:tab pos="9778822" algn="l"/>
                <a:tab pos="9778822" algn="l"/>
                <a:tab pos="9780263" algn="l"/>
              </a:tabLst>
            </a:pPr>
            <a:r>
              <a:rPr lang="en-IN" altLang="en-US"/>
              <a:t>Mental Capacity	</a:t>
            </a:r>
          </a:p>
        </p:txBody>
      </p:sp>
      <p:sp>
        <p:nvSpPr>
          <p:cNvPr id="18434" name="Rectangle 2"/>
          <p:cNvSpPr>
            <a:spLocks noGrp="1" noChangeArrowheads="1"/>
          </p:cNvSpPr>
          <p:nvPr>
            <p:ph type="body" idx="4294967295"/>
          </p:nvPr>
        </p:nvSpPr>
        <p:spPr>
          <a:xfrm>
            <a:off x="2177350" y="1795870"/>
            <a:ext cx="8033163" cy="3755914"/>
          </a:xfrm>
          <a:ln/>
        </p:spPr>
        <p:txBody>
          <a:bodyPr>
            <a:normAutofit/>
          </a:bodyPr>
          <a:lstStyle/>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400" dirty="0"/>
              <a:t>Mental capacity </a:t>
            </a:r>
          </a:p>
          <a:p>
            <a:pPr marL="1561155" lvl="1" indent="-517025">
              <a:buClr>
                <a:srgbClr val="FF6633"/>
              </a:buClr>
              <a:buSzPct val="75000"/>
              <a:buFont typeface="Symbol" panose="05050102010706020507" pitchFamily="18"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400" dirty="0"/>
              <a:t>Understand the information relevant to the decision</a:t>
            </a:r>
          </a:p>
          <a:p>
            <a:pPr marL="1561155" lvl="1" indent="-517025">
              <a:buClr>
                <a:srgbClr val="FF6633"/>
              </a:buClr>
              <a:buSzPct val="75000"/>
              <a:buFont typeface="Symbol" panose="05050102010706020507" pitchFamily="18"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400" dirty="0"/>
              <a:t>Retain the information</a:t>
            </a:r>
          </a:p>
          <a:p>
            <a:pPr marL="1561155" lvl="1" indent="-517025">
              <a:buClr>
                <a:srgbClr val="FF6633"/>
              </a:buClr>
              <a:buSzPct val="75000"/>
              <a:buFont typeface="Symbol" panose="05050102010706020507" pitchFamily="18"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400" dirty="0"/>
              <a:t>Use the information as part of decision making process</a:t>
            </a:r>
          </a:p>
          <a:p>
            <a:pPr marL="1561155" lvl="1" indent="-517025">
              <a:buClr>
                <a:srgbClr val="FF6633"/>
              </a:buClr>
              <a:buSzPct val="75000"/>
              <a:buFont typeface="Symbol" panose="05050102010706020507" pitchFamily="18"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400" dirty="0"/>
              <a:t>Communicate the decision by any means</a:t>
            </a:r>
          </a:p>
          <a:p>
            <a:pPr marL="385968" indent="-290916">
              <a:buSzPct val="45000"/>
              <a:buNone/>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endParaRPr lang="en-IN" altLang="en-US" sz="2400" dirty="0"/>
          </a:p>
        </p:txBody>
      </p:sp>
    </p:spTree>
    <p:extLst>
      <p:ext uri="{BB962C8B-B14F-4D97-AF65-F5344CB8AC3E}">
        <p14:creationId xmlns:p14="http://schemas.microsoft.com/office/powerpoint/2010/main" val="307965197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1980049" y="273629"/>
            <a:ext cx="8229024" cy="5278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4"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IN" altLang="en-US" sz="2903" dirty="0">
                <a:solidFill>
                  <a:srgbClr val="280099"/>
                </a:solidFill>
                <a:cs typeface="Arial Unicode MS" panose="020B0604020202020204" pitchFamily="34" charset="-128"/>
              </a:rPr>
              <a:t>Mental Capacity = Legal Capacity</a:t>
            </a:r>
          </a:p>
          <a:p>
            <a:pPr algn="ctr">
              <a:buClrTx/>
              <a:buFontTx/>
              <a:buNone/>
            </a:pPr>
            <a:endParaRPr lang="en-IN" altLang="en-US" sz="2903" dirty="0">
              <a:solidFill>
                <a:srgbClr val="280099"/>
              </a:solidFill>
              <a:cs typeface="Arial Unicode MS" panose="020B0604020202020204" pitchFamily="34" charset="-128"/>
            </a:endParaRPr>
          </a:p>
          <a:p>
            <a:pPr algn="ctr">
              <a:buClrTx/>
              <a:buFontTx/>
              <a:buNone/>
            </a:pPr>
            <a:r>
              <a:rPr lang="en-IN" altLang="en-US" sz="2903" dirty="0">
                <a:solidFill>
                  <a:srgbClr val="280099"/>
                </a:solidFill>
                <a:cs typeface="Arial Unicode MS" panose="020B0604020202020204" pitchFamily="34" charset="-128"/>
              </a:rPr>
              <a:t>Or</a:t>
            </a:r>
          </a:p>
          <a:p>
            <a:pPr algn="ctr">
              <a:buClrTx/>
              <a:buFontTx/>
              <a:buNone/>
            </a:pPr>
            <a:endParaRPr lang="en-IN" altLang="en-US" sz="2903" dirty="0">
              <a:solidFill>
                <a:srgbClr val="280099"/>
              </a:solidFill>
              <a:cs typeface="Arial Unicode MS" panose="020B0604020202020204" pitchFamily="34" charset="-128"/>
            </a:endParaRPr>
          </a:p>
          <a:p>
            <a:pPr algn="ctr">
              <a:buClrTx/>
              <a:buFontTx/>
              <a:buNone/>
            </a:pPr>
            <a:r>
              <a:rPr lang="en-IN" altLang="en-US" sz="2903" dirty="0">
                <a:solidFill>
                  <a:srgbClr val="280099"/>
                </a:solidFill>
                <a:cs typeface="Arial Unicode MS" panose="020B0604020202020204" pitchFamily="34" charset="-128"/>
              </a:rPr>
              <a:t>Mental Incapacity = Legal Incapacity</a:t>
            </a:r>
          </a:p>
        </p:txBody>
      </p:sp>
    </p:spTree>
    <p:extLst>
      <p:ext uri="{BB962C8B-B14F-4D97-AF65-F5344CB8AC3E}">
        <p14:creationId xmlns:p14="http://schemas.microsoft.com/office/powerpoint/2010/main" val="23530255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idx="4294967295"/>
          </p:nvPr>
        </p:nvSpPr>
        <p:spPr>
          <a:xfrm>
            <a:off x="1980049" y="434926"/>
            <a:ext cx="8229024" cy="2897554"/>
          </a:xfrm>
          <a:ln/>
        </p:spPr>
        <p:txBody>
          <a:bodyPr>
            <a:normAutofit/>
          </a:bodyPr>
          <a:lstStyle/>
          <a:p>
            <a:pPr indent="-305318">
              <a:spcAft>
                <a:spcPct val="0"/>
              </a:spcAft>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sz="3200" dirty="0" smtClean="0">
                <a:solidFill>
                  <a:srgbClr val="280099"/>
                </a:solidFill>
              </a:rPr>
              <a:t>Content of Mental Health Legislation</a:t>
            </a:r>
            <a:r>
              <a:rPr lang="en-IN" altLang="en-US" sz="3200" dirty="0">
                <a:solidFill>
                  <a:srgbClr val="280099"/>
                </a:solidFill>
              </a:rPr>
              <a:t/>
            </a:r>
            <a:br>
              <a:rPr lang="en-IN" altLang="en-US" sz="3200" dirty="0">
                <a:solidFill>
                  <a:srgbClr val="280099"/>
                </a:solidFill>
              </a:rPr>
            </a:br>
            <a:endParaRPr lang="en-IN" sz="3200" dirty="0"/>
          </a:p>
        </p:txBody>
      </p:sp>
    </p:spTree>
    <p:extLst>
      <p:ext uri="{BB962C8B-B14F-4D97-AF65-F5344CB8AC3E}">
        <p14:creationId xmlns:p14="http://schemas.microsoft.com/office/powerpoint/2010/main" val="10238351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idx="4294967295"/>
          </p:nvPr>
        </p:nvSpPr>
        <p:spPr>
          <a:xfrm>
            <a:off x="1980049" y="273629"/>
            <a:ext cx="8229024" cy="1144921"/>
          </a:xfrm>
          <a:ln/>
        </p:spPr>
        <p:txBody>
          <a:bodyPr vert="horz" lIns="91440" tIns="35271" rIns="91440" bIns="45720" rtlCol="0" anchor="ctr">
            <a:norm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dirty="0"/>
              <a:t>Legal Capacity as in CRPD</a:t>
            </a:r>
          </a:p>
        </p:txBody>
      </p:sp>
      <p:sp>
        <p:nvSpPr>
          <p:cNvPr id="20482" name="Rectangle 2"/>
          <p:cNvSpPr>
            <a:spLocks noGrp="1" noChangeArrowheads="1"/>
          </p:cNvSpPr>
          <p:nvPr>
            <p:ph type="body" idx="4294967295"/>
          </p:nvPr>
        </p:nvSpPr>
        <p:spPr>
          <a:xfrm>
            <a:off x="2175910" y="2405470"/>
            <a:ext cx="8033163" cy="3755914"/>
          </a:xfrm>
          <a:ln/>
        </p:spPr>
        <p:txBody>
          <a:bodyPr>
            <a:normAutofit/>
          </a:bodyPr>
          <a:lstStyle/>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Functional approach (mental capacity) still means that legal capacity is attached to the attributes of the person</a:t>
            </a:r>
          </a:p>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On the other hand, in the CRPD legal capacity is a social or legal status which is independent of the persons ability or attributes</a:t>
            </a:r>
          </a:p>
        </p:txBody>
      </p:sp>
    </p:spTree>
    <p:extLst>
      <p:ext uri="{BB962C8B-B14F-4D97-AF65-F5344CB8AC3E}">
        <p14:creationId xmlns:p14="http://schemas.microsoft.com/office/powerpoint/2010/main" val="8451337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idx="4294967295"/>
          </p:nvPr>
        </p:nvSpPr>
        <p:spPr>
          <a:xfrm>
            <a:off x="1980049" y="273629"/>
            <a:ext cx="8229024" cy="1144921"/>
          </a:xfrm>
          <a:ln/>
        </p:spPr>
        <p:txBody>
          <a:bodyPr vert="horz" lIns="91440" tIns="35271" rIns="91440" bIns="45720" rtlCol="0" anchor="ctr">
            <a:norm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a:t>Legal Capcity and CRPD</a:t>
            </a:r>
          </a:p>
        </p:txBody>
      </p:sp>
      <p:sp>
        <p:nvSpPr>
          <p:cNvPr id="21506" name="Rectangle 2"/>
          <p:cNvSpPr>
            <a:spLocks noGrp="1" noChangeArrowheads="1"/>
          </p:cNvSpPr>
          <p:nvPr>
            <p:ph type="body" idx="4294967295"/>
          </p:nvPr>
        </p:nvSpPr>
        <p:spPr>
          <a:xfrm>
            <a:off x="2177350" y="2367280"/>
            <a:ext cx="9709850" cy="3184504"/>
          </a:xfrm>
          <a:ln/>
        </p:spPr>
        <p:txBody>
          <a:bodyPr>
            <a:normAutofit/>
          </a:bodyPr>
          <a:lstStyle/>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CRPD </a:t>
            </a:r>
          </a:p>
          <a:p>
            <a:pPr marL="1561155" lvl="1" indent="-517025">
              <a:buClr>
                <a:srgbClr val="FF6633"/>
              </a:buClr>
              <a:buSzPct val="75000"/>
              <a:buFont typeface="Symbol" panose="05050102010706020507" pitchFamily="18"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Legal capacity does not reflect a person's ability to make decisions</a:t>
            </a:r>
          </a:p>
          <a:p>
            <a:pPr marL="1561155" lvl="1" indent="-517025">
              <a:buClr>
                <a:srgbClr val="FF6633"/>
              </a:buClr>
              <a:buSzPct val="75000"/>
              <a:buFont typeface="Symbol" panose="05050102010706020507" pitchFamily="18"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Right to make decisions and have those respected</a:t>
            </a:r>
          </a:p>
        </p:txBody>
      </p:sp>
    </p:spTree>
    <p:extLst>
      <p:ext uri="{BB962C8B-B14F-4D97-AF65-F5344CB8AC3E}">
        <p14:creationId xmlns:p14="http://schemas.microsoft.com/office/powerpoint/2010/main" val="16932268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idx="4294967295"/>
          </p:nvPr>
        </p:nvSpPr>
        <p:spPr>
          <a:xfrm>
            <a:off x="1980049" y="273629"/>
            <a:ext cx="8229024" cy="1144921"/>
          </a:xfrm>
          <a:ln/>
        </p:spPr>
        <p:txBody>
          <a:bodyPr vert="horz" lIns="91440" tIns="35271" rIns="91440" bIns="45720" rtlCol="0" anchor="ctr">
            <a:norm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a:t>Decision making Capability- Bach</a:t>
            </a:r>
          </a:p>
        </p:txBody>
      </p:sp>
      <p:sp>
        <p:nvSpPr>
          <p:cNvPr id="22530" name="Rectangle 2"/>
          <p:cNvSpPr>
            <a:spLocks noGrp="1" noChangeArrowheads="1"/>
          </p:cNvSpPr>
          <p:nvPr>
            <p:ph type="body" idx="4294967295"/>
          </p:nvPr>
        </p:nvSpPr>
        <p:spPr>
          <a:xfrm>
            <a:off x="2177350" y="1795870"/>
            <a:ext cx="9648890" cy="4792823"/>
          </a:xfrm>
          <a:ln/>
        </p:spPr>
        <p:txBody>
          <a:bodyPr>
            <a:normAutofit/>
          </a:bodyPr>
          <a:lstStyle/>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Focus on ability rather than disability</a:t>
            </a:r>
          </a:p>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Decision making capability = ability (mental capacity) + support + accommodations</a:t>
            </a:r>
          </a:p>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Translates well into the CRPD's focus on supported decision making</a:t>
            </a:r>
          </a:p>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smtClean="0"/>
              <a:t>Recognizes </a:t>
            </a:r>
            <a:r>
              <a:rPr lang="en-IN" altLang="en-US" sz="2800" dirty="0"/>
              <a:t>that human beings are not always making 'in-dependent' decisions but rather are 'inter-dependent' on significant others</a:t>
            </a:r>
          </a:p>
          <a:p>
            <a:pPr marL="385968" indent="-290916">
              <a:buSzPct val="45000"/>
              <a:buNone/>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endParaRPr lang="en-IN" altLang="en-US" sz="2800" dirty="0"/>
          </a:p>
        </p:txBody>
      </p:sp>
    </p:spTree>
    <p:extLst>
      <p:ext uri="{BB962C8B-B14F-4D97-AF65-F5344CB8AC3E}">
        <p14:creationId xmlns:p14="http://schemas.microsoft.com/office/powerpoint/2010/main" val="20665045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idx="4294967295"/>
          </p:nvPr>
        </p:nvSpPr>
        <p:spPr>
          <a:xfrm>
            <a:off x="1980049" y="273629"/>
            <a:ext cx="8229024" cy="1144921"/>
          </a:xfrm>
          <a:ln/>
        </p:spPr>
        <p:txBody>
          <a:bodyPr vert="horz" lIns="91440" tIns="35271" rIns="91440" bIns="45720" rtlCol="0" anchor="ctr">
            <a:norm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a:t>Decision Making Status</a:t>
            </a:r>
          </a:p>
        </p:txBody>
      </p:sp>
      <p:sp>
        <p:nvSpPr>
          <p:cNvPr id="23554" name="Rectangle 2"/>
          <p:cNvSpPr>
            <a:spLocks noGrp="1" noChangeArrowheads="1"/>
          </p:cNvSpPr>
          <p:nvPr>
            <p:ph type="body" idx="4294967295"/>
          </p:nvPr>
        </p:nvSpPr>
        <p:spPr>
          <a:xfrm>
            <a:off x="2177350" y="1795870"/>
            <a:ext cx="8033163" cy="3755914"/>
          </a:xfrm>
          <a:ln/>
        </p:spPr>
        <p:txBody>
          <a:bodyPr>
            <a:normAutofit/>
          </a:bodyPr>
          <a:lstStyle/>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Legally independent decision making status</a:t>
            </a:r>
          </a:p>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Supported decision making status</a:t>
            </a:r>
          </a:p>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Facilitated decision making status</a:t>
            </a:r>
          </a:p>
          <a:p>
            <a:pPr marL="385968" indent="-290916">
              <a:buSzPct val="45000"/>
              <a:buNone/>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endParaRPr lang="en-IN" altLang="en-US" sz="2800" dirty="0"/>
          </a:p>
          <a:p>
            <a:pPr marL="385968" indent="-290916">
              <a:buSzPct val="45000"/>
              <a:buNone/>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Legal Capacity is not removed – but person can make decisions through any of the above status</a:t>
            </a:r>
          </a:p>
        </p:txBody>
      </p:sp>
    </p:spTree>
    <p:extLst>
      <p:ext uri="{BB962C8B-B14F-4D97-AF65-F5344CB8AC3E}">
        <p14:creationId xmlns:p14="http://schemas.microsoft.com/office/powerpoint/2010/main" val="17669068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idx="4294967295"/>
          </p:nvPr>
        </p:nvSpPr>
        <p:spPr>
          <a:xfrm>
            <a:off x="1980049" y="273629"/>
            <a:ext cx="8229024" cy="1144921"/>
          </a:xfrm>
          <a:ln/>
        </p:spPr>
        <p:txBody>
          <a:bodyPr vert="horz" lIns="91440" tIns="35271" rIns="91440" bIns="45720" rtlCol="0" anchor="ctr">
            <a:norm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dirty="0"/>
              <a:t>Independent decision making</a:t>
            </a:r>
          </a:p>
        </p:txBody>
      </p:sp>
      <p:sp>
        <p:nvSpPr>
          <p:cNvPr id="24578" name="Rectangle 2"/>
          <p:cNvSpPr>
            <a:spLocks noGrp="1" noChangeArrowheads="1"/>
          </p:cNvSpPr>
          <p:nvPr>
            <p:ph type="body" idx="4294967295"/>
          </p:nvPr>
        </p:nvSpPr>
        <p:spPr>
          <a:xfrm>
            <a:off x="2175910" y="2374990"/>
            <a:ext cx="8644490" cy="3755914"/>
          </a:xfrm>
          <a:ln/>
        </p:spPr>
        <p:txBody>
          <a:bodyPr>
            <a:normAutofit/>
          </a:bodyPr>
          <a:lstStyle/>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Ability by himself or with assistance to understand information relevant to making a decision</a:t>
            </a:r>
          </a:p>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Ability by himself or with assistance to appreciate reasonably </a:t>
            </a:r>
            <a:r>
              <a:rPr lang="en-IN" altLang="en-US" sz="2800" dirty="0" smtClean="0"/>
              <a:t>foreseen consequences </a:t>
            </a:r>
            <a:r>
              <a:rPr lang="en-IN" altLang="en-US" sz="2800" dirty="0"/>
              <a:t>of the decision</a:t>
            </a:r>
          </a:p>
        </p:txBody>
      </p:sp>
    </p:spTree>
    <p:extLst>
      <p:ext uri="{BB962C8B-B14F-4D97-AF65-F5344CB8AC3E}">
        <p14:creationId xmlns:p14="http://schemas.microsoft.com/office/powerpoint/2010/main" val="228562711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idx="4294967295"/>
          </p:nvPr>
        </p:nvSpPr>
        <p:spPr>
          <a:xfrm>
            <a:off x="1980049" y="273629"/>
            <a:ext cx="8229024" cy="1144921"/>
          </a:xfrm>
          <a:ln/>
        </p:spPr>
        <p:txBody>
          <a:bodyPr vert="horz" lIns="91440" tIns="35271" rIns="91440" bIns="45720" rtlCol="0" anchor="ctr">
            <a:norm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dirty="0"/>
              <a:t>Supported Decision making status</a:t>
            </a:r>
          </a:p>
        </p:txBody>
      </p:sp>
      <p:sp>
        <p:nvSpPr>
          <p:cNvPr id="25602" name="Rectangle 2"/>
          <p:cNvSpPr>
            <a:spLocks noGrp="1" noChangeArrowheads="1"/>
          </p:cNvSpPr>
          <p:nvPr>
            <p:ph type="body" idx="4294967295"/>
          </p:nvPr>
        </p:nvSpPr>
        <p:spPr>
          <a:xfrm>
            <a:off x="2175910" y="2232750"/>
            <a:ext cx="9020410" cy="3755914"/>
          </a:xfrm>
          <a:ln/>
        </p:spPr>
        <p:txBody>
          <a:bodyPr>
            <a:normAutofit/>
          </a:bodyPr>
          <a:lstStyle/>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Person acts in a way such that </a:t>
            </a:r>
            <a:r>
              <a:rPr lang="en-IN" altLang="en-US" sz="2800" dirty="0" smtClean="0"/>
              <a:t>at least </a:t>
            </a:r>
            <a:r>
              <a:rPr lang="en-IN" altLang="en-US" sz="2800" dirty="0"/>
              <a:t>one other person (</a:t>
            </a:r>
            <a:r>
              <a:rPr lang="en-IN" altLang="en-US" sz="2800" i="1" dirty="0"/>
              <a:t>supporter) </a:t>
            </a:r>
            <a:r>
              <a:rPr lang="en-IN" altLang="en-US" sz="2800" dirty="0"/>
              <a:t>who has personal knowledge of the person can</a:t>
            </a:r>
          </a:p>
          <a:p>
            <a:pPr marL="1561155" lvl="1" indent="-517025">
              <a:buClr>
                <a:srgbClr val="FF6633"/>
              </a:buClr>
              <a:buSzPct val="75000"/>
              <a:buFont typeface="Symbol" panose="05050102010706020507" pitchFamily="18"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Ascribe to the persons actions, personal intent and will consistent with the person's identity</a:t>
            </a:r>
          </a:p>
          <a:p>
            <a:pPr marL="1561155" lvl="1" indent="-517025">
              <a:buClr>
                <a:srgbClr val="FF6633"/>
              </a:buClr>
              <a:buSzPct val="75000"/>
              <a:buFont typeface="Symbol" panose="05050102010706020507" pitchFamily="18"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Take consequential actions to give effect to that will and/or intentions of the individual</a:t>
            </a:r>
          </a:p>
        </p:txBody>
      </p:sp>
    </p:spTree>
    <p:extLst>
      <p:ext uri="{BB962C8B-B14F-4D97-AF65-F5344CB8AC3E}">
        <p14:creationId xmlns:p14="http://schemas.microsoft.com/office/powerpoint/2010/main" val="17231251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idx="4294967295"/>
          </p:nvPr>
        </p:nvSpPr>
        <p:spPr>
          <a:xfrm>
            <a:off x="1614289" y="298013"/>
            <a:ext cx="8229024" cy="1144921"/>
          </a:xfrm>
          <a:ln/>
        </p:spPr>
        <p:txBody>
          <a:bodyPr vert="horz" lIns="91440" tIns="35271" rIns="91440" bIns="45720" rtlCol="0" anchor="ctr">
            <a:norm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dirty="0"/>
              <a:t>How should the </a:t>
            </a:r>
            <a:r>
              <a:rPr lang="en-IN" altLang="en-US" i="1" dirty="0"/>
              <a:t>supporter</a:t>
            </a:r>
            <a:r>
              <a:rPr lang="en-IN" altLang="en-US" dirty="0"/>
              <a:t> act?</a:t>
            </a:r>
          </a:p>
        </p:txBody>
      </p:sp>
      <p:sp>
        <p:nvSpPr>
          <p:cNvPr id="26626" name="Rectangle 2"/>
          <p:cNvSpPr>
            <a:spLocks noGrp="1" noChangeArrowheads="1"/>
          </p:cNvSpPr>
          <p:nvPr>
            <p:ph type="body" idx="4294967295"/>
          </p:nvPr>
        </p:nvSpPr>
        <p:spPr>
          <a:xfrm>
            <a:off x="1327435" y="1899502"/>
            <a:ext cx="9537130" cy="4628646"/>
          </a:xfrm>
          <a:ln/>
        </p:spPr>
        <p:txBody>
          <a:bodyPr>
            <a:normAutofit/>
          </a:bodyPr>
          <a:lstStyle/>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Consult with the individual to ascertain current wishes</a:t>
            </a:r>
          </a:p>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Bound by the persons wishes expressed in a prior planning document and applicable to the current situation</a:t>
            </a:r>
          </a:p>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Be guided by any wishes/instructions expressed in the past and may be applicable in the current situation</a:t>
            </a:r>
          </a:p>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Be guided by the wishes expressed in current situation</a:t>
            </a:r>
          </a:p>
        </p:txBody>
      </p:sp>
    </p:spTree>
    <p:extLst>
      <p:ext uri="{BB962C8B-B14F-4D97-AF65-F5344CB8AC3E}">
        <p14:creationId xmlns:p14="http://schemas.microsoft.com/office/powerpoint/2010/main" val="3038127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idx="4294967295"/>
          </p:nvPr>
        </p:nvSpPr>
        <p:spPr>
          <a:xfrm>
            <a:off x="1992241" y="505277"/>
            <a:ext cx="8229024" cy="1144921"/>
          </a:xfrm>
          <a:ln/>
        </p:spPr>
        <p:txBody>
          <a:bodyPr vert="horz" lIns="91440" tIns="35271" rIns="91440" bIns="45720" rtlCol="0" anchor="ctr">
            <a:norm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dirty="0"/>
              <a:t>How should the </a:t>
            </a:r>
            <a:r>
              <a:rPr lang="en-IN" altLang="en-US" i="1" dirty="0"/>
              <a:t>supporter</a:t>
            </a:r>
            <a:r>
              <a:rPr lang="en-IN" altLang="en-US" dirty="0"/>
              <a:t> act?</a:t>
            </a:r>
          </a:p>
        </p:txBody>
      </p:sp>
      <p:sp>
        <p:nvSpPr>
          <p:cNvPr id="27650" name="Rectangle 2"/>
          <p:cNvSpPr>
            <a:spLocks noGrp="1" noChangeArrowheads="1"/>
          </p:cNvSpPr>
          <p:nvPr>
            <p:ph type="body" idx="4294967295"/>
          </p:nvPr>
        </p:nvSpPr>
        <p:spPr>
          <a:xfrm>
            <a:off x="2079419" y="2034861"/>
            <a:ext cx="8033163" cy="3755914"/>
          </a:xfrm>
          <a:ln/>
        </p:spPr>
        <p:txBody>
          <a:bodyPr>
            <a:normAutofit/>
          </a:bodyPr>
          <a:lstStyle/>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Use reasonable diligence to ascertain the person's wishes and instructions</a:t>
            </a:r>
          </a:p>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Comply with the person's wishes and instructions that respects their dignity of risk</a:t>
            </a:r>
          </a:p>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Greater or lesser discretion in translating a person's will into action – depending on how much will has been expressed and taking into account best interests of the person</a:t>
            </a:r>
          </a:p>
        </p:txBody>
      </p:sp>
    </p:spTree>
    <p:extLst>
      <p:ext uri="{BB962C8B-B14F-4D97-AF65-F5344CB8AC3E}">
        <p14:creationId xmlns:p14="http://schemas.microsoft.com/office/powerpoint/2010/main" val="7561566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idx="4294967295"/>
          </p:nvPr>
        </p:nvSpPr>
        <p:spPr>
          <a:xfrm>
            <a:off x="1488427" y="618193"/>
            <a:ext cx="8588091" cy="1491024"/>
          </a:xfrm>
          <a:ln/>
        </p:spPr>
        <p:txBody>
          <a:bodyPr vert="horz" lIns="91440" tIns="35271" rIns="91440" bIns="45720" rtlCol="0" anchor="ctr">
            <a:normAutofit/>
          </a:bodyPr>
          <a:lstStyle/>
          <a:p>
            <a:pPr algn="ct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dirty="0"/>
              <a:t>How is this different from substituted decision making ?</a:t>
            </a:r>
          </a:p>
        </p:txBody>
      </p:sp>
      <p:sp>
        <p:nvSpPr>
          <p:cNvPr id="28674" name="Rectangle 2"/>
          <p:cNvSpPr>
            <a:spLocks noGrp="1" noChangeArrowheads="1"/>
          </p:cNvSpPr>
          <p:nvPr>
            <p:ph type="body" idx="4294967295"/>
          </p:nvPr>
        </p:nvSpPr>
        <p:spPr>
          <a:xfrm>
            <a:off x="2079419" y="2338915"/>
            <a:ext cx="8033163" cy="2939349"/>
          </a:xfrm>
          <a:ln/>
        </p:spPr>
        <p:txBody>
          <a:bodyPr>
            <a:normAutofit/>
          </a:bodyPr>
          <a:lstStyle/>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Substitute decision makers not bound to comply with the person's </a:t>
            </a:r>
            <a:r>
              <a:rPr lang="en-IN" altLang="en-US" sz="2800" dirty="0" smtClean="0"/>
              <a:t>wishes</a:t>
            </a:r>
            <a:endParaRPr lang="en-IN" altLang="en-US" sz="2800" dirty="0"/>
          </a:p>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Supported decision makers are bound to comply with the person's wishes</a:t>
            </a:r>
          </a:p>
        </p:txBody>
      </p:sp>
    </p:spTree>
    <p:extLst>
      <p:ext uri="{BB962C8B-B14F-4D97-AF65-F5344CB8AC3E}">
        <p14:creationId xmlns:p14="http://schemas.microsoft.com/office/powerpoint/2010/main" val="6875766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idx="4294967295"/>
          </p:nvPr>
        </p:nvSpPr>
        <p:spPr>
          <a:xfrm>
            <a:off x="1411072" y="263238"/>
            <a:ext cx="8733564" cy="1144921"/>
          </a:xfrm>
          <a:ln/>
        </p:spPr>
        <p:txBody>
          <a:bodyPr vert="horz" lIns="91440" tIns="35271" rIns="91440" bIns="45720" rtlCol="0" anchor="ctr">
            <a:norm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dirty="0"/>
              <a:t>Facilitated Decision making status</a:t>
            </a:r>
          </a:p>
        </p:txBody>
      </p:sp>
      <p:sp>
        <p:nvSpPr>
          <p:cNvPr id="29698" name="Rectangle 2"/>
          <p:cNvSpPr>
            <a:spLocks noGrp="1" noChangeArrowheads="1"/>
          </p:cNvSpPr>
          <p:nvPr>
            <p:ph type="body" idx="4294967295"/>
          </p:nvPr>
        </p:nvSpPr>
        <p:spPr>
          <a:xfrm>
            <a:off x="963168" y="1784200"/>
            <a:ext cx="10302240" cy="4865982"/>
          </a:xfrm>
          <a:ln/>
        </p:spPr>
        <p:txBody>
          <a:bodyPr>
            <a:noAutofit/>
          </a:bodyPr>
          <a:lstStyle/>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600" dirty="0"/>
              <a:t>Others facilitate the making of decisions based on </a:t>
            </a:r>
            <a:endParaRPr lang="en-IN" altLang="en-US" sz="2600" dirty="0" smtClean="0"/>
          </a:p>
          <a:p>
            <a:pPr marL="95052" indent="0">
              <a:buClr>
                <a:srgbClr val="FF6633"/>
              </a:buClr>
              <a:buSzPct val="45000"/>
              <a:buNone/>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600" b="1" dirty="0"/>
              <a:t>	</a:t>
            </a:r>
            <a:r>
              <a:rPr lang="en-IN" altLang="en-US" sz="2600" b="1" dirty="0" smtClean="0"/>
              <a:t>	best </a:t>
            </a:r>
            <a:r>
              <a:rPr lang="en-IN" altLang="en-US" sz="2600" b="1" dirty="0"/>
              <a:t>interest principle</a:t>
            </a:r>
          </a:p>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600" dirty="0"/>
              <a:t>This would apply to </a:t>
            </a:r>
          </a:p>
          <a:p>
            <a:pPr marL="1561155" lvl="1" indent="-517025">
              <a:buClr>
                <a:srgbClr val="FF6633"/>
              </a:buClr>
              <a:buSzPct val="75000"/>
              <a:buFont typeface="Symbol" panose="05050102010706020507" pitchFamily="18"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600" dirty="0"/>
              <a:t>Those who are not legally independent or those who do not have a significant other who can understand their will/intentions</a:t>
            </a:r>
          </a:p>
          <a:p>
            <a:pPr marL="1561155" lvl="1" indent="-517025">
              <a:buClr>
                <a:srgbClr val="FF6633"/>
              </a:buClr>
              <a:buSzPct val="75000"/>
              <a:buFont typeface="Symbol" panose="05050102010706020507" pitchFamily="18"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600" dirty="0"/>
              <a:t>Individuals who have indicated as such in a prior planning document</a:t>
            </a:r>
          </a:p>
          <a:p>
            <a:pPr marL="1561155" lvl="1" indent="-517025">
              <a:buClr>
                <a:srgbClr val="FF6633"/>
              </a:buClr>
              <a:buSzPct val="75000"/>
              <a:buFont typeface="Symbol" panose="05050102010706020507" pitchFamily="18"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600" dirty="0"/>
              <a:t>There are significant others who know them well and are committed to acting for them, but are unable discern the person's current will or intentions to guide decision making</a:t>
            </a:r>
          </a:p>
        </p:txBody>
      </p:sp>
    </p:spTree>
    <p:extLst>
      <p:ext uri="{BB962C8B-B14F-4D97-AF65-F5344CB8AC3E}">
        <p14:creationId xmlns:p14="http://schemas.microsoft.com/office/powerpoint/2010/main" val="361790807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idx="4294967295"/>
          </p:nvPr>
        </p:nvSpPr>
        <p:spPr>
          <a:xfrm>
            <a:off x="1980049" y="273629"/>
            <a:ext cx="8229024" cy="1144921"/>
          </a:xfrm>
          <a:ln/>
        </p:spPr>
        <p:txBody>
          <a:bodyPr vert="horz" lIns="91440" tIns="35271" rIns="91440" bIns="45720" rtlCol="0" anchor="ctr">
            <a:norm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dirty="0"/>
              <a:t>Single Law vs Multiple Laws</a:t>
            </a:r>
          </a:p>
        </p:txBody>
      </p:sp>
      <p:sp>
        <p:nvSpPr>
          <p:cNvPr id="7170" name="Rectangle 2"/>
          <p:cNvSpPr>
            <a:spLocks noGrp="1" noChangeArrowheads="1"/>
          </p:cNvSpPr>
          <p:nvPr>
            <p:ph type="body" idx="4294967295"/>
          </p:nvPr>
        </p:nvSpPr>
        <p:spPr>
          <a:xfrm>
            <a:off x="609600" y="2458720"/>
            <a:ext cx="10474960" cy="3809999"/>
          </a:xfrm>
          <a:ln/>
        </p:spPr>
        <p:txBody>
          <a:bodyPr vert="horz" lIns="91440" tIns="65317" rIns="91440" bIns="45720" rtlCol="0" anchor="t" anchorCtr="0">
            <a:normAutofit lnSpcReduction="10000"/>
          </a:bodyPr>
          <a:lstStyle/>
          <a:p>
            <a:pPr marL="385968" indent="-290916">
              <a:lnSpc>
                <a:spcPct val="81000"/>
              </a:lnSpc>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US" altLang="en-US" sz="2722" dirty="0">
                <a:solidFill>
                  <a:srgbClr val="000000"/>
                </a:solidFill>
                <a:latin typeface="Calibri" panose="020F0502020204030204" pitchFamily="34" charset="0"/>
                <a:ea typeface="SimSun" panose="02010600030101010101" pitchFamily="2" charset="-122"/>
              </a:rPr>
              <a:t>Single Law – all issues related to mental disorders </a:t>
            </a:r>
            <a:r>
              <a:rPr lang="en-US" altLang="en-US" sz="2722" dirty="0" err="1">
                <a:solidFill>
                  <a:srgbClr val="000000"/>
                </a:solidFill>
                <a:latin typeface="Calibri" panose="020F0502020204030204" pitchFamily="34" charset="0"/>
                <a:ea typeface="SimSun" panose="02010600030101010101" pitchFamily="2" charset="-122"/>
              </a:rPr>
              <a:t>eg</a:t>
            </a:r>
            <a:r>
              <a:rPr lang="en-US" altLang="en-US" sz="2722" dirty="0">
                <a:solidFill>
                  <a:srgbClr val="000000"/>
                </a:solidFill>
                <a:latin typeface="Calibri" panose="020F0502020204030204" pitchFamily="34" charset="0"/>
                <a:ea typeface="SimSun" panose="02010600030101010101" pitchFamily="2" charset="-122"/>
              </a:rPr>
              <a:t> health, employment, housing </a:t>
            </a:r>
            <a:r>
              <a:rPr lang="en-US" altLang="en-US" sz="2722" dirty="0" err="1" smtClean="0">
                <a:solidFill>
                  <a:srgbClr val="000000"/>
                </a:solidFill>
                <a:latin typeface="Calibri" panose="020F0502020204030204" pitchFamily="34" charset="0"/>
                <a:ea typeface="SimSun" panose="02010600030101010101" pitchFamily="2" charset="-122"/>
              </a:rPr>
              <a:t>etc</a:t>
            </a:r>
            <a:endParaRPr lang="en-US" altLang="en-US" sz="2722" dirty="0" smtClean="0">
              <a:solidFill>
                <a:srgbClr val="000000"/>
              </a:solidFill>
              <a:latin typeface="Calibri" panose="020F0502020204030204" pitchFamily="34" charset="0"/>
              <a:ea typeface="SimSun" panose="02010600030101010101" pitchFamily="2" charset="-122"/>
            </a:endParaRPr>
          </a:p>
          <a:p>
            <a:pPr marL="385968" indent="-290916">
              <a:lnSpc>
                <a:spcPct val="81000"/>
              </a:lnSpc>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endParaRPr lang="en-US" altLang="en-US" sz="2722" dirty="0">
              <a:solidFill>
                <a:srgbClr val="000000"/>
              </a:solidFill>
              <a:latin typeface="Calibri" panose="020F0502020204030204" pitchFamily="34" charset="0"/>
              <a:ea typeface="SimSun" panose="02010600030101010101" pitchFamily="2" charset="-122"/>
            </a:endParaRPr>
          </a:p>
          <a:p>
            <a:pPr marL="385968" indent="-290916">
              <a:lnSpc>
                <a:spcPct val="81000"/>
              </a:lnSpc>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US" altLang="en-US" sz="2722" dirty="0">
                <a:solidFill>
                  <a:srgbClr val="000000"/>
                </a:solidFill>
                <a:latin typeface="Calibri" panose="020F0502020204030204" pitchFamily="34" charset="0"/>
                <a:ea typeface="SimSun" panose="02010600030101010101" pitchFamily="2" charset="-122"/>
              </a:rPr>
              <a:t>Multiple Laws – provisions distributed in relevant legislation </a:t>
            </a:r>
            <a:r>
              <a:rPr lang="en-US" altLang="en-US" sz="2722" dirty="0" err="1">
                <a:solidFill>
                  <a:srgbClr val="000000"/>
                </a:solidFill>
                <a:latin typeface="Calibri" panose="020F0502020204030204" pitchFamily="34" charset="0"/>
                <a:ea typeface="SimSun" panose="02010600030101010101" pitchFamily="2" charset="-122"/>
              </a:rPr>
              <a:t>eg</a:t>
            </a:r>
            <a:r>
              <a:rPr lang="en-US" altLang="en-US" sz="2722" dirty="0">
                <a:solidFill>
                  <a:srgbClr val="000000"/>
                </a:solidFill>
                <a:latin typeface="Calibri" panose="020F0502020204030204" pitchFamily="34" charset="0"/>
                <a:ea typeface="SimSun" panose="02010600030101010101" pitchFamily="2" charset="-122"/>
              </a:rPr>
              <a:t>. Employment issues in general employment </a:t>
            </a:r>
            <a:r>
              <a:rPr lang="en-US" altLang="en-US" sz="2722" dirty="0" smtClean="0">
                <a:solidFill>
                  <a:srgbClr val="000000"/>
                </a:solidFill>
                <a:latin typeface="Calibri" panose="020F0502020204030204" pitchFamily="34" charset="0"/>
                <a:ea typeface="SimSun" panose="02010600030101010101" pitchFamily="2" charset="-122"/>
              </a:rPr>
              <a:t>legislation</a:t>
            </a:r>
          </a:p>
          <a:p>
            <a:pPr marL="385968" indent="-290916">
              <a:lnSpc>
                <a:spcPct val="81000"/>
              </a:lnSpc>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endParaRPr lang="en-US" altLang="en-US" sz="2722" dirty="0">
              <a:solidFill>
                <a:srgbClr val="000000"/>
              </a:solidFill>
              <a:latin typeface="Calibri" panose="020F0502020204030204" pitchFamily="34" charset="0"/>
              <a:ea typeface="SimSun" panose="02010600030101010101" pitchFamily="2" charset="-122"/>
            </a:endParaRPr>
          </a:p>
          <a:p>
            <a:pPr marL="385968" indent="-290916">
              <a:lnSpc>
                <a:spcPct val="81000"/>
              </a:lnSpc>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US" altLang="en-US" sz="2722" dirty="0">
                <a:solidFill>
                  <a:srgbClr val="000000"/>
                </a:solidFill>
                <a:latin typeface="Calibri" panose="020F0502020204030204" pitchFamily="34" charset="0"/>
                <a:ea typeface="SimSun" panose="02010600030101010101" pitchFamily="2" charset="-122"/>
              </a:rPr>
              <a:t>Single Disability Law – covering all persons with disability </a:t>
            </a:r>
            <a:r>
              <a:rPr lang="en-US" altLang="en-US" sz="2722" dirty="0" err="1">
                <a:solidFill>
                  <a:srgbClr val="000000"/>
                </a:solidFill>
                <a:latin typeface="Calibri" panose="020F0502020204030204" pitchFamily="34" charset="0"/>
                <a:ea typeface="SimSun" panose="02010600030101010101" pitchFamily="2" charset="-122"/>
              </a:rPr>
              <a:t>incl</a:t>
            </a:r>
            <a:r>
              <a:rPr lang="en-US" altLang="en-US" sz="2722" dirty="0">
                <a:solidFill>
                  <a:srgbClr val="000000"/>
                </a:solidFill>
                <a:latin typeface="Calibri" panose="020F0502020204030204" pitchFamily="34" charset="0"/>
                <a:ea typeface="SimSun" panose="02010600030101010101" pitchFamily="2" charset="-122"/>
              </a:rPr>
              <a:t> persons with mental </a:t>
            </a:r>
            <a:r>
              <a:rPr lang="en-US" altLang="en-US" sz="2722" dirty="0" smtClean="0">
                <a:solidFill>
                  <a:srgbClr val="000000"/>
                </a:solidFill>
                <a:latin typeface="Calibri" panose="020F0502020204030204" pitchFamily="34" charset="0"/>
                <a:ea typeface="SimSun" panose="02010600030101010101" pitchFamily="2" charset="-122"/>
              </a:rPr>
              <a:t>disorders</a:t>
            </a:r>
          </a:p>
          <a:p>
            <a:pPr marL="385968" indent="-290916">
              <a:lnSpc>
                <a:spcPct val="81000"/>
              </a:lnSpc>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endParaRPr lang="en-US" altLang="en-US" sz="2722" dirty="0">
              <a:solidFill>
                <a:srgbClr val="000000"/>
              </a:solidFill>
              <a:latin typeface="Calibri" panose="020F0502020204030204" pitchFamily="34" charset="0"/>
              <a:ea typeface="SimSun" panose="02010600030101010101" pitchFamily="2" charset="-122"/>
            </a:endParaRPr>
          </a:p>
          <a:p>
            <a:pPr marL="385968" indent="-290916">
              <a:lnSpc>
                <a:spcPct val="81000"/>
              </a:lnSpc>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US" altLang="en-US" sz="2722" dirty="0">
                <a:solidFill>
                  <a:srgbClr val="000000"/>
                </a:solidFill>
                <a:latin typeface="Calibri" panose="020F0502020204030204" pitchFamily="34" charset="0"/>
                <a:ea typeface="SimSun" panose="02010600030101010101" pitchFamily="2" charset="-122"/>
              </a:rPr>
              <a:t>Multiple disability laws – according to requirements of various disability groups </a:t>
            </a:r>
            <a:r>
              <a:rPr lang="en-US" altLang="en-US" sz="2722" dirty="0" err="1">
                <a:solidFill>
                  <a:srgbClr val="000000"/>
                </a:solidFill>
                <a:latin typeface="Calibri" panose="020F0502020204030204" pitchFamily="34" charset="0"/>
                <a:ea typeface="SimSun" panose="02010600030101010101" pitchFamily="2" charset="-122"/>
              </a:rPr>
              <a:t>eg</a:t>
            </a:r>
            <a:r>
              <a:rPr lang="en-US" altLang="en-US" sz="2722" dirty="0">
                <a:solidFill>
                  <a:srgbClr val="000000"/>
                </a:solidFill>
                <a:latin typeface="Calibri" panose="020F0502020204030204" pitchFamily="34" charset="0"/>
                <a:ea typeface="SimSun" panose="02010600030101010101" pitchFamily="2" charset="-122"/>
              </a:rPr>
              <a:t> persons with physical disability, mental disability</a:t>
            </a:r>
          </a:p>
        </p:txBody>
      </p:sp>
    </p:spTree>
    <p:extLst>
      <p:ext uri="{BB962C8B-B14F-4D97-AF65-F5344CB8AC3E}">
        <p14:creationId xmlns:p14="http://schemas.microsoft.com/office/powerpoint/2010/main" val="24020897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idx="4294967295"/>
          </p:nvPr>
        </p:nvSpPr>
        <p:spPr>
          <a:xfrm>
            <a:off x="2079418" y="529247"/>
            <a:ext cx="6300067" cy="1144921"/>
          </a:xfrm>
          <a:ln/>
        </p:spPr>
        <p:txBody>
          <a:bodyPr vert="horz" lIns="91440" tIns="35271" rIns="91440" bIns="45720" rtlCol="0" anchor="ctr">
            <a:normAutofit/>
          </a:bodyPr>
          <a:lstStyle/>
          <a:p>
            <a:pPr>
              <a:tabLst>
                <a:tab pos="0" algn="l"/>
                <a:tab pos="650961" algn="l"/>
                <a:tab pos="1307683" algn="l"/>
                <a:tab pos="1964406" algn="l"/>
                <a:tab pos="2621128" algn="l"/>
                <a:tab pos="3277850" algn="l"/>
                <a:tab pos="3940332" algn="l"/>
                <a:tab pos="4591294" algn="l"/>
                <a:tab pos="5248016" algn="l"/>
                <a:tab pos="5904738" algn="l"/>
                <a:tab pos="6561460" algn="l"/>
                <a:tab pos="7218182" algn="l"/>
                <a:tab pos="7880665" algn="l"/>
                <a:tab pos="8145658" algn="l"/>
                <a:tab pos="8553229" algn="l"/>
                <a:tab pos="8960800" algn="l"/>
                <a:tab pos="9368371" algn="l"/>
                <a:tab pos="9778822" algn="l"/>
                <a:tab pos="9778822" algn="l"/>
                <a:tab pos="9780263" algn="l"/>
              </a:tabLst>
            </a:pPr>
            <a:r>
              <a:rPr lang="en-IN" altLang="en-US" dirty="0"/>
              <a:t>Facilitated Decision making status	</a:t>
            </a:r>
          </a:p>
        </p:txBody>
      </p:sp>
      <p:sp>
        <p:nvSpPr>
          <p:cNvPr id="30722" name="Rectangle 2"/>
          <p:cNvSpPr>
            <a:spLocks noGrp="1" noChangeArrowheads="1"/>
          </p:cNvSpPr>
          <p:nvPr>
            <p:ph type="body" idx="4294967295"/>
          </p:nvPr>
        </p:nvSpPr>
        <p:spPr>
          <a:xfrm>
            <a:off x="2079419" y="2008244"/>
            <a:ext cx="8033163" cy="3755914"/>
          </a:xfrm>
          <a:ln/>
        </p:spPr>
        <p:txBody>
          <a:bodyPr>
            <a:normAutofit/>
          </a:bodyPr>
          <a:lstStyle/>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Does not mean that the person does not have capacity to make </a:t>
            </a:r>
            <a:r>
              <a:rPr lang="en-IN" altLang="en-US" sz="2800" dirty="0" smtClean="0"/>
              <a:t>decisions</a:t>
            </a:r>
          </a:p>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smtClean="0"/>
              <a:t>“</a:t>
            </a:r>
            <a:r>
              <a:rPr lang="en-IN" altLang="en-US" sz="2800" dirty="0"/>
              <a:t>Others are not able to discern a person's will and/or intentions sufficiently to assist its translation into decisions”</a:t>
            </a:r>
          </a:p>
        </p:txBody>
      </p:sp>
    </p:spTree>
    <p:extLst>
      <p:ext uri="{BB962C8B-B14F-4D97-AF65-F5344CB8AC3E}">
        <p14:creationId xmlns:p14="http://schemas.microsoft.com/office/powerpoint/2010/main" val="412098980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idx="4294967295"/>
          </p:nvPr>
        </p:nvSpPr>
        <p:spPr>
          <a:xfrm>
            <a:off x="1895750" y="820468"/>
            <a:ext cx="8229024" cy="1144921"/>
          </a:xfrm>
          <a:ln/>
        </p:spPr>
        <p:txBody>
          <a:bodyPr vert="horz" lIns="91440" tIns="35271" rIns="91440" bIns="45720" rtlCol="0" anchor="ctr">
            <a:norm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dirty="0"/>
              <a:t>How is a facilitator appointed ?</a:t>
            </a:r>
          </a:p>
        </p:txBody>
      </p:sp>
      <p:sp>
        <p:nvSpPr>
          <p:cNvPr id="31746" name="Rectangle 2"/>
          <p:cNvSpPr>
            <a:spLocks noGrp="1" noChangeArrowheads="1"/>
          </p:cNvSpPr>
          <p:nvPr>
            <p:ph type="body" idx="4294967295"/>
          </p:nvPr>
        </p:nvSpPr>
        <p:spPr>
          <a:xfrm>
            <a:off x="2091611" y="2341462"/>
            <a:ext cx="8033163" cy="3755914"/>
          </a:xfrm>
          <a:ln/>
        </p:spPr>
        <p:txBody>
          <a:bodyPr>
            <a:normAutofit/>
          </a:bodyPr>
          <a:lstStyle/>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Prior planning document – </a:t>
            </a:r>
            <a:r>
              <a:rPr lang="en-IN" altLang="en-US" sz="2800" dirty="0" smtClean="0"/>
              <a:t>e.g. </a:t>
            </a:r>
            <a:r>
              <a:rPr lang="en-IN" altLang="en-US" sz="2800" dirty="0"/>
              <a:t>POA, advance directive</a:t>
            </a:r>
          </a:p>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By an administrative Tribunal</a:t>
            </a:r>
          </a:p>
        </p:txBody>
      </p:sp>
    </p:spTree>
    <p:extLst>
      <p:ext uri="{BB962C8B-B14F-4D97-AF65-F5344CB8AC3E}">
        <p14:creationId xmlns:p14="http://schemas.microsoft.com/office/powerpoint/2010/main" val="24441449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idx="4294967295"/>
          </p:nvPr>
        </p:nvSpPr>
        <p:spPr>
          <a:xfrm>
            <a:off x="2067227" y="480893"/>
            <a:ext cx="8229024" cy="1144921"/>
          </a:xfrm>
          <a:ln/>
        </p:spPr>
        <p:txBody>
          <a:bodyPr vert="horz" lIns="91440" tIns="35271" rIns="91440" bIns="45720" rtlCol="0" anchor="ctr">
            <a:norm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dirty="0"/>
              <a:t>Best interest principle</a:t>
            </a:r>
          </a:p>
        </p:txBody>
      </p:sp>
      <p:sp>
        <p:nvSpPr>
          <p:cNvPr id="32770" name="Rectangle 2"/>
          <p:cNvSpPr>
            <a:spLocks noGrp="1" noChangeArrowheads="1"/>
          </p:cNvSpPr>
          <p:nvPr>
            <p:ph type="body" idx="4294967295"/>
          </p:nvPr>
        </p:nvSpPr>
        <p:spPr>
          <a:xfrm>
            <a:off x="2079419" y="1795870"/>
            <a:ext cx="8033163" cy="3970496"/>
          </a:xfrm>
          <a:ln/>
        </p:spPr>
        <p:txBody>
          <a:bodyPr>
            <a:normAutofit/>
          </a:bodyPr>
          <a:lstStyle/>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Based on person's prior wishes, values, life history</a:t>
            </a:r>
          </a:p>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Improve the quality of person's life</a:t>
            </a:r>
          </a:p>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Prevent the quality of person's life from deteriorating</a:t>
            </a:r>
          </a:p>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Reduce the extent to which or rate at which a person's quality of life will deteriorate</a:t>
            </a:r>
          </a:p>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Decisions that outweigh the risk of harm</a:t>
            </a:r>
          </a:p>
        </p:txBody>
      </p:sp>
    </p:spTree>
    <p:extLst>
      <p:ext uri="{BB962C8B-B14F-4D97-AF65-F5344CB8AC3E}">
        <p14:creationId xmlns:p14="http://schemas.microsoft.com/office/powerpoint/2010/main" val="2322919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idx="4294967295"/>
          </p:nvPr>
        </p:nvSpPr>
        <p:spPr>
          <a:xfrm>
            <a:off x="1980049" y="434926"/>
            <a:ext cx="8229024" cy="1146360"/>
          </a:xfrm>
          <a:ln/>
        </p:spPr>
        <p:txBody>
          <a:bodyPr/>
          <a:lstStyle/>
          <a:p>
            <a:endParaRPr lang="en-IN"/>
          </a:p>
        </p:txBody>
      </p:sp>
      <p:sp>
        <p:nvSpPr>
          <p:cNvPr id="33794" name="Rectangle 2"/>
          <p:cNvSpPr>
            <a:spLocks noGrp="1" noChangeArrowheads="1"/>
          </p:cNvSpPr>
          <p:nvPr>
            <p:ph type="body" idx="4294967295"/>
          </p:nvPr>
        </p:nvSpPr>
        <p:spPr>
          <a:xfrm>
            <a:off x="2079419" y="1795870"/>
            <a:ext cx="8033163" cy="3755914"/>
          </a:xfrm>
          <a:ln/>
        </p:spPr>
        <p:txBody>
          <a:bodyPr>
            <a:normAutofit/>
          </a:bodyPr>
          <a:lstStyle/>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Apply to one area, some areas or all areas of life</a:t>
            </a:r>
          </a:p>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No loss of legal capacity</a:t>
            </a:r>
          </a:p>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Temporary state</a:t>
            </a:r>
          </a:p>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Can move up/down the decision making status over time and for different decisions</a:t>
            </a:r>
          </a:p>
        </p:txBody>
      </p:sp>
    </p:spTree>
    <p:extLst>
      <p:ext uri="{BB962C8B-B14F-4D97-AF65-F5344CB8AC3E}">
        <p14:creationId xmlns:p14="http://schemas.microsoft.com/office/powerpoint/2010/main" val="9009491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057" y="653829"/>
            <a:ext cx="8051886" cy="53242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784824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idx="4294967295"/>
          </p:nvPr>
        </p:nvSpPr>
        <p:spPr>
          <a:xfrm>
            <a:off x="1980049" y="434926"/>
            <a:ext cx="8229024" cy="1146360"/>
          </a:xfrm>
          <a:ln/>
        </p:spPr>
        <p:txBody>
          <a:bodyPr/>
          <a:lstStyle/>
          <a:p>
            <a:endParaRPr lang="en-IN"/>
          </a:p>
        </p:txBody>
      </p:sp>
      <p:sp>
        <p:nvSpPr>
          <p:cNvPr id="35842" name="Rectangle 2"/>
          <p:cNvSpPr>
            <a:spLocks noGrp="1" noChangeArrowheads="1"/>
          </p:cNvSpPr>
          <p:nvPr>
            <p:ph type="body" idx="4294967295"/>
          </p:nvPr>
        </p:nvSpPr>
        <p:spPr>
          <a:xfrm>
            <a:off x="2079419" y="1795870"/>
            <a:ext cx="8033163" cy="3755914"/>
          </a:xfrm>
          <a:ln/>
        </p:spPr>
        <p:txBody>
          <a:bodyPr>
            <a:normAutofit/>
          </a:bodyPr>
          <a:lstStyle/>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Shifts the focus away from the capacity and competency of the individual to competency of the decision making process</a:t>
            </a:r>
          </a:p>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Shifts the focus away from removal of legal capacity when the person does not have mental capacity to a system where support and </a:t>
            </a:r>
            <a:r>
              <a:rPr lang="en-IN" altLang="en-US" sz="2800" dirty="0" smtClean="0"/>
              <a:t>accommodation </a:t>
            </a:r>
            <a:r>
              <a:rPr lang="en-IN" altLang="en-US" sz="2800" dirty="0"/>
              <a:t>evolves with time</a:t>
            </a:r>
          </a:p>
        </p:txBody>
      </p:sp>
    </p:spTree>
    <p:extLst>
      <p:ext uri="{BB962C8B-B14F-4D97-AF65-F5344CB8AC3E}">
        <p14:creationId xmlns:p14="http://schemas.microsoft.com/office/powerpoint/2010/main" val="30478554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idx="4294967295"/>
          </p:nvPr>
        </p:nvSpPr>
        <p:spPr>
          <a:xfrm>
            <a:off x="1955665" y="383357"/>
            <a:ext cx="8229024" cy="1144921"/>
          </a:xfrm>
          <a:ln/>
        </p:spPr>
        <p:txBody>
          <a:bodyPr vert="horz" lIns="91440" tIns="35271" rIns="91440" bIns="45720" rtlCol="0" anchor="ctr">
            <a:norm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dirty="0"/>
              <a:t>Accommodation</a:t>
            </a:r>
          </a:p>
        </p:txBody>
      </p:sp>
      <p:sp>
        <p:nvSpPr>
          <p:cNvPr id="36866" name="Rectangle 2"/>
          <p:cNvSpPr>
            <a:spLocks noGrp="1" noChangeArrowheads="1"/>
          </p:cNvSpPr>
          <p:nvPr>
            <p:ph type="body" idx="4294967295"/>
          </p:nvPr>
        </p:nvSpPr>
        <p:spPr>
          <a:xfrm>
            <a:off x="2079419" y="1795870"/>
            <a:ext cx="8033163" cy="3755914"/>
          </a:xfrm>
          <a:ln/>
        </p:spPr>
        <p:txBody>
          <a:bodyPr>
            <a:normAutofit/>
          </a:bodyPr>
          <a:lstStyle/>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Legal duty to take positive action to accommodate the unique needs of persons with disabilities</a:t>
            </a:r>
          </a:p>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Not unlimited – to the point of </a:t>
            </a:r>
            <a:r>
              <a:rPr lang="en-IN" altLang="en-US" sz="2800" i="1" dirty="0"/>
              <a:t>undue hardship</a:t>
            </a:r>
          </a:p>
        </p:txBody>
      </p:sp>
    </p:spTree>
    <p:extLst>
      <p:ext uri="{BB962C8B-B14F-4D97-AF65-F5344CB8AC3E}">
        <p14:creationId xmlns:p14="http://schemas.microsoft.com/office/powerpoint/2010/main" val="1269317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idx="4294967295"/>
          </p:nvPr>
        </p:nvSpPr>
        <p:spPr>
          <a:xfrm>
            <a:off x="1967857" y="444317"/>
            <a:ext cx="8229024" cy="1144921"/>
          </a:xfrm>
          <a:ln/>
        </p:spPr>
        <p:txBody>
          <a:bodyPr vert="horz" lIns="91440" tIns="35271" rIns="91440" bIns="45720" rtlCol="0" anchor="ctr">
            <a:norm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dirty="0"/>
              <a:t>Safeguards</a:t>
            </a:r>
          </a:p>
        </p:txBody>
      </p:sp>
      <p:sp>
        <p:nvSpPr>
          <p:cNvPr id="37890" name="Rectangle 2"/>
          <p:cNvSpPr>
            <a:spLocks noGrp="1" noChangeArrowheads="1"/>
          </p:cNvSpPr>
          <p:nvPr>
            <p:ph type="body" idx="4294967295"/>
          </p:nvPr>
        </p:nvSpPr>
        <p:spPr>
          <a:xfrm>
            <a:off x="2079419" y="1795870"/>
            <a:ext cx="8033163" cy="3806319"/>
          </a:xfrm>
          <a:ln/>
        </p:spPr>
        <p:txBody>
          <a:bodyPr>
            <a:normAutofit/>
          </a:bodyPr>
          <a:lstStyle/>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Safeguarding the integrity of decision making process</a:t>
            </a:r>
          </a:p>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Safeguards to ensure decision making status is recognized</a:t>
            </a:r>
          </a:p>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Safeguards where decisions affect personal integrity</a:t>
            </a:r>
          </a:p>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Safeguards against serious adverse effects, including neglect and abuse</a:t>
            </a:r>
          </a:p>
        </p:txBody>
      </p:sp>
    </p:spTree>
    <p:extLst>
      <p:ext uri="{BB962C8B-B14F-4D97-AF65-F5344CB8AC3E}">
        <p14:creationId xmlns:p14="http://schemas.microsoft.com/office/powerpoint/2010/main" val="37305485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idx="4294967295"/>
          </p:nvPr>
        </p:nvSpPr>
        <p:spPr>
          <a:xfrm>
            <a:off x="972131" y="324034"/>
            <a:ext cx="8229024" cy="1144921"/>
          </a:xfrm>
          <a:ln/>
        </p:spPr>
        <p:txBody>
          <a:bodyPr vert="horz" lIns="91440" tIns="35271" rIns="91440" bIns="45720" rtlCol="0" anchor="ctr">
            <a:norm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dirty="0"/>
              <a:t>Serious Adverse Events</a:t>
            </a:r>
          </a:p>
        </p:txBody>
      </p:sp>
      <p:sp>
        <p:nvSpPr>
          <p:cNvPr id="38914" name="Rectangle 2"/>
          <p:cNvSpPr>
            <a:spLocks noGrp="1" noChangeArrowheads="1"/>
          </p:cNvSpPr>
          <p:nvPr>
            <p:ph type="body" idx="4294967295"/>
          </p:nvPr>
        </p:nvSpPr>
        <p:spPr>
          <a:xfrm>
            <a:off x="1416771" y="1468955"/>
            <a:ext cx="9358458" cy="5291115"/>
          </a:xfrm>
          <a:ln/>
        </p:spPr>
        <p:txBody>
          <a:bodyPr>
            <a:noAutofit/>
          </a:bodyPr>
          <a:lstStyle/>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600" dirty="0"/>
              <a:t>A situation due to a person's actions or those of others</a:t>
            </a:r>
          </a:p>
          <a:p>
            <a:pPr marL="1561155" lvl="1" indent="-517025">
              <a:buClr>
                <a:srgbClr val="FF6633"/>
              </a:buClr>
              <a:buSzPct val="75000"/>
              <a:buFont typeface="Symbol" panose="05050102010706020507" pitchFamily="18"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600" dirty="0"/>
              <a:t>Failure to provide </a:t>
            </a:r>
            <a:r>
              <a:rPr lang="en-IN" altLang="en-US" sz="2600" dirty="0" smtClean="0"/>
              <a:t>necessities </a:t>
            </a:r>
            <a:r>
              <a:rPr lang="en-IN" altLang="en-US" sz="2600" dirty="0"/>
              <a:t>of life for himself or dependents</a:t>
            </a:r>
          </a:p>
          <a:p>
            <a:pPr marL="1561155" lvl="1" indent="-517025">
              <a:buClr>
                <a:srgbClr val="FF6633"/>
              </a:buClr>
              <a:buSzPct val="75000"/>
              <a:buFont typeface="Symbol" panose="05050102010706020507" pitchFamily="18"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600" dirty="0"/>
              <a:t>Experiences serious illness or injury and deprivation of personal liberty or security</a:t>
            </a:r>
          </a:p>
          <a:p>
            <a:pPr marL="1561155" lvl="1" indent="-517025">
              <a:buClr>
                <a:srgbClr val="FF6633"/>
              </a:buClr>
              <a:buSzPct val="75000"/>
              <a:buFont typeface="Symbol" panose="05050102010706020507" pitchFamily="18"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600" dirty="0">
                <a:solidFill>
                  <a:srgbClr val="FF6633"/>
                </a:solidFill>
              </a:rPr>
              <a:t>Has threatened or attempted</a:t>
            </a:r>
            <a:r>
              <a:rPr lang="en-IN" altLang="en-US" sz="2600" dirty="0"/>
              <a:t> (or threating or attempting) to cause physical or psychological harm to himself or herself</a:t>
            </a:r>
          </a:p>
          <a:p>
            <a:pPr marL="1561155" lvl="1" indent="-517025">
              <a:buClr>
                <a:srgbClr val="FF6633"/>
              </a:buClr>
              <a:buSzPct val="75000"/>
              <a:buFont typeface="Symbol" panose="05050102010706020507" pitchFamily="18"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600" dirty="0">
                <a:solidFill>
                  <a:srgbClr val="FF6633"/>
                </a:solidFill>
              </a:rPr>
              <a:t>Has behaved or is behaving violently</a:t>
            </a:r>
            <a:r>
              <a:rPr lang="en-IN" altLang="en-US" sz="2600" dirty="0"/>
              <a:t> towards another person or is causing the other to fear physical or psychological harm</a:t>
            </a:r>
          </a:p>
        </p:txBody>
      </p:sp>
    </p:spTree>
    <p:extLst>
      <p:ext uri="{BB962C8B-B14F-4D97-AF65-F5344CB8AC3E}">
        <p14:creationId xmlns:p14="http://schemas.microsoft.com/office/powerpoint/2010/main" val="5766547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idx="4294967295"/>
          </p:nvPr>
        </p:nvSpPr>
        <p:spPr>
          <a:xfrm>
            <a:off x="1992241" y="383357"/>
            <a:ext cx="8229024" cy="1144921"/>
          </a:xfrm>
          <a:ln/>
        </p:spPr>
        <p:txBody>
          <a:bodyPr vert="horz" lIns="91440" tIns="35271" rIns="91440" bIns="45720" rtlCol="0" anchor="ctr">
            <a:norm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dirty="0"/>
              <a:t>SAE &amp; Decision making status</a:t>
            </a:r>
          </a:p>
        </p:txBody>
      </p:sp>
      <p:sp>
        <p:nvSpPr>
          <p:cNvPr id="39938" name="Rectangle 2"/>
          <p:cNvSpPr>
            <a:spLocks noGrp="1" noChangeArrowheads="1"/>
          </p:cNvSpPr>
          <p:nvPr>
            <p:ph type="body" idx="4294967295"/>
          </p:nvPr>
        </p:nvSpPr>
        <p:spPr>
          <a:xfrm>
            <a:off x="2079419" y="1795870"/>
            <a:ext cx="8033163" cy="3755914"/>
          </a:xfrm>
          <a:ln/>
        </p:spPr>
        <p:txBody>
          <a:bodyPr>
            <a:normAutofit/>
          </a:bodyPr>
          <a:lstStyle/>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SAE &amp; Independent decision making status = no involuntary </a:t>
            </a:r>
            <a:r>
              <a:rPr lang="en-IN" altLang="en-US" sz="2800" dirty="0" smtClean="0"/>
              <a:t>commitment </a:t>
            </a:r>
            <a:r>
              <a:rPr lang="en-IN" altLang="en-US" sz="2800" dirty="0"/>
              <a:t>to psychiatric facility</a:t>
            </a:r>
          </a:p>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SAE &amp; Supported decision making status = no involuntary </a:t>
            </a:r>
            <a:r>
              <a:rPr lang="en-IN" altLang="en-US" sz="2800" dirty="0" smtClean="0"/>
              <a:t>commitment to </a:t>
            </a:r>
            <a:r>
              <a:rPr lang="en-IN" altLang="en-US" sz="2800" dirty="0"/>
              <a:t>psychiatric facility</a:t>
            </a:r>
          </a:p>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SAE &amp; Facilitated decision making status = facilitator can seek admission to a psychiatric facility</a:t>
            </a:r>
          </a:p>
        </p:txBody>
      </p:sp>
    </p:spTree>
    <p:extLst>
      <p:ext uri="{BB962C8B-B14F-4D97-AF65-F5344CB8AC3E}">
        <p14:creationId xmlns:p14="http://schemas.microsoft.com/office/powerpoint/2010/main" val="416890210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idx="4294967295"/>
          </p:nvPr>
        </p:nvSpPr>
        <p:spPr>
          <a:xfrm>
            <a:off x="1980049" y="273629"/>
            <a:ext cx="8229024" cy="1144921"/>
          </a:xfrm>
          <a:ln/>
        </p:spPr>
        <p:txBody>
          <a:bodyPr vert="horz" lIns="91440" tIns="35271" rIns="91440" bIns="45720" rtlCol="0" anchor="ctr">
            <a:norm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a:t>Access to Mental Health Care</a:t>
            </a:r>
          </a:p>
        </p:txBody>
      </p:sp>
      <p:sp>
        <p:nvSpPr>
          <p:cNvPr id="8194" name="Rectangle 2"/>
          <p:cNvSpPr>
            <a:spLocks noGrp="1" noChangeArrowheads="1"/>
          </p:cNvSpPr>
          <p:nvPr>
            <p:ph type="body" idx="4294967295"/>
          </p:nvPr>
        </p:nvSpPr>
        <p:spPr>
          <a:xfrm>
            <a:off x="1635760" y="2865120"/>
            <a:ext cx="9845040" cy="3362960"/>
          </a:xfrm>
          <a:ln/>
        </p:spPr>
        <p:txBody>
          <a:bodyPr vert="horz" lIns="91440" tIns="0" rIns="91440" bIns="45720" rtlCol="0" anchor="t" anchorCtr="0">
            <a:normAutofit/>
          </a:bodyPr>
          <a:lstStyle/>
          <a:p>
            <a:pPr marL="385968" indent="-290916">
              <a:lnSpc>
                <a:spcPct val="102000"/>
              </a:lnSpc>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it-IT" altLang="en-US" sz="2800" dirty="0">
                <a:latin typeface="Calibri" panose="020F0502020204030204" pitchFamily="34" charset="0"/>
              </a:rPr>
              <a:t>Has most impact on rights protection</a:t>
            </a:r>
          </a:p>
          <a:p>
            <a:pPr marL="385968" indent="-290916">
              <a:lnSpc>
                <a:spcPct val="102000"/>
              </a:lnSpc>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it-IT" altLang="en-US" sz="2800" dirty="0">
                <a:latin typeface="Calibri" panose="020F0502020204030204" pitchFamily="34" charset="0"/>
              </a:rPr>
              <a:t>Article 25 of CRPD</a:t>
            </a:r>
          </a:p>
          <a:p>
            <a:pPr marL="1561155" lvl="1" indent="-517025">
              <a:lnSpc>
                <a:spcPct val="102000"/>
              </a:lnSpc>
              <a:buClr>
                <a:srgbClr val="FF6633"/>
              </a:buClr>
              <a:buSzPct val="75000"/>
              <a:buFont typeface="Symbol" panose="05050102010706020507" pitchFamily="18"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it-IT" altLang="en-US" sz="2903" dirty="0">
                <a:latin typeface="Calibri" panose="020F0502020204030204" pitchFamily="34" charset="0"/>
              </a:rPr>
              <a:t>Provide persons with disabilities with the same range, quality and standard of free or affordable health care and programmes as provided to other persons</a:t>
            </a:r>
          </a:p>
          <a:p>
            <a:pPr marL="385968" indent="-290916">
              <a:lnSpc>
                <a:spcPct val="102000"/>
              </a:lnSpc>
              <a:buSzPct val="45000"/>
              <a:buNone/>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endParaRPr lang="it-IT" altLang="en-US" dirty="0">
              <a:latin typeface="Calibri" panose="020F0502020204030204" pitchFamily="34" charset="0"/>
            </a:endParaRPr>
          </a:p>
        </p:txBody>
      </p:sp>
    </p:spTree>
    <p:extLst>
      <p:ext uri="{BB962C8B-B14F-4D97-AF65-F5344CB8AC3E}">
        <p14:creationId xmlns:p14="http://schemas.microsoft.com/office/powerpoint/2010/main" val="26768430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idx="4294967295"/>
          </p:nvPr>
        </p:nvSpPr>
        <p:spPr>
          <a:xfrm>
            <a:off x="1955665" y="663773"/>
            <a:ext cx="8229024" cy="1144921"/>
          </a:xfrm>
          <a:ln/>
        </p:spPr>
        <p:txBody>
          <a:bodyPr vert="horz" lIns="91440" tIns="35271" rIns="91440" bIns="45720" rtlCol="0" anchor="ctr">
            <a:norm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dirty="0"/>
              <a:t>SAE &amp; Facilitated Status</a:t>
            </a:r>
          </a:p>
        </p:txBody>
      </p:sp>
      <p:sp>
        <p:nvSpPr>
          <p:cNvPr id="40962" name="Rectangle 2"/>
          <p:cNvSpPr>
            <a:spLocks noGrp="1" noChangeArrowheads="1"/>
          </p:cNvSpPr>
          <p:nvPr>
            <p:ph type="body" idx="4294967295"/>
          </p:nvPr>
        </p:nvSpPr>
        <p:spPr>
          <a:xfrm>
            <a:off x="2079419" y="2039710"/>
            <a:ext cx="8033163" cy="3755914"/>
          </a:xfrm>
          <a:ln/>
        </p:spPr>
        <p:txBody>
          <a:bodyPr>
            <a:normAutofit/>
          </a:bodyPr>
          <a:lstStyle/>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Physician cannot admit – facilitator can</a:t>
            </a:r>
          </a:p>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Provision of appeal – if the individual resists admission (protesting patient)</a:t>
            </a:r>
          </a:p>
        </p:txBody>
      </p:sp>
    </p:spTree>
    <p:extLst>
      <p:ext uri="{BB962C8B-B14F-4D97-AF65-F5344CB8AC3E}">
        <p14:creationId xmlns:p14="http://schemas.microsoft.com/office/powerpoint/2010/main" val="307682498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1980768" y="275070"/>
            <a:ext cx="8230464"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it-IT" altLang="en-US" sz="4000" dirty="0">
                <a:latin typeface="Myriad Pro"/>
              </a:rPr>
              <a:t>Least restrictive</a:t>
            </a:r>
          </a:p>
        </p:txBody>
      </p:sp>
      <p:sp>
        <p:nvSpPr>
          <p:cNvPr id="41986" name="Text Box 2"/>
          <p:cNvSpPr txBox="1">
            <a:spLocks noChangeArrowheads="1"/>
          </p:cNvSpPr>
          <p:nvPr/>
        </p:nvSpPr>
        <p:spPr bwMode="auto">
          <a:xfrm>
            <a:off x="1378527" y="1700820"/>
            <a:ext cx="9434946" cy="218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0200" indent="-33020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panose="020B0604020202020204" pitchFamily="34" charset="0"/>
                <a:ea typeface="Microsoft YaHei" panose="020B0503020204020204" pitchFamily="34" charset="-122"/>
              </a:defRPr>
            </a:lvl1pPr>
            <a:lvl2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panose="020B0604020202020204" pitchFamily="34" charset="0"/>
                <a:ea typeface="Microsoft YaHei" panose="020B0503020204020204" pitchFamily="34" charset="-122"/>
              </a:defRPr>
            </a:lvl2pPr>
            <a:lvl3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panose="020B0604020202020204" pitchFamily="34" charset="0"/>
                <a:ea typeface="Microsoft YaHei" panose="020B0503020204020204" pitchFamily="34" charset="-122"/>
              </a:defRPr>
            </a:lvl3pPr>
            <a:lvl4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panose="020B0604020202020204" pitchFamily="34" charset="0"/>
                <a:ea typeface="Microsoft YaHei" panose="020B0503020204020204" pitchFamily="34" charset="-122"/>
              </a:defRPr>
            </a:lvl4pPr>
            <a:lvl5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panose="020B0604020202020204" pitchFamily="34" charset="0"/>
                <a:ea typeface="Microsoft YaHei" panose="020B0503020204020204" pitchFamily="34" charset="-122"/>
              </a:defRPr>
            </a:lvl9pPr>
          </a:lstStyle>
          <a:p>
            <a:pPr>
              <a:spcBef>
                <a:spcPts val="544"/>
              </a:spcBef>
              <a:buFont typeface="Arial" panose="020B0604020202020204" pitchFamily="34" charset="0"/>
              <a:buChar char="•"/>
            </a:pPr>
            <a:r>
              <a:rPr lang="en-GB" altLang="en-US" sz="2400" dirty="0">
                <a:latin typeface="Myriad Pro"/>
              </a:rPr>
              <a:t>“Every patient shall have the right to be treated in the least restrictive environment and with the least restrictive or intrusive treatment appropriate to the patient’s health needs and the need to protect the physical safety of others.” </a:t>
            </a:r>
            <a:r>
              <a:rPr lang="en-GB" altLang="en-US" sz="2400" i="1" dirty="0">
                <a:latin typeface="Myriad Pro"/>
              </a:rPr>
              <a:t>(Principle 9(1), MI Principles)</a:t>
            </a:r>
          </a:p>
        </p:txBody>
      </p:sp>
      <p:grpSp>
        <p:nvGrpSpPr>
          <p:cNvPr id="41987" name="Group 3"/>
          <p:cNvGrpSpPr>
            <a:grpSpLocks/>
          </p:cNvGrpSpPr>
          <p:nvPr/>
        </p:nvGrpSpPr>
        <p:grpSpPr bwMode="auto">
          <a:xfrm>
            <a:off x="3291306" y="4117394"/>
            <a:ext cx="5609389" cy="1821791"/>
            <a:chOff x="1274" y="2859"/>
            <a:chExt cx="3895" cy="1265"/>
          </a:xfrm>
        </p:grpSpPr>
        <p:pic>
          <p:nvPicPr>
            <p:cNvPr id="419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4" y="2859"/>
              <a:ext cx="3895" cy="12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89" name="Text Box 5"/>
            <p:cNvSpPr txBox="1">
              <a:spLocks noChangeArrowheads="1"/>
            </p:cNvSpPr>
            <p:nvPr/>
          </p:nvSpPr>
          <p:spPr bwMode="auto">
            <a:xfrm>
              <a:off x="1274" y="2859"/>
              <a:ext cx="3895" cy="1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sz="1633"/>
            </a:p>
          </p:txBody>
        </p:sp>
      </p:grpSp>
    </p:spTree>
    <p:extLst>
      <p:ext uri="{BB962C8B-B14F-4D97-AF65-F5344CB8AC3E}">
        <p14:creationId xmlns:p14="http://schemas.microsoft.com/office/powerpoint/2010/main" val="22407905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idx="4294967295"/>
          </p:nvPr>
        </p:nvSpPr>
        <p:spPr>
          <a:xfrm>
            <a:off x="1981488" y="578429"/>
            <a:ext cx="8229024" cy="1144921"/>
          </a:xfrm>
          <a:ln/>
        </p:spPr>
        <p:txBody>
          <a:bodyPr vert="horz" lIns="91440" tIns="35271" rIns="91440" bIns="45720" rtlCol="0" anchor="ctr">
            <a:norm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dirty="0"/>
              <a:t>Promoting autonomy - tools</a:t>
            </a:r>
          </a:p>
        </p:txBody>
      </p:sp>
      <p:sp>
        <p:nvSpPr>
          <p:cNvPr id="47106" name="Rectangle 2"/>
          <p:cNvSpPr>
            <a:spLocks noGrp="1" noChangeArrowheads="1"/>
          </p:cNvSpPr>
          <p:nvPr>
            <p:ph type="body" idx="4294967295"/>
          </p:nvPr>
        </p:nvSpPr>
        <p:spPr>
          <a:xfrm>
            <a:off x="2091611" y="2186014"/>
            <a:ext cx="8033163" cy="3755914"/>
          </a:xfrm>
          <a:ln/>
        </p:spPr>
        <p:txBody>
          <a:bodyPr>
            <a:normAutofit/>
          </a:bodyPr>
          <a:lstStyle/>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Advance Directives</a:t>
            </a:r>
          </a:p>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Representation Agreements</a:t>
            </a:r>
          </a:p>
          <a:p>
            <a:pPr marL="385968" indent="-290916">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en-IN" altLang="en-US" sz="2800" dirty="0"/>
              <a:t>Enduring Power of Attorney</a:t>
            </a:r>
          </a:p>
        </p:txBody>
      </p:sp>
    </p:spTree>
    <p:extLst>
      <p:ext uri="{BB962C8B-B14F-4D97-AF65-F5344CB8AC3E}">
        <p14:creationId xmlns:p14="http://schemas.microsoft.com/office/powerpoint/2010/main" val="27133830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ChangeArrowheads="1"/>
          </p:cNvSpPr>
          <p:nvPr>
            <p:ph type="title" idx="4294967295"/>
          </p:nvPr>
        </p:nvSpPr>
        <p:spPr>
          <a:xfrm>
            <a:off x="3917917" y="957263"/>
            <a:ext cx="4331782" cy="1143000"/>
          </a:xfrm>
          <a:ln/>
        </p:spPr>
        <p:txBody>
          <a:bodyPr>
            <a:normAutofit/>
          </a:bodyPr>
          <a:lstStyle/>
          <a:p>
            <a:pPr algn="ct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sz="2800" dirty="0"/>
              <a:t>And Lastly....</a:t>
            </a:r>
          </a:p>
        </p:txBody>
      </p:sp>
      <p:sp>
        <p:nvSpPr>
          <p:cNvPr id="48130" name="Rectangle 2"/>
          <p:cNvSpPr>
            <a:spLocks noGrp="1" noChangeArrowheads="1"/>
          </p:cNvSpPr>
          <p:nvPr>
            <p:ph type="subTitle" idx="4294967295"/>
          </p:nvPr>
        </p:nvSpPr>
        <p:spPr>
          <a:xfrm>
            <a:off x="3894643" y="1795463"/>
            <a:ext cx="4402714" cy="3752850"/>
          </a:xfrm>
          <a:ln/>
        </p:spPr>
        <p:txBody>
          <a:bodyPr vert="horz" lIns="91440" tIns="0" rIns="91440" bIns="45720" rtlCol="0" anchor="ctr" anchorCtr="0">
            <a:normAutofit/>
          </a:bodyPr>
          <a:lstStyle/>
          <a:p>
            <a:pPr indent="-308199">
              <a:spcAft>
                <a:spcPct val="0"/>
              </a:spcAft>
              <a:buNone/>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sz="4355" dirty="0">
                <a:solidFill>
                  <a:srgbClr val="280099"/>
                </a:solidFill>
              </a:rPr>
              <a:t>“Dignity of Risk”</a:t>
            </a:r>
          </a:p>
        </p:txBody>
      </p:sp>
    </p:spTree>
    <p:extLst>
      <p:ext uri="{BB962C8B-B14F-4D97-AF65-F5344CB8AC3E}">
        <p14:creationId xmlns:p14="http://schemas.microsoft.com/office/powerpoint/2010/main" val="303545041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ChangeArrowheads="1"/>
          </p:cNvSpPr>
          <p:nvPr>
            <p:ph type="title" idx="4294967295"/>
          </p:nvPr>
        </p:nvSpPr>
        <p:spPr>
          <a:xfrm>
            <a:off x="1967857" y="761310"/>
            <a:ext cx="8223263" cy="1139160"/>
          </a:xfrm>
          <a:ln/>
        </p:spPr>
        <p:txBody>
          <a:bodyPr>
            <a:norm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sz="2800" dirty="0"/>
              <a:t>Discrimination in Health Care</a:t>
            </a:r>
          </a:p>
        </p:txBody>
      </p:sp>
      <p:sp>
        <p:nvSpPr>
          <p:cNvPr id="49154" name="Rectangle 2"/>
          <p:cNvSpPr>
            <a:spLocks noGrp="1" noChangeArrowheads="1"/>
          </p:cNvSpPr>
          <p:nvPr>
            <p:ph type="body" idx="4294967295"/>
          </p:nvPr>
        </p:nvSpPr>
        <p:spPr>
          <a:xfrm>
            <a:off x="2151525" y="2182091"/>
            <a:ext cx="8027403" cy="2572789"/>
          </a:xfrm>
          <a:ln/>
        </p:spPr>
        <p:txBody>
          <a:bodyPr>
            <a:noAutofit/>
          </a:bodyPr>
          <a:lstStyle/>
          <a:p>
            <a:pPr indent="-309639">
              <a:buNone/>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sz="2800" dirty="0"/>
              <a:t>Discrimination in general health </a:t>
            </a:r>
            <a:r>
              <a:rPr lang="en-IN" altLang="en-US" sz="2800" dirty="0" smtClean="0"/>
              <a:t>care</a:t>
            </a:r>
          </a:p>
          <a:p>
            <a:pPr indent="-309639">
              <a:buNone/>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endParaRPr lang="en-IN" altLang="en-US" sz="2800" dirty="0"/>
          </a:p>
          <a:p>
            <a:pPr indent="-309639">
              <a:buNone/>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sz="2800" dirty="0"/>
              <a:t>Discrimination in provision of mental health </a:t>
            </a:r>
            <a:r>
              <a:rPr lang="en-IN" altLang="en-US" sz="2800" dirty="0" smtClean="0"/>
              <a:t>care</a:t>
            </a:r>
          </a:p>
          <a:p>
            <a:pPr indent="-309639">
              <a:buNone/>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endParaRPr lang="en-IN" altLang="en-US" sz="2800" dirty="0"/>
          </a:p>
          <a:p>
            <a:pPr indent="-309639">
              <a:buNone/>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sz="2800" dirty="0"/>
              <a:t>Discrimination in provision of health insurance</a:t>
            </a:r>
          </a:p>
        </p:txBody>
      </p:sp>
    </p:spTree>
    <p:extLst>
      <p:ext uri="{BB962C8B-B14F-4D97-AF65-F5344CB8AC3E}">
        <p14:creationId xmlns:p14="http://schemas.microsoft.com/office/powerpoint/2010/main" val="15818245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idx="4294967295"/>
          </p:nvPr>
        </p:nvSpPr>
        <p:spPr>
          <a:xfrm>
            <a:off x="1996561" y="541854"/>
            <a:ext cx="8223263" cy="1139160"/>
          </a:xfrm>
          <a:ln/>
        </p:spPr>
        <p:txBody>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dirty="0"/>
              <a:t>Right to Information</a:t>
            </a:r>
          </a:p>
        </p:txBody>
      </p:sp>
      <p:sp>
        <p:nvSpPr>
          <p:cNvPr id="50178" name="Rectangle 2"/>
          <p:cNvSpPr>
            <a:spLocks noGrp="1" noChangeArrowheads="1"/>
          </p:cNvSpPr>
          <p:nvPr>
            <p:ph type="body" idx="4294967295"/>
          </p:nvPr>
        </p:nvSpPr>
        <p:spPr>
          <a:xfrm>
            <a:off x="2082299" y="2039709"/>
            <a:ext cx="8027403" cy="3750154"/>
          </a:xfrm>
          <a:ln/>
        </p:spPr>
        <p:txBody>
          <a:bodyPr>
            <a:normAutofit fontScale="92500" lnSpcReduction="10000"/>
          </a:bodyPr>
          <a:lstStyle/>
          <a:p>
            <a:pPr indent="-309639">
              <a:buNone/>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sz="2800" dirty="0"/>
              <a:t>Access to medical records</a:t>
            </a:r>
          </a:p>
          <a:p>
            <a:pPr indent="-309639">
              <a:buNone/>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endParaRPr lang="en-IN" altLang="en-US" sz="2800" dirty="0" smtClean="0"/>
          </a:p>
          <a:p>
            <a:pPr indent="-309639">
              <a:buNone/>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sz="2800" dirty="0" smtClean="0"/>
              <a:t>To </a:t>
            </a:r>
            <a:r>
              <a:rPr lang="en-IN" altLang="en-US" sz="2800" dirty="0"/>
              <a:t>whom </a:t>
            </a:r>
          </a:p>
          <a:p>
            <a:pPr lvl="1" indent="-257793">
              <a:buNone/>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endParaRPr lang="en-IN" altLang="en-US" sz="2800" dirty="0" smtClean="0"/>
          </a:p>
          <a:p>
            <a:pPr lvl="1" indent="-257793">
              <a:buNone/>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sz="2800" dirty="0" smtClean="0"/>
              <a:t>Person </a:t>
            </a:r>
            <a:r>
              <a:rPr lang="en-IN" altLang="en-US" sz="2800" dirty="0"/>
              <a:t>with mental illness</a:t>
            </a:r>
          </a:p>
          <a:p>
            <a:pPr lvl="1" indent="-257793">
              <a:buNone/>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endParaRPr lang="en-IN" altLang="en-US" sz="2800" dirty="0" smtClean="0"/>
          </a:p>
          <a:p>
            <a:pPr lvl="1" indent="-257793">
              <a:buNone/>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sz="2800" dirty="0" smtClean="0"/>
              <a:t>To </a:t>
            </a:r>
            <a:r>
              <a:rPr lang="en-IN" altLang="en-US" sz="2800" dirty="0"/>
              <a:t>their nominee/supporter</a:t>
            </a:r>
          </a:p>
          <a:p>
            <a:pPr lvl="1" indent="-257793">
              <a:buNone/>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endParaRPr lang="en-IN" altLang="en-US" sz="2800" dirty="0" smtClean="0"/>
          </a:p>
          <a:p>
            <a:pPr lvl="1" indent="-257793">
              <a:buNone/>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sz="2800" dirty="0" smtClean="0"/>
              <a:t>To </a:t>
            </a:r>
            <a:r>
              <a:rPr lang="en-IN" altLang="en-US" sz="2800" dirty="0"/>
              <a:t>Family ?</a:t>
            </a:r>
          </a:p>
        </p:txBody>
      </p:sp>
    </p:spTree>
    <p:extLst>
      <p:ext uri="{BB962C8B-B14F-4D97-AF65-F5344CB8AC3E}">
        <p14:creationId xmlns:p14="http://schemas.microsoft.com/office/powerpoint/2010/main" val="3159444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idx="4294967295"/>
          </p:nvPr>
        </p:nvSpPr>
        <p:spPr>
          <a:xfrm>
            <a:off x="1967857" y="590622"/>
            <a:ext cx="8223263" cy="1139160"/>
          </a:xfrm>
          <a:ln/>
        </p:spPr>
        <p:txBody>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dirty="0"/>
              <a:t>Confidentiality</a:t>
            </a:r>
          </a:p>
        </p:txBody>
      </p:sp>
      <p:sp>
        <p:nvSpPr>
          <p:cNvPr id="51202" name="Rectangle 2"/>
          <p:cNvSpPr>
            <a:spLocks noGrp="1" noChangeArrowheads="1"/>
          </p:cNvSpPr>
          <p:nvPr>
            <p:ph type="body" idx="4294967295"/>
          </p:nvPr>
        </p:nvSpPr>
        <p:spPr>
          <a:xfrm>
            <a:off x="2045723" y="2051901"/>
            <a:ext cx="8027403" cy="3750154"/>
          </a:xfrm>
          <a:ln/>
        </p:spPr>
        <p:txBody>
          <a:bodyPr>
            <a:normAutofit/>
          </a:bodyPr>
          <a:lstStyle/>
          <a:p>
            <a:pPr indent="-309639">
              <a:buNone/>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sz="2800" dirty="0"/>
              <a:t>Of mental health care &amp; medical information</a:t>
            </a:r>
          </a:p>
          <a:p>
            <a:pPr indent="-309639">
              <a:buNone/>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sz="2800" dirty="0"/>
              <a:t>In media</a:t>
            </a:r>
          </a:p>
          <a:p>
            <a:pPr indent="-309639">
              <a:buNone/>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endParaRPr lang="en-IN" altLang="en-US" sz="2800" dirty="0"/>
          </a:p>
        </p:txBody>
      </p:sp>
    </p:spTree>
    <p:extLst>
      <p:ext uri="{BB962C8B-B14F-4D97-AF65-F5344CB8AC3E}">
        <p14:creationId xmlns:p14="http://schemas.microsoft.com/office/powerpoint/2010/main" val="1175370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ChangeArrowheads="1"/>
          </p:cNvSpPr>
          <p:nvPr>
            <p:ph type="title" idx="4294967295"/>
          </p:nvPr>
        </p:nvSpPr>
        <p:spPr>
          <a:xfrm>
            <a:off x="1984369" y="273630"/>
            <a:ext cx="8223263" cy="1139160"/>
          </a:xfrm>
          <a:ln/>
        </p:spPr>
        <p:txBody>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dirty="0"/>
              <a:t>Protection from </a:t>
            </a:r>
            <a:r>
              <a:rPr lang="en-IN" altLang="en-US" dirty="0" smtClean="0"/>
              <a:t>Torture, Cruel, inhuman and degrading </a:t>
            </a:r>
            <a:r>
              <a:rPr lang="en-IN" altLang="en-US" dirty="0"/>
              <a:t>&amp; inhuman treatment</a:t>
            </a:r>
          </a:p>
        </p:txBody>
      </p:sp>
      <p:sp>
        <p:nvSpPr>
          <p:cNvPr id="52226" name="Rectangle 2"/>
          <p:cNvSpPr>
            <a:spLocks noGrp="1" noChangeArrowheads="1"/>
          </p:cNvSpPr>
          <p:nvPr>
            <p:ph type="body" idx="4294967295"/>
          </p:nvPr>
        </p:nvSpPr>
        <p:spPr>
          <a:xfrm>
            <a:off x="1876852" y="1795869"/>
            <a:ext cx="8438297" cy="3750154"/>
          </a:xfrm>
          <a:ln/>
        </p:spPr>
        <p:txBody>
          <a:bodyPr>
            <a:normAutofit/>
          </a:bodyPr>
          <a:lstStyle/>
          <a:p>
            <a:pPr indent="-309639">
              <a:buNone/>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sz="2800" dirty="0"/>
              <a:t>May not be required if general legislation covers it</a:t>
            </a:r>
          </a:p>
          <a:p>
            <a:pPr indent="-309639">
              <a:buNone/>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endParaRPr lang="en-IN" altLang="en-US" sz="2800" dirty="0" smtClean="0"/>
          </a:p>
          <a:p>
            <a:pPr indent="-309639">
              <a:buNone/>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sz="2800" dirty="0" smtClean="0"/>
              <a:t>However </a:t>
            </a:r>
            <a:r>
              <a:rPr lang="en-IN" altLang="en-US" sz="2800" dirty="0"/>
              <a:t>useful to restate it in the law again for mental health </a:t>
            </a:r>
          </a:p>
        </p:txBody>
      </p:sp>
    </p:spTree>
    <p:extLst>
      <p:ext uri="{BB962C8B-B14F-4D97-AF65-F5344CB8AC3E}">
        <p14:creationId xmlns:p14="http://schemas.microsoft.com/office/powerpoint/2010/main" val="28925377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1850435" y="273631"/>
            <a:ext cx="7510388" cy="65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IN" altLang="en-US" sz="4355" dirty="0">
                <a:cs typeface="Arial Unicode MS" panose="020B0604020202020204" pitchFamily="34" charset="-128"/>
              </a:rPr>
              <a:t>CHOICE !</a:t>
            </a:r>
          </a:p>
        </p:txBody>
      </p:sp>
      <p:pic>
        <p:nvPicPr>
          <p:cNvPr id="1026" name="Picture 2" descr="Diane Ackerman on what working as a suicide prevention hotline volunteer taught her about the human spiri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939" y="1747520"/>
            <a:ext cx="6955941"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02323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idx="4294967295"/>
          </p:nvPr>
        </p:nvSpPr>
        <p:spPr>
          <a:xfrm>
            <a:off x="1980049" y="273629"/>
            <a:ext cx="8229024" cy="1144921"/>
          </a:xfrm>
          <a:ln/>
        </p:spPr>
        <p:txBody>
          <a:bodyPr vert="horz" lIns="91440" tIns="35271" rIns="91440" bIns="45720" rtlCol="0" anchor="ctr">
            <a:norm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IN" altLang="en-US"/>
              <a:t>Access to Mental Health Care</a:t>
            </a:r>
          </a:p>
        </p:txBody>
      </p:sp>
      <p:sp>
        <p:nvSpPr>
          <p:cNvPr id="9218" name="Rectangle 2"/>
          <p:cNvSpPr>
            <a:spLocks noGrp="1" noChangeArrowheads="1"/>
          </p:cNvSpPr>
          <p:nvPr>
            <p:ph type="body" idx="4294967295"/>
          </p:nvPr>
        </p:nvSpPr>
        <p:spPr>
          <a:xfrm>
            <a:off x="1730310" y="2385149"/>
            <a:ext cx="9222170" cy="3905690"/>
          </a:xfrm>
          <a:ln/>
        </p:spPr>
        <p:txBody>
          <a:bodyPr vert="horz" lIns="91440" tIns="0" rIns="91440" bIns="45720" rtlCol="0" anchor="t" anchorCtr="0">
            <a:normAutofit/>
          </a:bodyPr>
          <a:lstStyle/>
          <a:p>
            <a:pPr marL="385968" indent="-290916">
              <a:lnSpc>
                <a:spcPct val="102000"/>
              </a:lnSpc>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it-IT" altLang="en-US" sz="2800" dirty="0">
                <a:latin typeface="Calibri" panose="020F0502020204030204" pitchFamily="34" charset="0"/>
              </a:rPr>
              <a:t>Integration</a:t>
            </a:r>
          </a:p>
          <a:p>
            <a:pPr marL="385968" indent="-290916">
              <a:lnSpc>
                <a:spcPct val="102000"/>
              </a:lnSpc>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it-IT" altLang="en-US" sz="2800" dirty="0">
                <a:latin typeface="Calibri" panose="020F0502020204030204" pitchFamily="34" charset="0"/>
              </a:rPr>
              <a:t>Prevention, Promotion, Treatment &amp; Rehabilitation</a:t>
            </a:r>
          </a:p>
          <a:p>
            <a:pPr marL="385968" indent="-290916">
              <a:lnSpc>
                <a:spcPct val="102000"/>
              </a:lnSpc>
              <a:buClr>
                <a:srgbClr val="FF6633"/>
              </a:buClr>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it-IT" altLang="en-US" sz="2800" dirty="0">
                <a:latin typeface="Calibri" panose="020F0502020204030204" pitchFamily="34" charset="0"/>
              </a:rPr>
              <a:t>Access barriers</a:t>
            </a:r>
          </a:p>
          <a:p>
            <a:pPr marL="1561155" lvl="1" indent="-517025">
              <a:lnSpc>
                <a:spcPct val="102000"/>
              </a:lnSpc>
              <a:buClr>
                <a:srgbClr val="FF6633"/>
              </a:buClr>
              <a:buSzPct val="75000"/>
              <a:buFont typeface="Symbol" panose="05050102010706020507" pitchFamily="18"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it-IT" altLang="en-US" sz="2903" dirty="0">
                <a:solidFill>
                  <a:srgbClr val="000000"/>
                </a:solidFill>
                <a:latin typeface="Calibri" panose="020F0502020204030204" pitchFamily="34" charset="0"/>
                <a:ea typeface="SimSun" panose="02010600030101010101" pitchFamily="2" charset="-122"/>
              </a:rPr>
              <a:t>Availability</a:t>
            </a:r>
          </a:p>
          <a:p>
            <a:pPr marL="1561155" lvl="1" indent="-517025">
              <a:lnSpc>
                <a:spcPct val="102000"/>
              </a:lnSpc>
              <a:buClr>
                <a:srgbClr val="FF6633"/>
              </a:buClr>
              <a:buSzPct val="75000"/>
              <a:buFont typeface="Symbol" panose="05050102010706020507" pitchFamily="18"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it-IT" altLang="en-US" sz="2903" dirty="0">
                <a:solidFill>
                  <a:srgbClr val="000000"/>
                </a:solidFill>
                <a:latin typeface="Calibri" panose="020F0502020204030204" pitchFamily="34" charset="0"/>
                <a:ea typeface="SimSun" panose="02010600030101010101" pitchFamily="2" charset="-122"/>
              </a:rPr>
              <a:t>Financial and Geographical accessibility</a:t>
            </a:r>
          </a:p>
          <a:p>
            <a:pPr marL="1561155" lvl="1" indent="-517025">
              <a:lnSpc>
                <a:spcPct val="102000"/>
              </a:lnSpc>
              <a:buClr>
                <a:srgbClr val="FF6633"/>
              </a:buClr>
              <a:buSzPct val="75000"/>
              <a:buFont typeface="Symbol" panose="05050102010706020507" pitchFamily="18"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it-IT" altLang="en-US" sz="2903" dirty="0">
                <a:solidFill>
                  <a:srgbClr val="000000"/>
                </a:solidFill>
                <a:latin typeface="Calibri" panose="020F0502020204030204" pitchFamily="34" charset="0"/>
                <a:ea typeface="SimSun" panose="02010600030101010101" pitchFamily="2" charset="-122"/>
              </a:rPr>
              <a:t>Quality</a:t>
            </a:r>
          </a:p>
        </p:txBody>
      </p:sp>
    </p:spTree>
    <p:extLst>
      <p:ext uri="{BB962C8B-B14F-4D97-AF65-F5344CB8AC3E}">
        <p14:creationId xmlns:p14="http://schemas.microsoft.com/office/powerpoint/2010/main" val="15932616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1980049" y="273629"/>
            <a:ext cx="8229024" cy="5278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4"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IN" altLang="en-US" sz="2903">
                <a:solidFill>
                  <a:srgbClr val="280099"/>
                </a:solidFill>
                <a:cs typeface="Arial Unicode MS" panose="020B0604020202020204" pitchFamily="34" charset="-128"/>
              </a:rPr>
              <a:t>Access to Mental Health Care</a:t>
            </a:r>
          </a:p>
          <a:p>
            <a:pPr algn="ctr">
              <a:buClrTx/>
              <a:buFontTx/>
              <a:buNone/>
            </a:pPr>
            <a:r>
              <a:rPr lang="en-IN" altLang="en-US" sz="2903">
                <a:solidFill>
                  <a:srgbClr val="280099"/>
                </a:solidFill>
                <a:cs typeface="Arial Unicode MS" panose="020B0604020202020204" pitchFamily="34" charset="-128"/>
              </a:rPr>
              <a:t>Example from Mental Health Care Bill (India)</a:t>
            </a:r>
          </a:p>
        </p:txBody>
      </p:sp>
    </p:spTree>
    <p:extLst>
      <p:ext uri="{BB962C8B-B14F-4D97-AF65-F5344CB8AC3E}">
        <p14:creationId xmlns:p14="http://schemas.microsoft.com/office/powerpoint/2010/main" val="36324595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0" y="1778000"/>
            <a:ext cx="9997440" cy="3693319"/>
          </a:xfrm>
          <a:prstGeom prst="rect">
            <a:avLst/>
          </a:prstGeom>
        </p:spPr>
        <p:txBody>
          <a:bodyPr wrap="square">
            <a:spAutoFit/>
          </a:bodyPr>
          <a:lstStyle/>
          <a:p>
            <a:r>
              <a:rPr lang="en-IN" b="1" dirty="0">
                <a:latin typeface="TimesNewRomanPS-BoldMT"/>
              </a:rPr>
              <a:t>18. </a:t>
            </a:r>
            <a:r>
              <a:rPr lang="en-IN" dirty="0">
                <a:latin typeface="TimesNewRomanPSMT"/>
              </a:rPr>
              <a:t>(</a:t>
            </a:r>
            <a:r>
              <a:rPr lang="en-IN" i="1" dirty="0">
                <a:latin typeface="TimesNewRomanPS-ItalicMT"/>
              </a:rPr>
              <a:t>1</a:t>
            </a:r>
            <a:r>
              <a:rPr lang="en-IN" dirty="0">
                <a:latin typeface="TimesNewRomanPSMT"/>
              </a:rPr>
              <a:t>) Every person shall have a right to access mental health care and treatment</a:t>
            </a:r>
          </a:p>
          <a:p>
            <a:r>
              <a:rPr lang="en-IN" dirty="0">
                <a:latin typeface="TimesNewRomanPSMT"/>
              </a:rPr>
              <a:t>from mental health services run or funded by the appropriate Government</a:t>
            </a:r>
            <a:r>
              <a:rPr lang="en-IN" dirty="0" smtClean="0">
                <a:latin typeface="TimesNewRomanPSMT"/>
              </a:rPr>
              <a:t>.</a:t>
            </a:r>
            <a:endParaRPr lang="en-IN" dirty="0">
              <a:latin typeface="TimesNewRomanPSMT"/>
            </a:endParaRPr>
          </a:p>
          <a:p>
            <a:endParaRPr lang="en-IN" dirty="0" smtClean="0">
              <a:latin typeface="TimesNewRomanPSMT"/>
            </a:endParaRPr>
          </a:p>
          <a:p>
            <a:r>
              <a:rPr lang="en-IN" dirty="0"/>
              <a:t>(</a:t>
            </a:r>
            <a:r>
              <a:rPr lang="en-IN" i="1" dirty="0"/>
              <a:t>2</a:t>
            </a:r>
            <a:r>
              <a:rPr lang="en-IN" dirty="0"/>
              <a:t>) The right to access mental health care and treatment shall mean mental </a:t>
            </a:r>
            <a:r>
              <a:rPr lang="en-IN" dirty="0" smtClean="0"/>
              <a:t>health services </a:t>
            </a:r>
            <a:r>
              <a:rPr lang="en-IN" dirty="0"/>
              <a:t>of affordable cost, of good quality, available in sufficient quantity, </a:t>
            </a:r>
            <a:r>
              <a:rPr lang="en-IN" dirty="0" smtClean="0"/>
              <a:t>accessible geographically</a:t>
            </a:r>
            <a:r>
              <a:rPr lang="en-IN" dirty="0"/>
              <a:t>, without discrimination on the basis of gender, sex, sexual orientation, religion</a:t>
            </a:r>
            <a:r>
              <a:rPr lang="en-IN" dirty="0" smtClean="0"/>
              <a:t>, culture</a:t>
            </a:r>
            <a:r>
              <a:rPr lang="en-IN" dirty="0"/>
              <a:t>, caste, social or political beliefs, class, disability or any other basis and provided in </a:t>
            </a:r>
            <a:r>
              <a:rPr lang="en-IN" dirty="0" smtClean="0"/>
              <a:t>a manner </a:t>
            </a:r>
            <a:r>
              <a:rPr lang="en-IN" dirty="0"/>
              <a:t>that is acceptable to persons with mental illness and their families and care-givers</a:t>
            </a:r>
            <a:r>
              <a:rPr lang="en-IN" dirty="0" smtClean="0"/>
              <a:t>.</a:t>
            </a:r>
          </a:p>
          <a:p>
            <a:endParaRPr lang="en-IN" dirty="0"/>
          </a:p>
          <a:p>
            <a:r>
              <a:rPr lang="en-IN" dirty="0"/>
              <a:t>(</a:t>
            </a:r>
            <a:r>
              <a:rPr lang="en-IN" i="1" dirty="0"/>
              <a:t>3</a:t>
            </a:r>
            <a:r>
              <a:rPr lang="en-IN" dirty="0"/>
              <a:t>) The appropriate Government shall make sufficient provision as may be necessary</a:t>
            </a:r>
            <a:r>
              <a:rPr lang="en-IN" dirty="0" smtClean="0"/>
              <a:t>, for </a:t>
            </a:r>
            <a:r>
              <a:rPr lang="en-IN" dirty="0"/>
              <a:t>a range of services required by persons with mental illness</a:t>
            </a:r>
            <a:r>
              <a:rPr lang="en-IN" dirty="0" smtClean="0"/>
              <a:t>. </a:t>
            </a:r>
          </a:p>
          <a:p>
            <a:endParaRPr lang="en-IN" dirty="0"/>
          </a:p>
          <a:p>
            <a:endParaRPr lang="en-IN" dirty="0"/>
          </a:p>
        </p:txBody>
      </p:sp>
    </p:spTree>
    <p:extLst>
      <p:ext uri="{BB962C8B-B14F-4D97-AF65-F5344CB8AC3E}">
        <p14:creationId xmlns:p14="http://schemas.microsoft.com/office/powerpoint/2010/main" val="706685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640" y="465703"/>
            <a:ext cx="10220960" cy="8956298"/>
          </a:xfrm>
          <a:prstGeom prst="rect">
            <a:avLst/>
          </a:prstGeom>
        </p:spPr>
        <p:txBody>
          <a:bodyPr wrap="square">
            <a:spAutoFit/>
          </a:bodyPr>
          <a:lstStyle/>
          <a:p>
            <a:r>
              <a:rPr lang="en-IN" dirty="0"/>
              <a:t>(</a:t>
            </a:r>
            <a:r>
              <a:rPr lang="en-IN" i="1" dirty="0"/>
              <a:t>4</a:t>
            </a:r>
            <a:r>
              <a:rPr lang="en-IN" dirty="0"/>
              <a:t>) Without prejudice to the generality of range of services under sub-section (</a:t>
            </a:r>
            <a:r>
              <a:rPr lang="en-IN" i="1" dirty="0"/>
              <a:t>3</a:t>
            </a:r>
            <a:r>
              <a:rPr lang="en-IN" dirty="0"/>
              <a:t>), such services shall include––</a:t>
            </a:r>
          </a:p>
          <a:p>
            <a:r>
              <a:rPr lang="en-IN" dirty="0"/>
              <a:t>(</a:t>
            </a:r>
            <a:r>
              <a:rPr lang="en-IN" i="1" dirty="0"/>
              <a:t>a</a:t>
            </a:r>
            <a:r>
              <a:rPr lang="en-IN" dirty="0"/>
              <a:t>) provision of acute mental health care services such as outpatient and inpatient services;</a:t>
            </a:r>
          </a:p>
          <a:p>
            <a:r>
              <a:rPr lang="en-IN" dirty="0"/>
              <a:t>(</a:t>
            </a:r>
            <a:r>
              <a:rPr lang="en-IN" i="1" dirty="0"/>
              <a:t>b</a:t>
            </a:r>
            <a:r>
              <a:rPr lang="en-IN" dirty="0"/>
              <a:t>) provision of half-way homes, sheltered accommodation, supported accommodation;</a:t>
            </a:r>
          </a:p>
          <a:p>
            <a:r>
              <a:rPr lang="en-IN" dirty="0"/>
              <a:t>(</a:t>
            </a:r>
            <a:r>
              <a:rPr lang="en-IN" i="1" dirty="0"/>
              <a:t>c</a:t>
            </a:r>
            <a:r>
              <a:rPr lang="en-IN" dirty="0"/>
              <a:t>) provision for mental health services to support family of person with mental illness or home based rehabilitation;</a:t>
            </a:r>
          </a:p>
          <a:p>
            <a:r>
              <a:rPr lang="en-IN" dirty="0"/>
              <a:t>(</a:t>
            </a:r>
            <a:r>
              <a:rPr lang="en-IN" i="1" dirty="0"/>
              <a:t>d</a:t>
            </a:r>
            <a:r>
              <a:rPr lang="en-IN" dirty="0"/>
              <a:t>) hospital and community based rehabilitation establishments and services;</a:t>
            </a:r>
          </a:p>
          <a:p>
            <a:r>
              <a:rPr lang="en-IN" dirty="0"/>
              <a:t>(</a:t>
            </a:r>
            <a:r>
              <a:rPr lang="en-IN" i="1" dirty="0"/>
              <a:t>e</a:t>
            </a:r>
            <a:r>
              <a:rPr lang="en-IN" dirty="0"/>
              <a:t>) provision for child mental health services and old age mental health services</a:t>
            </a:r>
            <a:r>
              <a:rPr lang="en-IN" dirty="0" smtClean="0"/>
              <a:t>.</a:t>
            </a:r>
          </a:p>
          <a:p>
            <a:endParaRPr lang="en-IN" dirty="0"/>
          </a:p>
          <a:p>
            <a:r>
              <a:rPr lang="en-IN" dirty="0"/>
              <a:t>(</a:t>
            </a:r>
            <a:r>
              <a:rPr lang="en-IN" i="1" dirty="0"/>
              <a:t>5</a:t>
            </a:r>
            <a:r>
              <a:rPr lang="en-IN" dirty="0"/>
              <a:t>) The appropriate Government shall,—</a:t>
            </a:r>
          </a:p>
          <a:p>
            <a:r>
              <a:rPr lang="en-IN" dirty="0"/>
              <a:t>(</a:t>
            </a:r>
            <a:r>
              <a:rPr lang="en-IN" i="1" dirty="0"/>
              <a:t>a</a:t>
            </a:r>
            <a:r>
              <a:rPr lang="en-IN" dirty="0"/>
              <a:t>) integrate mental health services into general health care services at all </a:t>
            </a:r>
            <a:r>
              <a:rPr lang="en-IN" dirty="0" smtClean="0"/>
              <a:t>levels of </a:t>
            </a:r>
            <a:r>
              <a:rPr lang="en-IN" dirty="0"/>
              <a:t>health care including primary, secondary and tertiary health care and in all </a:t>
            </a:r>
            <a:r>
              <a:rPr lang="en-IN" dirty="0" smtClean="0"/>
              <a:t>health programmes </a:t>
            </a:r>
            <a:r>
              <a:rPr lang="en-IN" dirty="0"/>
              <a:t>run by the appropriate Government;</a:t>
            </a:r>
          </a:p>
          <a:p>
            <a:r>
              <a:rPr lang="en-IN" dirty="0"/>
              <a:t>(</a:t>
            </a:r>
            <a:r>
              <a:rPr lang="en-IN" i="1" dirty="0"/>
              <a:t>b</a:t>
            </a:r>
            <a:r>
              <a:rPr lang="en-IN" dirty="0"/>
              <a:t>) provide treatment in a manner, which supports persons with mental illness </a:t>
            </a:r>
            <a:r>
              <a:rPr lang="en-IN" dirty="0" smtClean="0"/>
              <a:t>to live </a:t>
            </a:r>
            <a:r>
              <a:rPr lang="en-IN" dirty="0"/>
              <a:t>in the community and with their families;</a:t>
            </a:r>
          </a:p>
          <a:p>
            <a:r>
              <a:rPr lang="en-IN" dirty="0"/>
              <a:t>(</a:t>
            </a:r>
            <a:r>
              <a:rPr lang="en-IN" i="1" dirty="0"/>
              <a:t>c</a:t>
            </a:r>
            <a:r>
              <a:rPr lang="en-IN" dirty="0"/>
              <a:t>) ensure that the long term care in a mental health establishment for </a:t>
            </a:r>
            <a:r>
              <a:rPr lang="en-IN" dirty="0" smtClean="0"/>
              <a:t>treatment of </a:t>
            </a:r>
            <a:r>
              <a:rPr lang="en-IN" dirty="0"/>
              <a:t>mental illness shall be used only in exceptional circumstances, for as short a </a:t>
            </a:r>
            <a:r>
              <a:rPr lang="en-IN" dirty="0" smtClean="0"/>
              <a:t>duration as </a:t>
            </a:r>
            <a:r>
              <a:rPr lang="en-IN" dirty="0"/>
              <a:t>possible, and only as a last resort when appropriate community based treatment </a:t>
            </a:r>
            <a:r>
              <a:rPr lang="en-IN" dirty="0" smtClean="0"/>
              <a:t>has been </a:t>
            </a:r>
            <a:r>
              <a:rPr lang="en-IN" dirty="0"/>
              <a:t>tried and shown to have failed;</a:t>
            </a:r>
          </a:p>
          <a:p>
            <a:r>
              <a:rPr lang="en-IN" dirty="0"/>
              <a:t>(</a:t>
            </a:r>
            <a:r>
              <a:rPr lang="en-IN" i="1" dirty="0"/>
              <a:t>d</a:t>
            </a:r>
            <a:r>
              <a:rPr lang="en-IN" dirty="0"/>
              <a:t>) ensure that no person with mental illness (including children and </a:t>
            </a:r>
            <a:r>
              <a:rPr lang="en-IN" dirty="0" smtClean="0"/>
              <a:t>older persons</a:t>
            </a:r>
            <a:r>
              <a:rPr lang="en-IN" dirty="0"/>
              <a:t>) shall be required to travel long distances to access mental health </a:t>
            </a:r>
            <a:r>
              <a:rPr lang="en-IN" dirty="0" smtClean="0"/>
              <a:t>services and </a:t>
            </a:r>
            <a:r>
              <a:rPr lang="en-IN" dirty="0"/>
              <a:t>such services shall be available close to a place where a person with mental </a:t>
            </a:r>
            <a:r>
              <a:rPr lang="en-IN" dirty="0" smtClean="0"/>
              <a:t>illness resides</a:t>
            </a:r>
            <a:r>
              <a:rPr lang="en-IN" dirty="0"/>
              <a:t>;</a:t>
            </a:r>
          </a:p>
          <a:p>
            <a:r>
              <a:rPr lang="en-IN" dirty="0"/>
              <a:t>(</a:t>
            </a:r>
            <a:r>
              <a:rPr lang="en-IN" i="1" dirty="0"/>
              <a:t>e</a:t>
            </a:r>
            <a:r>
              <a:rPr lang="en-IN" dirty="0"/>
              <a:t>) ensure that as a minimum, mental health services run or funded by </a:t>
            </a:r>
            <a:r>
              <a:rPr lang="en-IN" dirty="0" smtClean="0"/>
              <a:t>Government shall </a:t>
            </a:r>
            <a:r>
              <a:rPr lang="en-IN" dirty="0"/>
              <a:t>be available in each district</a:t>
            </a:r>
            <a:r>
              <a:rPr lang="en-IN" dirty="0" smtClean="0"/>
              <a:t>; </a:t>
            </a:r>
            <a:endParaRPr lang="en-IN" dirty="0"/>
          </a:p>
          <a:p>
            <a:r>
              <a:rPr lang="en-IN" dirty="0"/>
              <a:t>(</a:t>
            </a:r>
            <a:r>
              <a:rPr lang="en-IN" i="1" dirty="0"/>
              <a:t>f</a:t>
            </a:r>
            <a:r>
              <a:rPr lang="en-IN" dirty="0"/>
              <a:t>) ensure, if minimum mental health services specified under sub-clause (</a:t>
            </a:r>
            <a:r>
              <a:rPr lang="en-IN" i="1" dirty="0"/>
              <a:t>e</a:t>
            </a:r>
            <a:r>
              <a:rPr lang="en-IN" dirty="0"/>
              <a:t>) </a:t>
            </a:r>
            <a:r>
              <a:rPr lang="en-IN" dirty="0" smtClean="0"/>
              <a:t>of sub-section </a:t>
            </a:r>
            <a:r>
              <a:rPr lang="en-IN" dirty="0"/>
              <a:t>(</a:t>
            </a:r>
            <a:r>
              <a:rPr lang="en-IN" i="1" dirty="0"/>
              <a:t>4</a:t>
            </a:r>
            <a:r>
              <a:rPr lang="en-IN" dirty="0"/>
              <a:t>) are not available in the district where a person with mental </a:t>
            </a:r>
            <a:r>
              <a:rPr lang="en-IN" dirty="0" smtClean="0"/>
              <a:t>illness resides</a:t>
            </a:r>
            <a:r>
              <a:rPr lang="en-IN" dirty="0"/>
              <a:t>, that the person with mental illness is entitled to access any other mental </a:t>
            </a:r>
            <a:r>
              <a:rPr lang="en-IN" dirty="0" smtClean="0"/>
              <a:t>health service </a:t>
            </a:r>
            <a:r>
              <a:rPr lang="en-IN" dirty="0"/>
              <a:t>in the district and the costs of treatment at such establishments in that </a:t>
            </a:r>
            <a:r>
              <a:rPr lang="en-IN" dirty="0" smtClean="0"/>
              <a:t>district will </a:t>
            </a:r>
            <a:r>
              <a:rPr lang="en-IN" dirty="0"/>
              <a:t>be borne by the appropriate Government</a:t>
            </a:r>
            <a:r>
              <a:rPr lang="en-IN" dirty="0" smtClean="0"/>
              <a:t>: </a:t>
            </a:r>
          </a:p>
          <a:p>
            <a:endParaRPr lang="en-IN" dirty="0"/>
          </a:p>
          <a:p>
            <a:r>
              <a:rPr lang="en-IN" dirty="0"/>
              <a:t>Provided that till such time the services under this sub-section are made available in </a:t>
            </a:r>
            <a:r>
              <a:rPr lang="en-IN" dirty="0" smtClean="0"/>
              <a:t>a health </a:t>
            </a:r>
            <a:r>
              <a:rPr lang="en-IN" dirty="0"/>
              <a:t>establishment run or funded by the appropriate Government, the </a:t>
            </a:r>
            <a:r>
              <a:rPr lang="en-IN" dirty="0" smtClean="0"/>
              <a:t>appropriate Government </a:t>
            </a:r>
            <a:r>
              <a:rPr lang="en-IN" dirty="0"/>
              <a:t>shall make rules regarding reimbursement of costs of treatment at such </a:t>
            </a:r>
            <a:r>
              <a:rPr lang="en-IN" dirty="0" smtClean="0"/>
              <a:t>mental health </a:t>
            </a:r>
            <a:r>
              <a:rPr lang="en-IN" dirty="0"/>
              <a:t>establishment.</a:t>
            </a:r>
            <a:endParaRPr lang="en-IN" dirty="0">
              <a:latin typeface="TimesNewRomanPSMT"/>
            </a:endParaRPr>
          </a:p>
        </p:txBody>
      </p:sp>
    </p:spTree>
    <p:extLst>
      <p:ext uri="{BB962C8B-B14F-4D97-AF65-F5344CB8AC3E}">
        <p14:creationId xmlns:p14="http://schemas.microsoft.com/office/powerpoint/2010/main" val="3322136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3440" y="2238445"/>
            <a:ext cx="10566400" cy="3139321"/>
          </a:xfrm>
          <a:prstGeom prst="rect">
            <a:avLst/>
          </a:prstGeom>
        </p:spPr>
        <p:txBody>
          <a:bodyPr wrap="square">
            <a:spAutoFit/>
          </a:bodyPr>
          <a:lstStyle/>
          <a:p>
            <a:r>
              <a:rPr lang="en-IN" dirty="0">
                <a:latin typeface="TimesNewRomanPSMT"/>
              </a:rPr>
              <a:t>(</a:t>
            </a:r>
            <a:r>
              <a:rPr lang="en-IN" i="1" dirty="0">
                <a:latin typeface="TimesNewRomanPS-ItalicMT"/>
              </a:rPr>
              <a:t>10</a:t>
            </a:r>
            <a:r>
              <a:rPr lang="en-IN" dirty="0">
                <a:latin typeface="TimesNewRomanPSMT"/>
              </a:rPr>
              <a:t>) Without prejudice to the generality of range of services under sub-section (</a:t>
            </a:r>
            <a:r>
              <a:rPr lang="en-IN" i="1" dirty="0">
                <a:latin typeface="TimesNewRomanPS-ItalicMT"/>
              </a:rPr>
              <a:t>3</a:t>
            </a:r>
            <a:r>
              <a:rPr lang="en-IN" dirty="0" smtClean="0">
                <a:latin typeface="TimesNewRomanPSMT"/>
              </a:rPr>
              <a:t>) of </a:t>
            </a:r>
            <a:r>
              <a:rPr lang="en-IN" dirty="0">
                <a:latin typeface="TimesNewRomanPSMT"/>
              </a:rPr>
              <a:t>section 18, the appropriate Government shall notify Essential Drug List and all </a:t>
            </a:r>
            <a:r>
              <a:rPr lang="en-IN" dirty="0" smtClean="0">
                <a:latin typeface="TimesNewRomanPSMT"/>
              </a:rPr>
              <a:t>medicines on </a:t>
            </a:r>
            <a:r>
              <a:rPr lang="en-IN" dirty="0">
                <a:latin typeface="TimesNewRomanPSMT"/>
              </a:rPr>
              <a:t>the Essential Drug List shall be made available free of cost to all persons with </a:t>
            </a:r>
            <a:r>
              <a:rPr lang="en-IN" dirty="0" smtClean="0">
                <a:latin typeface="TimesNewRomanPSMT"/>
              </a:rPr>
              <a:t>mental illness </a:t>
            </a:r>
            <a:r>
              <a:rPr lang="en-IN" dirty="0">
                <a:latin typeface="TimesNewRomanPSMT"/>
              </a:rPr>
              <a:t>at all times at health establishments run or funded by the appropriate </a:t>
            </a:r>
            <a:r>
              <a:rPr lang="en-IN" dirty="0" smtClean="0">
                <a:latin typeface="TimesNewRomanPSMT"/>
              </a:rPr>
              <a:t>Government starting </a:t>
            </a:r>
            <a:r>
              <a:rPr lang="en-IN" dirty="0">
                <a:latin typeface="TimesNewRomanPSMT"/>
              </a:rPr>
              <a:t>from Community Health Centres and upwards in the public health system</a:t>
            </a:r>
            <a:r>
              <a:rPr lang="en-IN" dirty="0" smtClean="0">
                <a:latin typeface="TimesNewRomanPSMT"/>
              </a:rPr>
              <a:t>:</a:t>
            </a:r>
          </a:p>
          <a:p>
            <a:endParaRPr lang="en-IN" dirty="0">
              <a:latin typeface="TimesNewRomanPSMT"/>
            </a:endParaRPr>
          </a:p>
          <a:p>
            <a:r>
              <a:rPr lang="en-IN" dirty="0">
                <a:latin typeface="TimesNewRomanPSMT"/>
              </a:rPr>
              <a:t>Provided that where the health professional of </a:t>
            </a:r>
            <a:r>
              <a:rPr lang="en-IN" dirty="0" err="1">
                <a:latin typeface="TimesNewRomanPSMT"/>
              </a:rPr>
              <a:t>ayurveda</a:t>
            </a:r>
            <a:r>
              <a:rPr lang="en-IN" dirty="0">
                <a:latin typeface="TimesNewRomanPSMT"/>
              </a:rPr>
              <a:t>, yoga, </a:t>
            </a:r>
            <a:r>
              <a:rPr lang="en-IN" dirty="0" err="1">
                <a:latin typeface="TimesNewRomanPSMT"/>
              </a:rPr>
              <a:t>unani</a:t>
            </a:r>
            <a:r>
              <a:rPr lang="en-IN" dirty="0">
                <a:latin typeface="TimesNewRomanPSMT"/>
              </a:rPr>
              <a:t>, siddha</a:t>
            </a:r>
            <a:r>
              <a:rPr lang="en-IN" dirty="0" smtClean="0">
                <a:latin typeface="TimesNewRomanPSMT"/>
              </a:rPr>
              <a:t>, homoeopathy </a:t>
            </a:r>
            <a:r>
              <a:rPr lang="en-IN" dirty="0">
                <a:latin typeface="TimesNewRomanPSMT"/>
              </a:rPr>
              <a:t>or naturopathy systems recognised by the Central Government are </a:t>
            </a:r>
            <a:r>
              <a:rPr lang="en-IN" dirty="0" smtClean="0">
                <a:latin typeface="TimesNewRomanPSMT"/>
              </a:rPr>
              <a:t>available in </a:t>
            </a:r>
            <a:r>
              <a:rPr lang="en-IN" dirty="0">
                <a:latin typeface="TimesNewRomanPSMT"/>
              </a:rPr>
              <a:t>any health establishment, the essential medicines from any similar list relating to </a:t>
            </a:r>
            <a:r>
              <a:rPr lang="en-IN" dirty="0" smtClean="0">
                <a:latin typeface="TimesNewRomanPSMT"/>
              </a:rPr>
              <a:t>the appropriate </a:t>
            </a:r>
            <a:r>
              <a:rPr lang="en-IN" dirty="0" err="1">
                <a:latin typeface="TimesNewRomanPSMT"/>
              </a:rPr>
              <a:t>ayurvada</a:t>
            </a:r>
            <a:r>
              <a:rPr lang="en-IN" dirty="0">
                <a:latin typeface="TimesNewRomanPSMT"/>
              </a:rPr>
              <a:t>, yoga, </a:t>
            </a:r>
            <a:r>
              <a:rPr lang="en-IN" dirty="0" err="1">
                <a:latin typeface="TimesNewRomanPSMT"/>
              </a:rPr>
              <a:t>unani</a:t>
            </a:r>
            <a:r>
              <a:rPr lang="en-IN" dirty="0">
                <a:latin typeface="TimesNewRomanPSMT"/>
              </a:rPr>
              <a:t>, siddha, homoeopathy or naturopathy systems shall </a:t>
            </a:r>
            <a:r>
              <a:rPr lang="en-IN" dirty="0" smtClean="0">
                <a:latin typeface="TimesNewRomanPSMT"/>
              </a:rPr>
              <a:t>also be </a:t>
            </a:r>
            <a:r>
              <a:rPr lang="en-IN" dirty="0">
                <a:latin typeface="TimesNewRomanPSMT"/>
              </a:rPr>
              <a:t>made available free of cost to all persons with mental illness.</a:t>
            </a:r>
            <a:endParaRPr lang="en-IN" dirty="0"/>
          </a:p>
        </p:txBody>
      </p:sp>
    </p:spTree>
    <p:extLst>
      <p:ext uri="{BB962C8B-B14F-4D97-AF65-F5344CB8AC3E}">
        <p14:creationId xmlns:p14="http://schemas.microsoft.com/office/powerpoint/2010/main" val="3461196908"/>
      </p:ext>
    </p:extLst>
  </p:cSld>
  <p:clrMapOvr>
    <a:masterClrMapping/>
  </p:clrMapOvr>
</p:sld>
</file>

<file path=ppt/theme/theme1.xml><?xml version="1.0" encoding="utf-8"?>
<a:theme xmlns:a="http://schemas.openxmlformats.org/drawingml/2006/main" name="Theme-CMHL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CMHLP" id="{84DFBEEA-8722-4DC8-839C-EC6880D58953}" vid="{5DBCF506-74C7-4A32-8E6F-55978E769D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Theme-CMHLP</Template>
  <TotalTime>70</TotalTime>
  <Words>2421</Words>
  <Application>Microsoft Office PowerPoint</Application>
  <PresentationFormat>Widescreen</PresentationFormat>
  <Paragraphs>259</Paragraphs>
  <Slides>48</Slides>
  <Notes>43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48</vt:i4>
      </vt:variant>
    </vt:vector>
  </HeadingPairs>
  <TitlesOfParts>
    <vt:vector size="61" baseType="lpstr">
      <vt:lpstr>Arial Unicode MS</vt:lpstr>
      <vt:lpstr>Microsoft YaHei</vt:lpstr>
      <vt:lpstr>SimSun</vt:lpstr>
      <vt:lpstr>Arial</vt:lpstr>
      <vt:lpstr>Calibri</vt:lpstr>
      <vt:lpstr>Myriad Pro</vt:lpstr>
      <vt:lpstr>Symbol</vt:lpstr>
      <vt:lpstr>TimesNewRoman</vt:lpstr>
      <vt:lpstr>TimesNewRomanPS-BoldMT</vt:lpstr>
      <vt:lpstr>TimesNewRomanPS-ItalicMT</vt:lpstr>
      <vt:lpstr>TimesNewRomanPSMT</vt:lpstr>
      <vt:lpstr>Wingdings</vt:lpstr>
      <vt:lpstr>Theme-CMHLP</vt:lpstr>
      <vt:lpstr>PowerPoint Presentation</vt:lpstr>
      <vt:lpstr>Content of Mental Health Legislation </vt:lpstr>
      <vt:lpstr>Single Law vs Multiple Laws</vt:lpstr>
      <vt:lpstr>Access to Mental Health Care</vt:lpstr>
      <vt:lpstr>Access to Mental Health Care</vt:lpstr>
      <vt:lpstr>PowerPoint Presentation</vt:lpstr>
      <vt:lpstr>PowerPoint Presentation</vt:lpstr>
      <vt:lpstr>PowerPoint Presentation</vt:lpstr>
      <vt:lpstr>PowerPoint Presentation</vt:lpstr>
      <vt:lpstr>PowerPoint Presentation</vt:lpstr>
      <vt:lpstr>Article 19 Right to live in the community </vt:lpstr>
      <vt:lpstr>PowerPoint Presentation</vt:lpstr>
      <vt:lpstr>Promote Voluntary Care</vt:lpstr>
      <vt:lpstr>Consent</vt:lpstr>
      <vt:lpstr>Consent</vt:lpstr>
      <vt:lpstr>Promoting Voluntary Care</vt:lpstr>
      <vt:lpstr>Incapacity</vt:lpstr>
      <vt:lpstr>Mental Capacity </vt:lpstr>
      <vt:lpstr>PowerPoint Presentation</vt:lpstr>
      <vt:lpstr>Legal Capacity as in CRPD</vt:lpstr>
      <vt:lpstr>Legal Capcity and CRPD</vt:lpstr>
      <vt:lpstr>Decision making Capability- Bach</vt:lpstr>
      <vt:lpstr>Decision Making Status</vt:lpstr>
      <vt:lpstr>Independent decision making</vt:lpstr>
      <vt:lpstr>Supported Decision making status</vt:lpstr>
      <vt:lpstr>How should the supporter act?</vt:lpstr>
      <vt:lpstr>How should the supporter act?</vt:lpstr>
      <vt:lpstr>How is this different from substituted decision making ?</vt:lpstr>
      <vt:lpstr>Facilitated Decision making status</vt:lpstr>
      <vt:lpstr>Facilitated Decision making status </vt:lpstr>
      <vt:lpstr>How is a facilitator appointed ?</vt:lpstr>
      <vt:lpstr>Best interest principle</vt:lpstr>
      <vt:lpstr>PowerPoint Presentation</vt:lpstr>
      <vt:lpstr>PowerPoint Presentation</vt:lpstr>
      <vt:lpstr>PowerPoint Presentation</vt:lpstr>
      <vt:lpstr>Accommodation</vt:lpstr>
      <vt:lpstr>Safeguards</vt:lpstr>
      <vt:lpstr>Serious Adverse Events</vt:lpstr>
      <vt:lpstr>SAE &amp; Decision making status</vt:lpstr>
      <vt:lpstr>SAE &amp; Facilitated Status</vt:lpstr>
      <vt:lpstr>PowerPoint Presentation</vt:lpstr>
      <vt:lpstr>Promoting autonomy - tools</vt:lpstr>
      <vt:lpstr>And Lastly....</vt:lpstr>
      <vt:lpstr>Discrimination in Health Care</vt:lpstr>
      <vt:lpstr>Right to Information</vt:lpstr>
      <vt:lpstr>Confidentiality</vt:lpstr>
      <vt:lpstr>Protection from Torture, Cruel, inhuman and degrading &amp; inhuman treatment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Soumitra Pathare</dc:creator>
  <cp:lastModifiedBy>Soumitra Pathare</cp:lastModifiedBy>
  <cp:revision>37</cp:revision>
  <dcterms:created xsi:type="dcterms:W3CDTF">2014-11-15T10:39:50Z</dcterms:created>
  <dcterms:modified xsi:type="dcterms:W3CDTF">2014-11-19T05:01:30Z</dcterms:modified>
</cp:coreProperties>
</file>