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4" r:id="rId2"/>
    <p:sldId id="320" r:id="rId3"/>
    <p:sldId id="340" r:id="rId4"/>
    <p:sldId id="368" r:id="rId5"/>
    <p:sldId id="332" r:id="rId6"/>
    <p:sldId id="371" r:id="rId7"/>
    <p:sldId id="337" r:id="rId8"/>
    <p:sldId id="373" r:id="rId9"/>
    <p:sldId id="378" r:id="rId10"/>
    <p:sldId id="399" r:id="rId11"/>
    <p:sldId id="400" r:id="rId12"/>
    <p:sldId id="387" r:id="rId13"/>
    <p:sldId id="388" r:id="rId14"/>
    <p:sldId id="389" r:id="rId15"/>
    <p:sldId id="390" r:id="rId16"/>
    <p:sldId id="391" r:id="rId17"/>
    <p:sldId id="392" r:id="rId18"/>
    <p:sldId id="393" r:id="rId19"/>
    <p:sldId id="394" r:id="rId20"/>
    <p:sldId id="395" r:id="rId21"/>
    <p:sldId id="396" r:id="rId22"/>
    <p:sldId id="398" r:id="rId23"/>
    <p:sldId id="361" r:id="rId24"/>
  </p:sldIdLst>
  <p:sldSz cx="9144000" cy="6858000" type="screen4x3"/>
  <p:notesSz cx="6805613" cy="99441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800" b="1" kern="1200">
        <a:solidFill>
          <a:srgbClr val="0000CC"/>
        </a:solidFill>
        <a:latin typeface="Humanst521 Lt BT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0099"/>
    <a:srgbClr val="3333CC"/>
    <a:srgbClr val="CC0066"/>
    <a:srgbClr val="FFFFFF"/>
    <a:srgbClr val="0000CC"/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6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50" y="1158"/>
      </p:cViewPr>
      <p:guideLst>
        <p:guide orient="horz" pos="3133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75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8813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57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b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9445625"/>
            <a:ext cx="288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D2621F05-4FD3-4A04-9576-769DF46E34D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70462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2813"/>
            <a:ext cx="4989513" cy="447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b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562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8" tIns="46324" rIns="92648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A07E718A-37C6-4220-A46E-BEEB768C508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E0DA6B-8B91-4D25-9B71-22D7E0AC7F73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5675" y="723900"/>
            <a:ext cx="4970463" cy="372745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5118100"/>
            <a:ext cx="4989513" cy="4475163"/>
          </a:xfrm>
          <a:noFill/>
          <a:ln/>
        </p:spPr>
        <p:txBody>
          <a:bodyPr/>
          <a:lstStyle/>
          <a:p>
            <a:pPr>
              <a:buFontTx/>
              <a:buChar char="•"/>
            </a:pPr>
            <a:endParaRPr lang="en-GB" sz="1400" smtClean="0"/>
          </a:p>
          <a:p>
            <a:pPr>
              <a:buFontTx/>
              <a:buChar char="•"/>
            </a:pPr>
            <a:endParaRPr lang="en-GB" sz="1400" smtClean="0"/>
          </a:p>
          <a:p>
            <a:pPr>
              <a:buFontTx/>
              <a:buChar char="•"/>
            </a:pPr>
            <a:endParaRPr lang="en-GB" sz="1400" smtClean="0"/>
          </a:p>
          <a:p>
            <a:pPr>
              <a:buFontTx/>
              <a:buChar char="•"/>
            </a:pPr>
            <a:endParaRPr lang="en-GB" sz="1400" smtClean="0"/>
          </a:p>
          <a:p>
            <a:pPr>
              <a:buFontTx/>
              <a:buChar char="•"/>
            </a:pPr>
            <a:endParaRPr lang="en-GB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59E301-0814-45E6-987E-6A48D688D31B}" type="slidenum">
              <a:rPr lang="en-GB"/>
              <a:pPr/>
              <a:t>12</a:t>
            </a:fld>
            <a:endParaRPr lang="en-GB"/>
          </a:p>
        </p:txBody>
      </p:sp>
      <p:sp>
        <p:nvSpPr>
          <p:cNvPr id="35843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defTabSz="931863" rtl="1" eaLnBrk="1" hangingPunct="1">
              <a:spcBef>
                <a:spcPct val="0"/>
              </a:spcBef>
              <a:buFontTx/>
              <a:buNone/>
            </a:pPr>
            <a:r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t>World Health Organization</a:t>
            </a:r>
          </a:p>
        </p:txBody>
      </p:sp>
      <p:sp>
        <p:nvSpPr>
          <p:cNvPr id="35844" name="Rectangle 3"/>
          <p:cNvSpPr txBox="1">
            <a:spLocks noGrp="1" noChangeArrowheads="1"/>
          </p:cNvSpPr>
          <p:nvPr/>
        </p:nvSpPr>
        <p:spPr bwMode="auto">
          <a:xfrm>
            <a:off x="385286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4402E088-51CC-4DC8-A59B-57A3F3D11D92}" type="datetime3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2 November 2012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5845" name="Rectangle 7"/>
          <p:cNvSpPr txBox="1">
            <a:spLocks noGrp="1" noChangeArrowheads="1"/>
          </p:cNvSpPr>
          <p:nvPr/>
        </p:nvSpPr>
        <p:spPr bwMode="auto">
          <a:xfrm>
            <a:off x="3852863" y="9445625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 anchor="b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4095745B-BFF5-4615-AC8B-E9CC775B395E}" type="slidenum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06613" y="292100"/>
            <a:ext cx="2012950" cy="1509713"/>
          </a:xfrm>
          <a:ln/>
        </p:spPr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DB5E56-9D4E-4DC5-99FB-944FC1A25EEA}" type="slidenum">
              <a:rPr lang="en-GB"/>
              <a:pPr/>
              <a:t>13</a:t>
            </a:fld>
            <a:endParaRPr lang="en-GB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78013" y="323850"/>
            <a:ext cx="2687637" cy="201612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089702-EA70-4BE8-BAAF-F4BEEE12D4CC}" type="slidenum">
              <a:rPr lang="en-GB"/>
              <a:pPr/>
              <a:t>14</a:t>
            </a:fld>
            <a:endParaRPr lang="en-GB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81138" y="400050"/>
            <a:ext cx="3003550" cy="2252663"/>
          </a:xfrm>
          <a:ln/>
        </p:spPr>
      </p:sp>
      <p:sp>
        <p:nvSpPr>
          <p:cNvPr id="3994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4AC996-60C3-4F23-A9C0-049563DDF870}" type="slidenum">
              <a:rPr lang="en-GB"/>
              <a:pPr/>
              <a:t>15</a:t>
            </a:fld>
            <a:endParaRPr lang="en-GB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63713" y="323850"/>
            <a:ext cx="3127375" cy="2344738"/>
          </a:xfrm>
          <a:ln/>
        </p:spPr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7505C7-92E7-4C7B-AF14-4C7B2C2953A2}" type="slidenum">
              <a:rPr lang="en-GB"/>
              <a:pPr/>
              <a:t>16</a:t>
            </a:fld>
            <a:endParaRPr lang="en-GB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46250" y="147638"/>
            <a:ext cx="2590800" cy="1944687"/>
          </a:xfrm>
          <a:ln/>
        </p:spPr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7DCFB4-35BB-42EC-AEBE-0394D1BBFFB9}" type="slidenum">
              <a:rPr lang="en-GB"/>
              <a:pPr/>
              <a:t>17</a:t>
            </a:fld>
            <a:endParaRPr lang="en-GB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46225" y="247650"/>
            <a:ext cx="3502025" cy="2625725"/>
          </a:xfrm>
          <a:ln/>
        </p:spPr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E86584-E548-45B2-AA3F-2911CF823AB3}" type="slidenum">
              <a:rPr lang="en-GB"/>
              <a:pPr/>
              <a:t>18</a:t>
            </a:fld>
            <a:endParaRPr lang="en-GB"/>
          </a:p>
        </p:txBody>
      </p:sp>
      <p:sp>
        <p:nvSpPr>
          <p:cNvPr id="48131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defTabSz="931863" rtl="1" eaLnBrk="1" hangingPunct="1">
              <a:spcBef>
                <a:spcPct val="0"/>
              </a:spcBef>
              <a:buFontTx/>
              <a:buNone/>
            </a:pPr>
            <a:r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t>World Health Organization</a:t>
            </a:r>
          </a:p>
        </p:txBody>
      </p:sp>
      <p:sp>
        <p:nvSpPr>
          <p:cNvPr id="48132" name="Rectangle 3"/>
          <p:cNvSpPr txBox="1">
            <a:spLocks noGrp="1" noChangeArrowheads="1"/>
          </p:cNvSpPr>
          <p:nvPr/>
        </p:nvSpPr>
        <p:spPr bwMode="auto">
          <a:xfrm>
            <a:off x="385286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A1F53D83-CD1B-4050-96A3-24CD37D68588}" type="datetime3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2 November 2012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8133" name="Rectangle 7"/>
          <p:cNvSpPr txBox="1">
            <a:spLocks noGrp="1" noChangeArrowheads="1"/>
          </p:cNvSpPr>
          <p:nvPr/>
        </p:nvSpPr>
        <p:spPr bwMode="auto">
          <a:xfrm>
            <a:off x="3852863" y="9445625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 anchor="b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442C85A6-BAF4-4988-BC6E-2F98A7EA8ED9}" type="slidenum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81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5175" y="0"/>
            <a:ext cx="2687638" cy="2016125"/>
          </a:xfrm>
          <a:ln/>
        </p:spPr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6A4534-BE8F-4B05-9AE3-917CF637FD5B}" type="slidenum">
              <a:rPr lang="en-GB"/>
              <a:pPr/>
              <a:t>19</a:t>
            </a:fld>
            <a:endParaRPr lang="en-GB"/>
          </a:p>
        </p:txBody>
      </p:sp>
      <p:sp>
        <p:nvSpPr>
          <p:cNvPr id="50179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defTabSz="931863" rtl="1" eaLnBrk="1" hangingPunct="1">
              <a:spcBef>
                <a:spcPct val="0"/>
              </a:spcBef>
              <a:buFontTx/>
              <a:buNone/>
            </a:pPr>
            <a:r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t>World Health Organization</a:t>
            </a:r>
          </a:p>
        </p:txBody>
      </p:sp>
      <p:sp>
        <p:nvSpPr>
          <p:cNvPr id="50180" name="Rectangle 3"/>
          <p:cNvSpPr txBox="1">
            <a:spLocks noGrp="1" noChangeArrowheads="1"/>
          </p:cNvSpPr>
          <p:nvPr/>
        </p:nvSpPr>
        <p:spPr bwMode="auto">
          <a:xfrm>
            <a:off x="385286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602A9512-F671-44B5-AA2A-C2E15A5DCC65}" type="datetime3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2 November 2012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0181" name="Rectangle 7"/>
          <p:cNvSpPr txBox="1">
            <a:spLocks noGrp="1" noChangeArrowheads="1"/>
          </p:cNvSpPr>
          <p:nvPr/>
        </p:nvSpPr>
        <p:spPr bwMode="auto">
          <a:xfrm>
            <a:off x="3852863" y="9445625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 anchor="b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E08E300B-F58B-4C37-86FB-718DA8B86307}" type="slidenum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01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19275" y="219075"/>
            <a:ext cx="2401888" cy="1800225"/>
          </a:xfrm>
          <a:ln/>
        </p:spPr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F6BCDE-B353-4247-9BE7-1727A7EEDCE4}" type="slidenum">
              <a:rPr lang="en-GB"/>
              <a:pPr/>
              <a:t>20</a:t>
            </a:fld>
            <a:endParaRPr lang="en-GB"/>
          </a:p>
        </p:txBody>
      </p:sp>
      <p:sp>
        <p:nvSpPr>
          <p:cNvPr id="52227" name="Rectangle 2"/>
          <p:cNvSpPr txBox="1">
            <a:spLocks noGrp="1" noChangeArrowheads="1"/>
          </p:cNvSpPr>
          <p:nvPr/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defTabSz="931863" rtl="1" eaLnBrk="1" hangingPunct="1">
              <a:spcBef>
                <a:spcPct val="0"/>
              </a:spcBef>
              <a:buFontTx/>
              <a:buNone/>
            </a:pPr>
            <a:r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t>World Health Organization</a:t>
            </a:r>
          </a:p>
        </p:txBody>
      </p:sp>
      <p:sp>
        <p:nvSpPr>
          <p:cNvPr id="52228" name="Rectangle 3"/>
          <p:cNvSpPr txBox="1">
            <a:spLocks noGrp="1" noChangeArrowheads="1"/>
          </p:cNvSpPr>
          <p:nvPr/>
        </p:nvSpPr>
        <p:spPr bwMode="auto">
          <a:xfrm>
            <a:off x="3852863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C8F25C41-30F0-4581-943E-E3166ACCB39B}" type="datetime3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2 November 2012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2229" name="Rectangle 7"/>
          <p:cNvSpPr txBox="1">
            <a:spLocks noGrp="1" noChangeArrowheads="1"/>
          </p:cNvSpPr>
          <p:nvPr/>
        </p:nvSpPr>
        <p:spPr bwMode="auto">
          <a:xfrm>
            <a:off x="3852863" y="9445625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35" tIns="46568" rIns="93135" bIns="46568" anchor="b"/>
          <a:lstStyle/>
          <a:p>
            <a:pPr algn="r" defTabSz="931863" rtl="1" eaLnBrk="1" hangingPunct="1">
              <a:spcBef>
                <a:spcPct val="0"/>
              </a:spcBef>
              <a:buFontTx/>
              <a:buNone/>
            </a:pPr>
            <a:fld id="{20BBF9A3-89C5-4601-AD5D-FDB99C65B166}" type="slidenum">
              <a:rPr lang="en-US" sz="1200" b="0">
                <a:solidFill>
                  <a:schemeClr val="tx1"/>
                </a:solidFill>
                <a:latin typeface="Arial" charset="0"/>
                <a:cs typeface="Arial" charset="0"/>
              </a:rPr>
              <a:pPr algn="r" defTabSz="931863" rtl="1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sz="1200" b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22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46250" y="219075"/>
            <a:ext cx="2641600" cy="1981200"/>
          </a:xfrm>
          <a:ln/>
        </p:spPr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A1608B-2B2B-4A6B-9E9A-C19E1513DE19}" type="slidenum">
              <a:rPr lang="en-GB"/>
              <a:pPr/>
              <a:t>21</a:t>
            </a:fld>
            <a:endParaRPr lang="en-GB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25613" y="400050"/>
            <a:ext cx="2497137" cy="1871663"/>
          </a:xfrm>
          <a:ln/>
        </p:spPr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A54EB0-3293-438C-8E02-EC95089CCFF5}" type="slidenum">
              <a:rPr lang="en-GB"/>
              <a:pPr/>
              <a:t>2</a:t>
            </a:fld>
            <a:endParaRPr lang="en-GB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65350" y="165100"/>
            <a:ext cx="2185988" cy="1638300"/>
          </a:xfrm>
          <a:ln/>
        </p:spPr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75340-B59A-4265-9166-56B7EB1A0A2B}" type="slidenum">
              <a:rPr lang="en-GB"/>
              <a:pPr/>
              <a:t>22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0413" y="247650"/>
            <a:ext cx="2495550" cy="1871663"/>
          </a:xfrm>
          <a:ln/>
        </p:spPr>
      </p:sp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CA058F-A5E7-4C4B-95F5-053ACE98D38E}" type="slidenum">
              <a:rPr lang="en-GB"/>
              <a:pPr/>
              <a:t>23</a:t>
            </a:fld>
            <a:endParaRPr lang="en-GB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41475" y="273050"/>
            <a:ext cx="3451225" cy="2587625"/>
          </a:xfrm>
          <a:ln/>
        </p:spPr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A50018-9113-4AC6-8C7D-F05315A217FD}" type="slidenum">
              <a:rPr lang="en-GB"/>
              <a:pPr/>
              <a:t>3</a:t>
            </a:fld>
            <a:endParaRPr lang="en-GB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62150" y="147638"/>
            <a:ext cx="2592388" cy="1944687"/>
          </a:xfrm>
          <a:ln/>
        </p:spPr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8817D4-E0D6-4EC5-AB8C-B6FD9C761069}" type="slidenum">
              <a:rPr lang="en-GB"/>
              <a:pPr/>
              <a:t>4</a:t>
            </a:fld>
            <a:endParaRPr lang="en-GB"/>
          </a:p>
        </p:txBody>
      </p:sp>
      <p:sp>
        <p:nvSpPr>
          <p:cNvPr id="2355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66913" y="292100"/>
            <a:ext cx="2570162" cy="1927225"/>
          </a:xfrm>
          <a:ln/>
        </p:spPr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60C34F-9E9D-4C71-9B68-7536ADCDBFEE}" type="slidenum">
              <a:rPr lang="en-GB"/>
              <a:pPr/>
              <a:t>5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1538" y="146050"/>
            <a:ext cx="2306637" cy="1730375"/>
          </a:xfrm>
          <a:ln/>
        </p:spPr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C76120-20E7-4221-A06B-6527E137FE15}" type="slidenum">
              <a:rPr lang="en-GB"/>
              <a:pPr/>
              <a:t>6</a:t>
            </a:fld>
            <a:endParaRPr lang="en-GB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65313" y="0"/>
            <a:ext cx="2500312" cy="1874838"/>
          </a:xfrm>
          <a:ln/>
        </p:spPr>
      </p:sp>
      <p:sp>
        <p:nvSpPr>
          <p:cNvPr id="27653" name="Line 4"/>
          <p:cNvSpPr>
            <a:spLocks noChangeShapeType="1"/>
          </p:cNvSpPr>
          <p:nvPr/>
        </p:nvSpPr>
        <p:spPr bwMode="auto">
          <a:xfrm>
            <a:off x="6272213" y="4899025"/>
            <a:ext cx="730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D18A4C-CDFB-4010-8130-A750B5FC46EA}" type="slidenum">
              <a:rPr lang="en-GB"/>
              <a:pPr/>
              <a:t>7</a:t>
            </a:fld>
            <a:endParaRPr lang="en-GB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66938" y="93663"/>
            <a:ext cx="2760662" cy="2070100"/>
          </a:xfrm>
          <a:ln/>
        </p:spPr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09C770-52C3-4C09-AC91-E63D1ED0B74C}" type="slidenum">
              <a:rPr lang="en-GB"/>
              <a:pPr/>
              <a:t>8</a:t>
            </a:fld>
            <a:endParaRPr lang="en-GB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4988" y="146050"/>
            <a:ext cx="2978150" cy="2233613"/>
          </a:xfrm>
          <a:ln/>
        </p:spPr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9E1BDA-050F-4072-B697-3CDD5AA3DF30}" type="slidenum">
              <a:rPr lang="en-GB"/>
              <a:pPr/>
              <a:t>9</a:t>
            </a:fld>
            <a:endParaRPr lang="en-GB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35175" y="290513"/>
            <a:ext cx="2592388" cy="1944687"/>
          </a:xfrm>
          <a:ln/>
        </p:spPr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323850" y="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sz="1600" b="0">
                <a:solidFill>
                  <a:srgbClr val="969696"/>
                </a:solidFill>
                <a:latin typeface="Arial" charset="0"/>
                <a:cs typeface="Arial" charset="0"/>
              </a:rPr>
              <a:t>International Diploma in Mental health Law and Human Rights, Oct 2011</a:t>
            </a: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3886200" y="685800"/>
            <a:ext cx="525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  <a:defRPr/>
            </a:pPr>
            <a:endParaRPr lang="en-GB" sz="2400" b="0">
              <a:solidFill>
                <a:schemeClr val="tx1"/>
              </a:solidFill>
              <a:latin typeface="Times New Roman" charset="0"/>
              <a:ea typeface="+mn-ea"/>
            </a:endParaRPr>
          </a:p>
        </p:txBody>
      </p:sp>
      <p:graphicFrame>
        <p:nvGraphicFramePr>
          <p:cNvPr id="1026" name="Rectangle 2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026" name="Clip" r:id="rId15" imgW="0" imgH="0" progId="">
              <p:embed/>
            </p:oleObj>
          </a:graphicData>
        </a:graphic>
      </p:graphicFrame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381000" y="6477000"/>
            <a:ext cx="8763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609600" y="6553200"/>
            <a:ext cx="80375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GB" sz="1000" b="0">
                <a:latin typeface="Arial" charset="0"/>
              </a:rPr>
              <a:t>Mental Health Policy and Service Development Team, Department of Mental Health and Substance Abuse, World Health Organization</a:t>
            </a:r>
            <a:endParaRPr lang="en-GB" sz="2000" b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403350" y="836613"/>
          <a:ext cx="6283325" cy="6346825"/>
        </p:xfrm>
        <a:graphic>
          <a:graphicData uri="http://schemas.openxmlformats.org/presentationml/2006/ole">
            <p:oleObj spid="_x0000_s1027" name="Drawing" r:id="rId16" imgW="1905213" imgH="1924171" progId="">
              <p:embed/>
            </p:oleObj>
          </a:graphicData>
        </a:graphic>
      </p:graphicFrame>
      <p:pic>
        <p:nvPicPr>
          <p:cNvPr id="1033" name="Picture 35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6527800"/>
            <a:ext cx="381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381000" y="549275"/>
            <a:ext cx="8763000" cy="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Felix Titling" pitchFamily="8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0000CC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500" b="1">
          <a:solidFill>
            <a:srgbClr val="0000CC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.org/Depts/Cartographic/map/profile/iran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.org/Depts/Cartographic/map/profile/iran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.org/Depts/Cartographic/map/profile/southafr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8.jpeg"/><Relationship Id="rId18" Type="http://schemas.openxmlformats.org/officeDocument/2006/relationships/hyperlink" Target="http://www.who.int/entity/mental_health/resources/en/Financing.pdf" TargetMode="External"/><Relationship Id="rId26" Type="http://schemas.openxmlformats.org/officeDocument/2006/relationships/hyperlink" Target="http://www.who.int/entity/mental_health/policy/mnh_info_sys.pdf" TargetMode="External"/><Relationship Id="rId3" Type="http://schemas.openxmlformats.org/officeDocument/2006/relationships/image" Target="../media/image4.png"/><Relationship Id="rId21" Type="http://schemas.openxmlformats.org/officeDocument/2006/relationships/image" Target="../media/image22.jpeg"/><Relationship Id="rId7" Type="http://schemas.openxmlformats.org/officeDocument/2006/relationships/image" Target="../media/image13.jpeg"/><Relationship Id="rId12" Type="http://schemas.openxmlformats.org/officeDocument/2006/relationships/image" Target="../media/image17.jpeg"/><Relationship Id="rId17" Type="http://schemas.openxmlformats.org/officeDocument/2006/relationships/image" Target="../media/image20.jpeg"/><Relationship Id="rId25" Type="http://schemas.openxmlformats.org/officeDocument/2006/relationships/image" Target="../media/image24.jpeg"/><Relationship Id="rId2" Type="http://schemas.openxmlformats.org/officeDocument/2006/relationships/notesSlide" Target="../notesSlides/notesSlide21.xml"/><Relationship Id="rId16" Type="http://schemas.openxmlformats.org/officeDocument/2006/relationships/hyperlink" Target="http://www.who.int/entity/mental_health/policy/Childado_mh_module.pdf" TargetMode="External"/><Relationship Id="rId20" Type="http://schemas.openxmlformats.org/officeDocument/2006/relationships/hyperlink" Target="http://www.who.int/entity/mental_health/resources/en/Organization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who.int/entity/mental_health/policy/improving_access_final_10_01_05.pdf" TargetMode="External"/><Relationship Id="rId11" Type="http://schemas.openxmlformats.org/officeDocument/2006/relationships/hyperlink" Target="http://www.who.int/entity/mental_health/policy/Training_in_Mental_Health.pdf" TargetMode="External"/><Relationship Id="rId24" Type="http://schemas.openxmlformats.org/officeDocument/2006/relationships/hyperlink" Target="http://www.who.int/entity/mental_health/policy/workplace_policy_programmes.pdf" TargetMode="External"/><Relationship Id="rId5" Type="http://schemas.openxmlformats.org/officeDocument/2006/relationships/image" Target="../media/image12.jpeg"/><Relationship Id="rId15" Type="http://schemas.openxmlformats.org/officeDocument/2006/relationships/image" Target="../media/image19.jpeg"/><Relationship Id="rId23" Type="http://schemas.openxmlformats.org/officeDocument/2006/relationships/image" Target="../media/image23.jpeg"/><Relationship Id="rId28" Type="http://schemas.openxmlformats.org/officeDocument/2006/relationships/image" Target="../media/image26.jpeg"/><Relationship Id="rId10" Type="http://schemas.openxmlformats.org/officeDocument/2006/relationships/image" Target="../media/image16.jpeg"/><Relationship Id="rId19" Type="http://schemas.openxmlformats.org/officeDocument/2006/relationships/image" Target="../media/image21.jpeg"/><Relationship Id="rId4" Type="http://schemas.openxmlformats.org/officeDocument/2006/relationships/hyperlink" Target="http://www.who.int/entity/mental_health/policy/who_rb_mnh_hr_leg_FINAL_11_07_05.pdf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://www.who.int/entity/mental_health/resources/en/context.PDF" TargetMode="External"/><Relationship Id="rId22" Type="http://schemas.openxmlformats.org/officeDocument/2006/relationships/hyperlink" Target="http://www.who.int/entity/mental_health/resources/en/Quality.pdf" TargetMode="External"/><Relationship Id="rId27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5" name="Rectangle 7"/>
          <p:cNvSpPr>
            <a:spLocks noGrp="1" noChangeArrowheads="1"/>
          </p:cNvSpPr>
          <p:nvPr>
            <p:ph type="ctrTitle"/>
          </p:nvPr>
        </p:nvSpPr>
        <p:spPr bwMode="auto">
          <a:xfrm>
            <a:off x="611188" y="981075"/>
            <a:ext cx="8137525" cy="3024188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4400" b="1" dirty="0" smtClean="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Organization of services for mental health</a:t>
            </a:r>
            <a:endParaRPr lang="en-US" sz="4400" b="1" dirty="0" smtClean="0">
              <a:solidFill>
                <a:srgbClr val="CC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611188" y="4076700"/>
            <a:ext cx="77057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buFontTx/>
              <a:buNone/>
            </a:pPr>
            <a:r>
              <a:rPr lang="en-GB" sz="2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Melvyn Freeman</a:t>
            </a:r>
            <a:endParaRPr lang="en-GB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" y="142858"/>
          <a:ext cx="9001150" cy="6470524"/>
        </p:xfrm>
        <a:graphic>
          <a:graphicData uri="http://schemas.openxmlformats.org/drawingml/2006/table">
            <a:tbl>
              <a:tblPr/>
              <a:tblGrid>
                <a:gridCol w="1119314"/>
                <a:gridCol w="1119314"/>
                <a:gridCol w="1119314"/>
                <a:gridCol w="1119314"/>
                <a:gridCol w="1119314"/>
                <a:gridCol w="1119314"/>
                <a:gridCol w="1119314"/>
                <a:gridCol w="1165952"/>
              </a:tblGrid>
              <a:tr h="71437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Hospitals designated psychiatric hospitals and or care and Rehab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centres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42" marR="8442" marT="84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Hospitals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desig  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Hospitals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Regional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Tertiary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Central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Specialized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Eastern Cape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(42)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0(1)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Gauteng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1(11)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2(8)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4(4)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Free State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0(15)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2(4)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KZN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0(37)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3(19)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0(1)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Limpopo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6(30)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2(5)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Mpumalanga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0(19)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Northern Cape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0(11)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0(1)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 West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Western Cape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0(20)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2(2)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336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10(197)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12(49)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8(20)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6(8)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24%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75%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42" marR="8442" marT="84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85721" y="214284"/>
          <a:ext cx="8858278" cy="6311068"/>
        </p:xfrm>
        <a:graphic>
          <a:graphicData uri="http://schemas.openxmlformats.org/drawingml/2006/table">
            <a:tbl>
              <a:tblPr/>
              <a:tblGrid>
                <a:gridCol w="1163090"/>
                <a:gridCol w="1206166"/>
                <a:gridCol w="908542"/>
                <a:gridCol w="2337928"/>
                <a:gridCol w="1127845"/>
                <a:gridCol w="1112180"/>
                <a:gridCol w="1002527"/>
              </a:tblGrid>
              <a:tr h="928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 hr assessment facilities in provinces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Hospitals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listed  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Hospitals listed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 listed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Tertiary listed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Central listed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Eastern Cape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 (42)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Gauteng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9(11)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7(8)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4(4)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Free State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11(15)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3(4)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KZN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35(37)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10(19)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1(14)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Limpopo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25(30)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5(5)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1(2)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Mpumalanga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9(19)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Northern Cape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3(11)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North West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1(12)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1(2)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Western Cape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14(20)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0(3)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0(2)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336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206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133(197)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32(49)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9(20)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(8)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61%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68%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65%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45%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8092" marR="8092" marT="80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3563938" y="1700213"/>
            <a:ext cx="5386387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000" b="0">
                <a:solidFill>
                  <a:srgbClr val="000066"/>
                </a:solidFill>
                <a:latin typeface="Calibri" charset="0"/>
                <a:cs typeface="Arial" charset="0"/>
              </a:rPr>
              <a:t>Before 1990 1 psychiatric hospital: 1 outpatient clinic</a:t>
            </a:r>
          </a:p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000" b="0">
                <a:solidFill>
                  <a:srgbClr val="000066"/>
                </a:solidFill>
                <a:latin typeface="Calibri" charset="0"/>
                <a:cs typeface="Arial" charset="0"/>
              </a:rPr>
              <a:t>Training of psychiatric nurse practitioners and placement of two in 7 /8 district hospitals</a:t>
            </a:r>
          </a:p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000" b="0">
                <a:solidFill>
                  <a:srgbClr val="000066"/>
                </a:solidFill>
                <a:latin typeface="Calibri" charset="0"/>
                <a:cs typeface="Arial" charset="0"/>
              </a:rPr>
              <a:t>Psychiatric nurse practitioners conduct outpatient clinics; mobile clinics and home visits</a:t>
            </a:r>
          </a:p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000" b="0">
                <a:solidFill>
                  <a:srgbClr val="000066"/>
                </a:solidFill>
                <a:latin typeface="Calibri" charset="0"/>
                <a:cs typeface="Arial" charset="0"/>
              </a:rPr>
              <a:t>2nd stage is to train primary care practitioners</a:t>
            </a:r>
          </a:p>
        </p:txBody>
      </p:sp>
      <p:sp>
        <p:nvSpPr>
          <p:cNvPr id="322566" name="Text Box 6"/>
          <p:cNvSpPr txBox="1">
            <a:spLocks noChangeArrowheads="1"/>
          </p:cNvSpPr>
          <p:nvPr/>
        </p:nvSpPr>
        <p:spPr bwMode="auto">
          <a:xfrm>
            <a:off x="381000" y="5024438"/>
            <a:ext cx="8491538" cy="1147762"/>
          </a:xfrm>
          <a:prstGeom prst="rect">
            <a:avLst/>
          </a:prstGeom>
          <a:noFill/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rtl="1" eaLnBrk="1" hangingPunct="1">
              <a:spcBef>
                <a:spcPct val="30000"/>
              </a:spcBef>
              <a:buFontTx/>
              <a:buNone/>
            </a:pPr>
            <a:r>
              <a:rPr lang="en-GB" sz="21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MS PMincho" pitchFamily="18" charset="-128"/>
              </a:rPr>
              <a:t>➡ </a:t>
            </a:r>
            <a: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  <a:t>Reduced number of psychiatric hospitalizations ; 180  - 50 - 0</a:t>
            </a:r>
          </a:p>
          <a:p>
            <a:pPr rtl="1" eaLnBrk="1" hangingPunct="1">
              <a:spcBef>
                <a:spcPct val="30000"/>
              </a:spcBef>
              <a:buFontTx/>
              <a:buNone/>
            </a:pPr>
            <a:r>
              <a:rPr lang="en-GB" sz="21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MS PMincho" pitchFamily="18" charset="-128"/>
              </a:rPr>
              <a:t>➡</a:t>
            </a:r>
            <a: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  <a:t> Increased access to outpatient and community-based mental</a:t>
            </a:r>
            <a:b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</a:br>
            <a: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  <a:t>     health services 1,000 -14 000</a:t>
            </a:r>
            <a:endParaRPr lang="en-US" sz="2100">
              <a:solidFill>
                <a:srgbClr val="000066"/>
              </a:solidFill>
              <a:latin typeface="Calibri" charset="0"/>
              <a:ea typeface="MS PMincho" pitchFamily="18" charset="-128"/>
            </a:endParaRPr>
          </a:p>
        </p:txBody>
      </p:sp>
      <p:pic>
        <p:nvPicPr>
          <p:cNvPr id="34820" name="Picture 10" descr="Beliz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1700213"/>
            <a:ext cx="2551113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457200" y="692150"/>
            <a:ext cx="822960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>
                <a:solidFill>
                  <a:schemeClr val="tx1"/>
                </a:solidFill>
                <a:latin typeface="Calibri" charset="0"/>
              </a:rPr>
              <a:t>Psychiatric services in general hospitals: Belize</a:t>
            </a:r>
            <a:endParaRPr lang="en-US">
              <a:solidFill>
                <a:schemeClr val="tx1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9275"/>
            <a:ext cx="8229600" cy="72548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Community-based care: CMHT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endParaRPr lang="en-GB" sz="2000" b="0" smtClean="0">
              <a:latin typeface="Calibri" charset="0"/>
            </a:endParaRPr>
          </a:p>
          <a:p>
            <a:pPr lvl="1"/>
            <a:endParaRPr lang="en-GB" sz="2000" b="0" smtClean="0">
              <a:latin typeface="Calibri" charset="0"/>
            </a:endParaRPr>
          </a:p>
          <a:p>
            <a:endParaRPr lang="en-US" sz="2400" b="0" smtClean="0">
              <a:latin typeface="Calibri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68313" y="1412875"/>
            <a:ext cx="410368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GB" sz="22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None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84213" y="1125538"/>
            <a:ext cx="77041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Community Mental Health outreach services by multi-disciplinary team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2010 Cochrane review of CMHT found 3 studies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Study 1 (Burns 1993): 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No differences in clinical or social outcomes, both showing improvement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Access to care 93% in CMHT vs. 75% in control group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Three suicides in control vs. one in CMHT group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Study 2 (Tyrer 1998):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Similar clinical outcomes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Costs of care 14% less in CMHT group due to lessened admissions</a:t>
            </a:r>
          </a:p>
          <a:p>
            <a:pPr marL="342900" indent="-342900">
              <a:lnSpc>
                <a:spcPct val="90000"/>
              </a:lnSpc>
            </a:pPr>
            <a:r>
              <a:rPr lang="en-GB" sz="2400" b="0">
                <a:latin typeface="Calibri" charset="0"/>
              </a:rPr>
              <a:t>Study 3 (Merson 1992): 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Improvement in symptoms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More satisfied with services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1800" b="0">
                <a:solidFill>
                  <a:schemeClr val="tx1"/>
                </a:solidFill>
                <a:latin typeface="Calibri" charset="0"/>
              </a:rPr>
              <a:t>Eight times less days spent in psychiatric inpatient services </a:t>
            </a:r>
          </a:p>
          <a:p>
            <a:pPr marL="342900" indent="-342900">
              <a:lnSpc>
                <a:spcPct val="90000"/>
              </a:lnSpc>
              <a:buFontTx/>
              <a:buNone/>
            </a:pPr>
            <a:endParaRPr lang="en-GB" sz="18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49275"/>
            <a:ext cx="8229600" cy="72548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Community-based care: Early intervention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52596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endParaRPr lang="en-GB" sz="2000" b="0" smtClean="0">
              <a:latin typeface="Calibri" charset="0"/>
            </a:endParaRPr>
          </a:p>
          <a:p>
            <a:pPr lvl="1"/>
            <a:endParaRPr lang="en-GB" sz="2000" b="0" smtClean="0">
              <a:latin typeface="Calibri" charset="0"/>
            </a:endParaRPr>
          </a:p>
          <a:p>
            <a:endParaRPr lang="en-US" sz="2400" b="0" smtClean="0">
              <a:latin typeface="Calibri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68313" y="1412875"/>
            <a:ext cx="410368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GB" sz="22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None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84213" y="1196975"/>
            <a:ext cx="77755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For adolescents and adults experiencing a first episode of mental illness to support recovery and integration into education, employment, social networks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Multidisciplinary teams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Consist of: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Early detection and assessment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Making joint decisions about medication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Coordinated care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Psychosocial interventions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Support for education and employment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Acute care in the home</a:t>
            </a:r>
          </a:p>
          <a:p>
            <a:pPr marL="342900" indent="-342900">
              <a:lnSpc>
                <a:spcPct val="90000"/>
              </a:lnSpc>
            </a:pPr>
            <a:r>
              <a:rPr lang="en-GB" sz="2400" b="0">
                <a:latin typeface="Calibri" charset="0"/>
              </a:rPr>
              <a:t>Important for severe mental illnesses such as psychosis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First three years critical for course of illness and recovery</a:t>
            </a:r>
            <a:endParaRPr lang="en-US" sz="2000" b="0">
              <a:solidFill>
                <a:schemeClr val="tx1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49275"/>
            <a:ext cx="8229600" cy="64770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Community-based care: Early intervention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2200" b="0" smtClean="0">
                <a:latin typeface="Calibri" charset="0"/>
              </a:rPr>
              <a:t>Cochrane Review 2011</a:t>
            </a:r>
          </a:p>
          <a:p>
            <a:pPr lvl="1"/>
            <a:r>
              <a:rPr lang="en-GB" sz="2000" b="0" smtClean="0">
                <a:latin typeface="Calibri" charset="0"/>
              </a:rPr>
              <a:t>18 Randomised studies from Australia, Europe, UK, US and China.</a:t>
            </a:r>
          </a:p>
          <a:p>
            <a:pPr lvl="1"/>
            <a:endParaRPr lang="en-GB" sz="2000" b="0" smtClean="0">
              <a:latin typeface="Calibri" charset="0"/>
            </a:endParaRPr>
          </a:p>
          <a:p>
            <a:r>
              <a:rPr lang="en-GB" sz="2200" b="0" smtClean="0">
                <a:latin typeface="Calibri" charset="0"/>
              </a:rPr>
              <a:t>Key Findings of the Review</a:t>
            </a:r>
          </a:p>
          <a:p>
            <a:pPr lvl="1"/>
            <a:r>
              <a:rPr lang="en-GB" sz="2000" b="0" smtClean="0">
                <a:latin typeface="Calibri" charset="0"/>
              </a:rPr>
              <a:t>Treatment in specialised early intervention services may delay the onset of psychosis</a:t>
            </a:r>
          </a:p>
          <a:p>
            <a:pPr lvl="1"/>
            <a:r>
              <a:rPr lang="en-GB" sz="2000" b="0" smtClean="0">
                <a:latin typeface="Calibri" charset="0"/>
              </a:rPr>
              <a:t>Treatment in these specialised services is more acceptable to patients</a:t>
            </a:r>
          </a:p>
          <a:p>
            <a:pPr lvl="1"/>
            <a:r>
              <a:rPr lang="en-GB" sz="2000" b="0" smtClean="0">
                <a:latin typeface="Calibri" charset="0"/>
              </a:rPr>
              <a:t>Family therapy may prevent relapse </a:t>
            </a:r>
          </a:p>
          <a:p>
            <a:pPr lvl="1"/>
            <a:r>
              <a:rPr lang="en-GB" sz="2000" b="0" smtClean="0">
                <a:latin typeface="Calibri" charset="0"/>
              </a:rPr>
              <a:t>Vocational interventions provide higher rates of employment</a:t>
            </a:r>
          </a:p>
          <a:p>
            <a:pPr lvl="1"/>
            <a:endParaRPr lang="en-US" sz="2000" b="0" smtClean="0">
              <a:latin typeface="Calibri" charset="0"/>
            </a:endParaRPr>
          </a:p>
          <a:p>
            <a:pPr lvl="1"/>
            <a:endParaRPr lang="en-US" sz="36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92150"/>
            <a:ext cx="8229600" cy="72548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Community-based care: Supported housing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endParaRPr lang="en-GB" sz="2000" b="0" smtClean="0">
              <a:latin typeface="Calibri" charset="0"/>
            </a:endParaRPr>
          </a:p>
          <a:p>
            <a:pPr lvl="1"/>
            <a:endParaRPr lang="en-GB" sz="2000" b="0" smtClean="0">
              <a:latin typeface="Calibri" charset="0"/>
            </a:endParaRPr>
          </a:p>
          <a:p>
            <a:endParaRPr lang="en-US" sz="2400" b="0" smtClean="0">
              <a:latin typeface="Calibri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68313" y="1412875"/>
            <a:ext cx="410368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GB" sz="22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None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684213" y="1268413"/>
            <a:ext cx="7920037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Supported housing programmes provide accommodation linked with clinical and psychosocial services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Range of levels of psychiatric disability</a:t>
            </a:r>
          </a:p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GB" sz="2200">
                <a:latin typeface="Calibri" charset="0"/>
              </a:rPr>
              <a:t>The New South Wales Housing and Support Initiative (HASI)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Services 100 people with high levels of psychiatric disabilities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Designed to assist people to: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Participate in the community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Maintain successful tenancies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Improve quality of life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Assist in recovery from illness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Partnership between NSW Health, Dept of Housing and NGOs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Psychosocial rehabilitation principles with a recovery focus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Provides permanent, long-term accommodation, support for community participation and mental health care</a:t>
            </a:r>
            <a:endParaRPr lang="en-US" sz="2200" b="0">
              <a:latin typeface="Calibri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20713"/>
            <a:ext cx="8229600" cy="7969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Community-based care: Supported housing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96887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GB" sz="2000" b="0" smtClean="0">
                <a:latin typeface="Calibri" charset="0"/>
              </a:rPr>
              <a:t>HASI evaluation:</a:t>
            </a:r>
          </a:p>
          <a:p>
            <a:pPr lvl="1">
              <a:lnSpc>
                <a:spcPct val="90000"/>
              </a:lnSpc>
            </a:pPr>
            <a:r>
              <a:rPr lang="en-GB" sz="1800" b="0" smtClean="0">
                <a:latin typeface="Calibri" charset="0"/>
              </a:rPr>
              <a:t>Included 633 interview and surveys with a range of stakeholders</a:t>
            </a:r>
          </a:p>
          <a:p>
            <a:pPr>
              <a:lnSpc>
                <a:spcPct val="90000"/>
              </a:lnSpc>
            </a:pPr>
            <a:r>
              <a:rPr lang="en-GB" sz="2000" b="0" smtClean="0">
                <a:latin typeface="Calibri" charset="0"/>
              </a:rPr>
              <a:t>Significant outcomes for tenants:</a:t>
            </a:r>
          </a:p>
          <a:p>
            <a:pPr lvl="1">
              <a:lnSpc>
                <a:spcPct val="90000"/>
              </a:lnSpc>
            </a:pPr>
            <a:r>
              <a:rPr lang="en-GB" sz="1800" b="0" smtClean="0">
                <a:latin typeface="Calibri" charset="0"/>
              </a:rPr>
              <a:t>68% reporting improvement in psychological symptoms </a:t>
            </a:r>
          </a:p>
          <a:p>
            <a:pPr lvl="1">
              <a:lnSpc>
                <a:spcPct val="90000"/>
              </a:lnSpc>
            </a:pPr>
            <a:r>
              <a:rPr lang="en-GB" sz="1800" b="0" smtClean="0">
                <a:latin typeface="Calibri" charset="0"/>
              </a:rPr>
              <a:t>84% of participants experienced reduced rates, frequency and duration of hospitalisation</a:t>
            </a:r>
          </a:p>
          <a:p>
            <a:pPr lvl="1">
              <a:lnSpc>
                <a:spcPct val="90000"/>
              </a:lnSpc>
            </a:pPr>
            <a:r>
              <a:rPr lang="en-GB" sz="1800" b="0" smtClean="0">
                <a:latin typeface="Calibri" charset="0"/>
              </a:rPr>
              <a:t>81% reduction in time spent in emergency departments</a:t>
            </a:r>
          </a:p>
          <a:p>
            <a:pPr lvl="1">
              <a:lnSpc>
                <a:spcPct val="90000"/>
              </a:lnSpc>
            </a:pPr>
            <a:r>
              <a:rPr lang="en-GB" sz="1800" b="0" smtClean="0">
                <a:latin typeface="Calibri" charset="0"/>
              </a:rPr>
              <a:t>Increase in community participation: 94% of participants reported establishing friendships through the program, </a:t>
            </a:r>
            <a:r>
              <a:rPr lang="en-US" sz="1800" b="0" smtClean="0">
                <a:latin typeface="Calibri" charset="0"/>
              </a:rPr>
              <a:t>73% participating in social and community activities, and </a:t>
            </a:r>
            <a:r>
              <a:rPr lang="en-GB" sz="1800" b="0" smtClean="0">
                <a:latin typeface="Calibri" charset="0"/>
              </a:rPr>
              <a:t>43%  studying or working</a:t>
            </a:r>
          </a:p>
          <a:p>
            <a:pPr lvl="1">
              <a:lnSpc>
                <a:spcPct val="90000"/>
              </a:lnSpc>
            </a:pPr>
            <a:r>
              <a:rPr lang="en-GB" sz="1800" b="0" smtClean="0">
                <a:latin typeface="Calibri" charset="0"/>
              </a:rPr>
              <a:t>Over 50% reported regular access to health care, better diet and increased exercise</a:t>
            </a:r>
          </a:p>
          <a:p>
            <a:pPr lvl="1">
              <a:lnSpc>
                <a:spcPct val="80000"/>
              </a:lnSpc>
            </a:pPr>
            <a:r>
              <a:rPr lang="en-GB" sz="1800" b="0" smtClean="0">
                <a:latin typeface="Calibri" charset="0"/>
              </a:rPr>
              <a:t>81% of participants said they were satisfied or more than satisfied with their family relationships since participating in the HASI program.</a:t>
            </a:r>
          </a:p>
          <a:p>
            <a:pPr>
              <a:lnSpc>
                <a:spcPct val="80000"/>
              </a:lnSpc>
            </a:pPr>
            <a:r>
              <a:rPr lang="en-GB" sz="2000" b="0" smtClean="0">
                <a:latin typeface="Calibri" charset="0"/>
              </a:rPr>
              <a:t>Overall high retention rates but those more likely to leave were recently released from prison, had children, or Indigenous Australians</a:t>
            </a:r>
          </a:p>
          <a:p>
            <a:pPr>
              <a:lnSpc>
                <a:spcPct val="80000"/>
              </a:lnSpc>
            </a:pPr>
            <a:r>
              <a:rPr lang="en-GB" sz="2000" b="0" smtClean="0">
                <a:latin typeface="Calibri" charset="0"/>
              </a:rPr>
              <a:t>Results now being used to develop the next stage of the project</a:t>
            </a:r>
          </a:p>
          <a:p>
            <a:pPr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692150"/>
            <a:ext cx="8229600" cy="9445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390525" indent="-390525" defTabSz="1042988" eaLnBrk="1" hangingPunct="1"/>
            <a:r>
              <a:rPr lang="en-GB" smtClean="0">
                <a:latin typeface="Calibri" charset="0"/>
              </a:rPr>
              <a:t>IRAN - Nationwide integration of mental health into primary care</a:t>
            </a:r>
            <a:endParaRPr lang="en-US" smtClean="0">
              <a:latin typeface="Calibri" charset="0"/>
            </a:endParaRP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3563938" y="2133600"/>
            <a:ext cx="53848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6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1900" b="0">
                <a:solidFill>
                  <a:srgbClr val="000066"/>
                </a:solidFill>
                <a:latin typeface="Calibri" charset="0"/>
                <a:cs typeface="Arial" charset="0"/>
              </a:rPr>
              <a:t>Community health workers (</a:t>
            </a:r>
            <a:r>
              <a:rPr lang="en-GB" sz="1900" b="0" i="1">
                <a:solidFill>
                  <a:srgbClr val="000066"/>
                </a:solidFill>
                <a:latin typeface="Calibri" charset="0"/>
                <a:cs typeface="Arial" charset="0"/>
              </a:rPr>
              <a:t>behvarzes</a:t>
            </a:r>
            <a:r>
              <a:rPr lang="en-GB" sz="1900" b="0">
                <a:solidFill>
                  <a:srgbClr val="000066"/>
                </a:solidFill>
                <a:latin typeface="Calibri" charset="0"/>
                <a:cs typeface="Arial" charset="0"/>
              </a:rPr>
              <a:t>) responsible for active case finding and referral</a:t>
            </a:r>
            <a:r>
              <a:rPr lang="en-US" sz="1900" b="0">
                <a:solidFill>
                  <a:srgbClr val="000066"/>
                </a:solidFill>
                <a:latin typeface="Calibri" charset="0"/>
                <a:cs typeface="Arial" charset="0"/>
              </a:rPr>
              <a:t> </a:t>
            </a:r>
          </a:p>
          <a:p>
            <a:pPr marL="342900" indent="-342900" eaLnBrk="1" hangingPunct="1">
              <a:spcBef>
                <a:spcPct val="6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1900" b="0">
                <a:solidFill>
                  <a:srgbClr val="000066"/>
                </a:solidFill>
                <a:latin typeface="Calibri" charset="0"/>
                <a:cs typeface="Arial" charset="0"/>
              </a:rPr>
              <a:t>General practitioners have mental health care as part of their general health responsibilities</a:t>
            </a:r>
            <a:r>
              <a:rPr lang="en-US" sz="1900" b="0">
                <a:solidFill>
                  <a:srgbClr val="000066"/>
                </a:solidFill>
                <a:latin typeface="Calibri" charset="0"/>
                <a:cs typeface="Arial" charset="0"/>
              </a:rPr>
              <a:t> in urban and rural health centers</a:t>
            </a:r>
          </a:p>
          <a:p>
            <a:pPr marL="342900" indent="-342900" eaLnBrk="1" hangingPunct="1">
              <a:spcBef>
                <a:spcPct val="6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US" sz="1900" b="0">
                <a:solidFill>
                  <a:srgbClr val="000066"/>
                </a:solidFill>
                <a:latin typeface="Calibri" charset="0"/>
                <a:cs typeface="Arial" charset="0"/>
              </a:rPr>
              <a:t>Specialists based in district or provincial health centre for complex cases </a:t>
            </a:r>
          </a:p>
        </p:txBody>
      </p:sp>
      <p:pic>
        <p:nvPicPr>
          <p:cNvPr id="47108" name="Picture 8" descr="Iran (Islamic Republic of)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1688" y="2205038"/>
            <a:ext cx="253523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8297" name="Text Box 9"/>
          <p:cNvSpPr txBox="1">
            <a:spLocks noChangeArrowheads="1"/>
          </p:cNvSpPr>
          <p:nvPr/>
        </p:nvSpPr>
        <p:spPr bwMode="auto">
          <a:xfrm>
            <a:off x="396875" y="5041900"/>
            <a:ext cx="8491538" cy="755650"/>
          </a:xfrm>
          <a:prstGeom prst="rect">
            <a:avLst/>
          </a:prstGeom>
          <a:noFill/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rtl="1" eaLnBrk="1" hangingPunct="1">
              <a:spcBef>
                <a:spcPct val="50000"/>
              </a:spcBef>
              <a:buFontTx/>
              <a:buNone/>
            </a:pPr>
            <a:r>
              <a:rPr lang="en-GB" sz="21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cs typeface="Arial" charset="0"/>
              </a:rPr>
              <a:t>➡</a:t>
            </a:r>
            <a:r>
              <a:rPr lang="en-GB" sz="2100">
                <a:solidFill>
                  <a:srgbClr val="000066"/>
                </a:solidFill>
                <a:latin typeface="Calibri" charset="0"/>
                <a:cs typeface="Arial" charset="0"/>
              </a:rPr>
              <a:t> A significant proportion of the population </a:t>
            </a:r>
            <a:r>
              <a:rPr lang="en-US" sz="2100">
                <a:solidFill>
                  <a:srgbClr val="000066"/>
                </a:solidFill>
                <a:latin typeface="Calibri" charset="0"/>
                <a:cs typeface="Arial" charset="0"/>
              </a:rPr>
              <a:t>is covered by</a:t>
            </a:r>
            <a:br>
              <a:rPr lang="en-US" sz="2100">
                <a:solidFill>
                  <a:srgbClr val="000066"/>
                </a:solidFill>
                <a:latin typeface="Calibri" charset="0"/>
                <a:cs typeface="Arial" charset="0"/>
              </a:rPr>
            </a:br>
            <a:r>
              <a:rPr lang="en-US" sz="2100">
                <a:solidFill>
                  <a:srgbClr val="000066"/>
                </a:solidFill>
                <a:latin typeface="Calibri" charset="0"/>
                <a:cs typeface="Arial" charset="0"/>
              </a:rPr>
              <a:t>     accessible, affordable and acceptable mental health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0"/>
            <a:ext cx="0" cy="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ctr"/>
          <a:lstStyle/>
          <a:p>
            <a:pPr eaLnBrk="1" hangingPunct="1"/>
            <a:r>
              <a:rPr lang="en-GB" smtClean="0"/>
              <a:t>Evaluation &amp; Outcomes</a:t>
            </a:r>
            <a:endParaRPr lang="en-US" smtClean="0"/>
          </a:p>
        </p:txBody>
      </p:sp>
      <p:sp>
        <p:nvSpPr>
          <p:cNvPr id="49155" name="Rectangle 6"/>
          <p:cNvSpPr>
            <a:spLocks noChangeArrowheads="1"/>
          </p:cNvSpPr>
          <p:nvPr/>
        </p:nvSpPr>
        <p:spPr bwMode="auto">
          <a:xfrm>
            <a:off x="360363" y="1628775"/>
            <a:ext cx="8504237" cy="431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60000"/>
              </a:spcBef>
              <a:buClr>
                <a:srgbClr val="1E7FB8"/>
              </a:buClr>
              <a:buFont typeface="Wingdings" pitchFamily="2" charset="2"/>
              <a:buChar char="l"/>
            </a:pPr>
            <a:endParaRPr lang="en-GB" sz="2500" b="0">
              <a:solidFill>
                <a:srgbClr val="000066"/>
              </a:solidFill>
              <a:latin typeface="Calibri" charset="0"/>
              <a:cs typeface="Arial" charset="0"/>
            </a:endParaRPr>
          </a:p>
        </p:txBody>
      </p:sp>
      <p:grpSp>
        <p:nvGrpSpPr>
          <p:cNvPr id="49156" name="Group 7"/>
          <p:cNvGrpSpPr>
            <a:grpSpLocks/>
          </p:cNvGrpSpPr>
          <p:nvPr/>
        </p:nvGrpSpPr>
        <p:grpSpPr bwMode="auto">
          <a:xfrm>
            <a:off x="0" y="0"/>
            <a:ext cx="1541463" cy="1227138"/>
            <a:chOff x="0" y="0"/>
            <a:chExt cx="1136" cy="852"/>
          </a:xfrm>
        </p:grpSpPr>
        <p:pic>
          <p:nvPicPr>
            <p:cNvPr id="49162" name="Picture 8" descr="Iran (Islamic Republic of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1136" cy="8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163" name="Text Box 9"/>
            <p:cNvSpPr txBox="1">
              <a:spLocks noChangeArrowheads="1"/>
            </p:cNvSpPr>
            <p:nvPr/>
          </p:nvSpPr>
          <p:spPr bwMode="auto">
            <a:xfrm>
              <a:off x="144" y="600"/>
              <a:ext cx="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80147" tIns="40074" rIns="80147" bIns="40074">
              <a:spAutoFit/>
            </a:bodyPr>
            <a:lstStyle/>
            <a:p>
              <a:pPr rtl="1" eaLnBrk="1" hangingPunct="1">
                <a:spcBef>
                  <a:spcPct val="50000"/>
                </a:spcBef>
                <a:buFontTx/>
                <a:buNone/>
              </a:pPr>
              <a:r>
                <a:rPr lang="en-GB" sz="1800">
                  <a:solidFill>
                    <a:srgbClr val="000066"/>
                  </a:solidFill>
                  <a:latin typeface="Arial" charset="0"/>
                  <a:cs typeface="Arial" charset="0"/>
                </a:rPr>
                <a:t>Iran</a:t>
              </a:r>
              <a:endParaRPr lang="en-US" sz="1800">
                <a:solidFill>
                  <a:srgbClr val="000066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49157" name="Rectangle 3"/>
          <p:cNvSpPr>
            <a:spLocks noChangeArrowheads="1"/>
          </p:cNvSpPr>
          <p:nvPr/>
        </p:nvSpPr>
        <p:spPr bwMode="auto">
          <a:xfrm>
            <a:off x="395288" y="1700213"/>
            <a:ext cx="49688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lnSpc>
                <a:spcPct val="80000"/>
              </a:lnSpc>
              <a:spcBef>
                <a:spcPct val="6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500" b="0">
                <a:solidFill>
                  <a:srgbClr val="000066"/>
                </a:solidFill>
                <a:latin typeface="Calibri" charset="0"/>
                <a:cs typeface="Arial" charset="0"/>
              </a:rPr>
              <a:t>By 2006, 82% of the rural                                    population and 29% of the                                          urban population covered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6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500" b="0">
                <a:solidFill>
                  <a:srgbClr val="000066"/>
                </a:solidFill>
                <a:latin typeface="Calibri" charset="0"/>
                <a:cs typeface="Arial" charset="0"/>
              </a:rPr>
              <a:t>Changed community attitudes;</a:t>
            </a:r>
          </a:p>
          <a:p>
            <a:pPr marL="342900" indent="-34290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500" b="0">
                <a:solidFill>
                  <a:srgbClr val="000066"/>
                </a:solidFill>
                <a:latin typeface="Calibri" charset="0"/>
                <a:cs typeface="Arial" charset="0"/>
              </a:rPr>
              <a:t>Changes in mental health care </a:t>
            </a:r>
            <a:br>
              <a:rPr lang="en-GB" sz="2500" b="0">
                <a:solidFill>
                  <a:srgbClr val="000066"/>
                </a:solidFill>
                <a:latin typeface="Calibri" charset="0"/>
                <a:cs typeface="Arial" charset="0"/>
              </a:rPr>
            </a:br>
            <a:r>
              <a:rPr lang="en-GB" sz="2500" b="0">
                <a:solidFill>
                  <a:srgbClr val="000066"/>
                </a:solidFill>
                <a:latin typeface="Calibri" charset="0"/>
                <a:cs typeface="Arial" charset="0"/>
              </a:rPr>
              <a:t>seeking patterns, from traditional                                healers to primary care</a:t>
            </a:r>
          </a:p>
          <a:p>
            <a:pPr marL="342900" indent="-34290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500" b="0">
                <a:solidFill>
                  <a:srgbClr val="000066"/>
                </a:solidFill>
                <a:latin typeface="Calibri" charset="0"/>
                <a:cs typeface="Arial" charset="0"/>
              </a:rPr>
              <a:t>Evidence-based interventions for psychosis, mental retardation, and epilepsy are implemented</a:t>
            </a:r>
          </a:p>
        </p:txBody>
      </p:sp>
      <p:grpSp>
        <p:nvGrpSpPr>
          <p:cNvPr id="49158" name="Group 12"/>
          <p:cNvGrpSpPr>
            <a:grpSpLocks/>
          </p:cNvGrpSpPr>
          <p:nvPr/>
        </p:nvGrpSpPr>
        <p:grpSpPr bwMode="auto">
          <a:xfrm>
            <a:off x="5148263" y="2205038"/>
            <a:ext cx="3816350" cy="3024187"/>
            <a:chOff x="4008" y="912"/>
            <a:chExt cx="2728" cy="1699"/>
          </a:xfrm>
        </p:grpSpPr>
        <p:pic>
          <p:nvPicPr>
            <p:cNvPr id="49159" name="Picture 10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020" y="912"/>
              <a:ext cx="2716" cy="1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160" name="Rectangle 10"/>
            <p:cNvSpPr>
              <a:spLocks noChangeArrowheads="1"/>
            </p:cNvSpPr>
            <p:nvPr/>
          </p:nvSpPr>
          <p:spPr bwMode="auto">
            <a:xfrm>
              <a:off x="4008" y="932"/>
              <a:ext cx="112" cy="1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lIns="80147" tIns="40074" rIns="80147" bIns="40074" anchor="ctr"/>
            <a:lstStyle/>
            <a:p>
              <a:pPr defTabSz="801688" rtl="1" eaLnBrk="1" hangingPunct="1">
                <a:spcBef>
                  <a:spcPct val="0"/>
                </a:spcBef>
                <a:buFontTx/>
                <a:buNone/>
              </a:pPr>
              <a:endParaRPr lang="fr-FR" sz="3400">
                <a:solidFill>
                  <a:srgbClr val="000066"/>
                </a:solidFill>
                <a:latin typeface="Calibri" charset="0"/>
                <a:cs typeface="Arial" charset="0"/>
              </a:endParaRPr>
            </a:p>
          </p:txBody>
        </p:sp>
        <p:sp>
          <p:nvSpPr>
            <p:cNvPr id="49161" name="Rectangle 11"/>
            <p:cNvSpPr>
              <a:spLocks noChangeArrowheads="1"/>
            </p:cNvSpPr>
            <p:nvPr/>
          </p:nvSpPr>
          <p:spPr bwMode="auto">
            <a:xfrm>
              <a:off x="4044" y="942"/>
              <a:ext cx="116" cy="126"/>
            </a:xfrm>
            <a:prstGeom prst="rect">
              <a:avLst/>
            </a:prstGeom>
            <a:solidFill>
              <a:srgbClr val="E41E18"/>
            </a:solidFill>
            <a:ln w="9525">
              <a:solidFill>
                <a:srgbClr val="E41E18"/>
              </a:solidFill>
              <a:miter lim="800000"/>
              <a:headEnd/>
              <a:tailEnd/>
            </a:ln>
          </p:spPr>
          <p:txBody>
            <a:bodyPr wrap="none" lIns="80147" tIns="40074" rIns="80147" bIns="40074" anchor="ctr"/>
            <a:lstStyle/>
            <a:p>
              <a:pPr defTabSz="801688" rtl="1" eaLnBrk="1" hangingPunct="1">
                <a:spcBef>
                  <a:spcPct val="0"/>
                </a:spcBef>
                <a:buFontTx/>
                <a:buNone/>
              </a:pPr>
              <a:endParaRPr lang="fr-FR" sz="3400">
                <a:solidFill>
                  <a:srgbClr val="000066"/>
                </a:solidFill>
                <a:latin typeface="Calibri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3"/>
          <p:cNvSpPr>
            <a:spLocks noChangeArrowheads="1"/>
          </p:cNvSpPr>
          <p:nvPr/>
        </p:nvSpPr>
        <p:spPr bwMode="auto">
          <a:xfrm rot="10800000">
            <a:off x="4473575" y="5380038"/>
            <a:ext cx="1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35" name="Rectangle 14"/>
          <p:cNvSpPr>
            <a:spLocks noChangeArrowheads="1"/>
          </p:cNvSpPr>
          <p:nvPr/>
        </p:nvSpPr>
        <p:spPr bwMode="auto">
          <a:xfrm rot="10800000">
            <a:off x="4494213" y="5119688"/>
            <a:ext cx="15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36" name="Rectangle 15"/>
          <p:cNvSpPr>
            <a:spLocks noChangeArrowheads="1"/>
          </p:cNvSpPr>
          <p:nvPr/>
        </p:nvSpPr>
        <p:spPr bwMode="auto">
          <a:xfrm rot="10800000">
            <a:off x="4800600" y="4945063"/>
            <a:ext cx="1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37" name="Rectangle 16"/>
          <p:cNvSpPr>
            <a:spLocks noChangeArrowheads="1"/>
          </p:cNvSpPr>
          <p:nvPr/>
        </p:nvSpPr>
        <p:spPr bwMode="auto">
          <a:xfrm rot="10800000">
            <a:off x="4306888" y="4511675"/>
            <a:ext cx="5222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522288" lvl="1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38" name="Rectangle 17"/>
          <p:cNvSpPr>
            <a:spLocks noChangeArrowheads="1"/>
          </p:cNvSpPr>
          <p:nvPr/>
        </p:nvSpPr>
        <p:spPr bwMode="auto">
          <a:xfrm rot="10800000">
            <a:off x="4502150" y="4337050"/>
            <a:ext cx="1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39" name="Rectangle 18"/>
          <p:cNvSpPr>
            <a:spLocks noChangeArrowheads="1"/>
          </p:cNvSpPr>
          <p:nvPr/>
        </p:nvSpPr>
        <p:spPr bwMode="auto">
          <a:xfrm rot="10800000">
            <a:off x="5095875" y="4030663"/>
            <a:ext cx="1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0" name="Rectangle 19"/>
          <p:cNvSpPr>
            <a:spLocks noChangeArrowheads="1"/>
          </p:cNvSpPr>
          <p:nvPr/>
        </p:nvSpPr>
        <p:spPr bwMode="auto">
          <a:xfrm rot="10800000">
            <a:off x="4910138" y="3856038"/>
            <a:ext cx="15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1" name="Rectangle 20"/>
          <p:cNvSpPr>
            <a:spLocks noChangeArrowheads="1"/>
          </p:cNvSpPr>
          <p:nvPr/>
        </p:nvSpPr>
        <p:spPr bwMode="auto">
          <a:xfrm rot="10800000">
            <a:off x="4894263" y="3683000"/>
            <a:ext cx="15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2" name="Rectangle 21"/>
          <p:cNvSpPr>
            <a:spLocks noChangeArrowheads="1"/>
          </p:cNvSpPr>
          <p:nvPr/>
        </p:nvSpPr>
        <p:spPr bwMode="auto">
          <a:xfrm rot="10800000">
            <a:off x="4951413" y="3508375"/>
            <a:ext cx="15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3" name="Rectangle 22"/>
          <p:cNvSpPr>
            <a:spLocks noChangeArrowheads="1"/>
          </p:cNvSpPr>
          <p:nvPr/>
        </p:nvSpPr>
        <p:spPr bwMode="auto">
          <a:xfrm rot="10800000">
            <a:off x="3933825" y="4030663"/>
            <a:ext cx="1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4" name="Rectangle 23"/>
          <p:cNvSpPr>
            <a:spLocks noChangeArrowheads="1"/>
          </p:cNvSpPr>
          <p:nvPr/>
        </p:nvSpPr>
        <p:spPr bwMode="auto">
          <a:xfrm rot="10800000">
            <a:off x="3916363" y="3856038"/>
            <a:ext cx="15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5" name="Rectangle 24"/>
          <p:cNvSpPr>
            <a:spLocks noChangeArrowheads="1"/>
          </p:cNvSpPr>
          <p:nvPr/>
        </p:nvSpPr>
        <p:spPr bwMode="auto">
          <a:xfrm rot="10800000">
            <a:off x="3813175" y="3683000"/>
            <a:ext cx="1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6" name="Rectangle 25"/>
          <p:cNvSpPr>
            <a:spLocks noChangeArrowheads="1"/>
          </p:cNvSpPr>
          <p:nvPr/>
        </p:nvSpPr>
        <p:spPr bwMode="auto">
          <a:xfrm rot="10800000">
            <a:off x="3862388" y="3508375"/>
            <a:ext cx="15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7" name="Rectangle 26"/>
          <p:cNvSpPr>
            <a:spLocks noChangeArrowheads="1"/>
          </p:cNvSpPr>
          <p:nvPr/>
        </p:nvSpPr>
        <p:spPr bwMode="auto">
          <a:xfrm rot="10800000">
            <a:off x="4441825" y="3160713"/>
            <a:ext cx="1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8" name="Rectangle 27"/>
          <p:cNvSpPr>
            <a:spLocks noChangeArrowheads="1"/>
          </p:cNvSpPr>
          <p:nvPr/>
        </p:nvSpPr>
        <p:spPr bwMode="auto">
          <a:xfrm rot="10800000">
            <a:off x="4386263" y="2987675"/>
            <a:ext cx="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49" name="Rectangle 28"/>
          <p:cNvSpPr>
            <a:spLocks noChangeArrowheads="1"/>
          </p:cNvSpPr>
          <p:nvPr/>
        </p:nvSpPr>
        <p:spPr bwMode="auto">
          <a:xfrm rot="10800000">
            <a:off x="4116388" y="2814638"/>
            <a:ext cx="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0" name="Rectangle 29"/>
          <p:cNvSpPr>
            <a:spLocks noChangeArrowheads="1"/>
          </p:cNvSpPr>
          <p:nvPr/>
        </p:nvSpPr>
        <p:spPr bwMode="auto">
          <a:xfrm rot="10800000">
            <a:off x="4414838" y="2636838"/>
            <a:ext cx="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1" name="Rectangle 30"/>
          <p:cNvSpPr>
            <a:spLocks noChangeArrowheads="1"/>
          </p:cNvSpPr>
          <p:nvPr/>
        </p:nvSpPr>
        <p:spPr bwMode="auto">
          <a:xfrm rot="10800000">
            <a:off x="4365625" y="2462213"/>
            <a:ext cx="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2" name="Rectangle 34"/>
          <p:cNvSpPr>
            <a:spLocks noChangeArrowheads="1"/>
          </p:cNvSpPr>
          <p:nvPr/>
        </p:nvSpPr>
        <p:spPr bwMode="auto">
          <a:xfrm rot="10800000">
            <a:off x="5849938" y="6059488"/>
            <a:ext cx="15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3" name="Rectangle 41"/>
          <p:cNvSpPr>
            <a:spLocks noChangeArrowheads="1"/>
          </p:cNvSpPr>
          <p:nvPr/>
        </p:nvSpPr>
        <p:spPr bwMode="auto">
          <a:xfrm rot="10800000">
            <a:off x="7751763" y="1211263"/>
            <a:ext cx="15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4" name="Rectangle 43"/>
          <p:cNvSpPr>
            <a:spLocks noChangeArrowheads="1"/>
          </p:cNvSpPr>
          <p:nvPr/>
        </p:nvSpPr>
        <p:spPr bwMode="auto">
          <a:xfrm rot="10800000">
            <a:off x="7845425" y="5583238"/>
            <a:ext cx="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5" name="Rectangle 44"/>
          <p:cNvSpPr>
            <a:spLocks noChangeArrowheads="1"/>
          </p:cNvSpPr>
          <p:nvPr/>
        </p:nvSpPr>
        <p:spPr bwMode="auto">
          <a:xfrm rot="10800000">
            <a:off x="1027113" y="1252538"/>
            <a:ext cx="158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18456" name="Rectangle 45"/>
          <p:cNvSpPr>
            <a:spLocks noChangeArrowheads="1"/>
          </p:cNvSpPr>
          <p:nvPr/>
        </p:nvSpPr>
        <p:spPr bwMode="auto">
          <a:xfrm rot="10800000">
            <a:off x="955675" y="5575300"/>
            <a:ext cx="1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289798" name="Rectangle 6"/>
          <p:cNvSpPr>
            <a:spLocks noChangeArrowheads="1"/>
          </p:cNvSpPr>
          <p:nvPr/>
        </p:nvSpPr>
        <p:spPr bwMode="auto">
          <a:xfrm>
            <a:off x="0" y="333375"/>
            <a:ext cx="91440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lIns="0" tIns="0" rIns="0" bIns="0" anchor="ctr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3500">
                <a:solidFill>
                  <a:srgbClr val="564BE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Lucida Fax" pitchFamily="18" charset="0"/>
                <a:cs typeface="Arial" charset="0"/>
              </a:rPr>
              <a:t>WHO PYRAMID OF CARE</a:t>
            </a:r>
            <a:endParaRPr lang="en-US" sz="3500">
              <a:solidFill>
                <a:srgbClr val="564BE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Lucida Fax" pitchFamily="18" charset="0"/>
              <a:cs typeface="Arial" charset="0"/>
            </a:endParaRPr>
          </a:p>
        </p:txBody>
      </p:sp>
      <p:pic>
        <p:nvPicPr>
          <p:cNvPr id="1845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219200"/>
            <a:ext cx="72739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620713"/>
            <a:ext cx="8437562" cy="9159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390525" indent="-390525" defTabSz="1042988" eaLnBrk="1" hangingPunct="1">
              <a:lnSpc>
                <a:spcPct val="90000"/>
              </a:lnSpc>
            </a:pPr>
            <a:r>
              <a:rPr lang="en-GB" sz="2800" smtClean="0">
                <a:latin typeface="Calibri" charset="0"/>
              </a:rPr>
              <a:t>SOUTH AFRICA - Integrated primary care services, Ehlaneni district,  Mpumalanga Province</a:t>
            </a:r>
            <a:endParaRPr lang="en-US" sz="2800" smtClean="0">
              <a:latin typeface="Calibri" charset="0"/>
            </a:endParaRPr>
          </a:p>
        </p:txBody>
      </p:sp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3530600" y="2133600"/>
            <a:ext cx="5384800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1900" b="0">
                <a:solidFill>
                  <a:srgbClr val="000066"/>
                </a:solidFill>
                <a:latin typeface="Calibri" charset="0"/>
                <a:cs typeface="Arial" charset="0"/>
              </a:rPr>
              <a:t>2 different service models in the same district</a:t>
            </a:r>
          </a:p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US" sz="1900" b="0" u="sng">
                <a:solidFill>
                  <a:srgbClr val="000066"/>
                </a:solidFill>
                <a:latin typeface="Calibri" charset="0"/>
                <a:cs typeface="Arial" charset="0"/>
              </a:rPr>
              <a:t>Model 1</a:t>
            </a:r>
            <a:r>
              <a:rPr lang="en-US" sz="1900" b="0">
                <a:solidFill>
                  <a:srgbClr val="000066"/>
                </a:solidFill>
                <a:latin typeface="Calibri" charset="0"/>
                <a:cs typeface="Arial" charset="0"/>
              </a:rPr>
              <a:t> based on a skilled professional nurse</a:t>
            </a:r>
          </a:p>
          <a:p>
            <a:pPr marL="342900" indent="-342900" eaLnBrk="1" hangingPunct="1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1900" b="0" u="sng">
                <a:solidFill>
                  <a:srgbClr val="000066"/>
                </a:solidFill>
                <a:latin typeface="Calibri" charset="0"/>
                <a:cs typeface="Arial" charset="0"/>
              </a:rPr>
              <a:t>Model 2</a:t>
            </a:r>
            <a:r>
              <a:rPr lang="en-GB" sz="1900" b="0">
                <a:solidFill>
                  <a:srgbClr val="000066"/>
                </a:solidFill>
                <a:latin typeface="Calibri" charset="0"/>
                <a:cs typeface="Arial" charset="0"/>
              </a:rPr>
              <a:t> involving all primary care workers</a:t>
            </a:r>
            <a:endParaRPr lang="en-US" sz="1900" b="0">
              <a:solidFill>
                <a:srgbClr val="000066"/>
              </a:solidFill>
              <a:latin typeface="Calibri" charset="0"/>
              <a:cs typeface="Arial" charset="0"/>
            </a:endParaRPr>
          </a:p>
        </p:txBody>
      </p:sp>
      <p:sp>
        <p:nvSpPr>
          <p:cNvPr id="332805" name="Text Box 5"/>
          <p:cNvSpPr txBox="1">
            <a:spLocks noChangeArrowheads="1"/>
          </p:cNvSpPr>
          <p:nvPr/>
        </p:nvSpPr>
        <p:spPr bwMode="auto">
          <a:xfrm>
            <a:off x="396875" y="4800600"/>
            <a:ext cx="8491538" cy="1211263"/>
          </a:xfrm>
          <a:prstGeom prst="rect">
            <a:avLst/>
          </a:prstGeom>
          <a:noFill/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rtl="1" eaLnBrk="1" hangingPunct="1">
              <a:spcBef>
                <a:spcPct val="50000"/>
              </a:spcBef>
              <a:buFontTx/>
              <a:buNone/>
            </a:pPr>
            <a:r>
              <a:rPr lang="en-GB" sz="21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MS PMincho" pitchFamily="18" charset="-128"/>
              </a:rPr>
              <a:t>➡2000 – 2007</a:t>
            </a:r>
          </a:p>
          <a:p>
            <a:pPr rtl="1" eaLnBrk="1" hangingPunct="1">
              <a:spcBef>
                <a:spcPct val="50000"/>
              </a:spcBef>
              <a:buFontTx/>
              <a:buNone/>
            </a:pPr>
            <a:r>
              <a:rPr lang="en-GB" sz="2100">
                <a:solidFill>
                  <a:srgbClr val="CC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  <a:ea typeface="MS PMincho" pitchFamily="18" charset="-128"/>
              </a:rPr>
              <a:t>     </a:t>
            </a:r>
            <a: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  <a:t>From none to 83% of primary care clinics providing mental </a:t>
            </a:r>
            <a:b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</a:br>
            <a:r>
              <a:rPr lang="en-GB" sz="2100">
                <a:solidFill>
                  <a:srgbClr val="000066"/>
                </a:solidFill>
                <a:latin typeface="Calibri" charset="0"/>
                <a:ea typeface="MS PMincho" pitchFamily="18" charset="-128"/>
              </a:rPr>
              <a:t>     health services after 10 years of integration</a:t>
            </a:r>
            <a:endParaRPr lang="en-US" sz="2100">
              <a:solidFill>
                <a:srgbClr val="000066"/>
              </a:solidFill>
              <a:latin typeface="Calibri" charset="0"/>
              <a:ea typeface="MS PMincho" pitchFamily="18" charset="-128"/>
            </a:endParaRPr>
          </a:p>
        </p:txBody>
      </p:sp>
      <p:pic>
        <p:nvPicPr>
          <p:cNvPr id="51205" name="Picture 8" descr="South Africa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4538" y="1989138"/>
            <a:ext cx="250825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92150"/>
            <a:ext cx="8229600" cy="72548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Informal community care: peer support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endParaRPr lang="en-GB" sz="2000" b="0" smtClean="0">
              <a:latin typeface="Calibri" charset="0"/>
            </a:endParaRPr>
          </a:p>
          <a:p>
            <a:pPr lvl="1"/>
            <a:endParaRPr lang="en-GB" sz="2000" b="0" smtClean="0">
              <a:latin typeface="Calibri" charset="0"/>
            </a:endParaRPr>
          </a:p>
          <a:p>
            <a:endParaRPr lang="en-US" sz="2400" b="0" smtClean="0">
              <a:latin typeface="Calibri" charset="0"/>
            </a:endParaRP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468313" y="1412875"/>
            <a:ext cx="410368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GB" sz="22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None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684213" y="1341438"/>
            <a:ext cx="77041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Based on the premise that people with mental illness can better relate and empathise with others in a similar situtation</a:t>
            </a:r>
          </a:p>
          <a:p>
            <a:pPr marL="342900" indent="-342900">
              <a:lnSpc>
                <a:spcPct val="90000"/>
              </a:lnSpc>
            </a:pPr>
            <a:r>
              <a:rPr lang="en-US" sz="2200" b="0">
                <a:latin typeface="Calibri" charset="0"/>
              </a:rPr>
              <a:t>Focus on a strengths-based, recovery approach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Provide an opportunity for </a:t>
            </a:r>
            <a:r>
              <a:rPr lang="en-US" sz="2200" b="0">
                <a:latin typeface="Calibri" charset="0"/>
              </a:rPr>
              <a:t>giving and receiving support, sharing personal experiences, and creating mutual understanding that is beneficial to both individuals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Several types of peer support, including informal support and advocacy groups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Little research on the outcomes of informal peer support groups but evaluations that have been done show: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Reduced hospital stays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Reduced criminal activity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Closer friendships and support networks</a:t>
            </a:r>
          </a:p>
          <a:p>
            <a:pPr marL="342900" indent="-342900">
              <a:lnSpc>
                <a:spcPct val="90000"/>
              </a:lnSpc>
            </a:pPr>
            <a:endParaRPr lang="en-GB" sz="22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8229600" cy="72548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200" b="1" smtClean="0">
                <a:latin typeface="Calibri" charset="0"/>
              </a:rPr>
              <a:t>Self-care</a:t>
            </a:r>
            <a:endParaRPr lang="en-US" sz="3200" b="1" smtClean="0">
              <a:latin typeface="Calibri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endParaRPr lang="en-GB" sz="2000" b="0" smtClean="0">
              <a:latin typeface="Calibri" charset="0"/>
            </a:endParaRPr>
          </a:p>
          <a:p>
            <a:pPr lvl="1"/>
            <a:endParaRPr lang="en-GB" sz="2000" b="0" smtClean="0">
              <a:latin typeface="Calibri" charset="0"/>
            </a:endParaRPr>
          </a:p>
          <a:p>
            <a:endParaRPr lang="en-US" sz="2400" b="0" smtClean="0">
              <a:latin typeface="Calibri" charset="0"/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68313" y="1412875"/>
            <a:ext cx="410368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endParaRPr lang="en-GB" sz="2200" b="0"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None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684213" y="981075"/>
            <a:ext cx="77041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Self-care or is the use of programmes to help service users to learn techniques to manage their illness independently, plan their recovery and prevent relapse</a:t>
            </a:r>
          </a:p>
          <a:p>
            <a:pPr marL="342900" indent="-342900">
              <a:lnSpc>
                <a:spcPct val="90000"/>
              </a:lnSpc>
            </a:pPr>
            <a:r>
              <a:rPr lang="en-GB" sz="2200" b="0">
                <a:latin typeface="Calibri" charset="0"/>
              </a:rPr>
              <a:t>Illness management and recovery (IMR) developed by SAMHSA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Evidence-based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Integrates components of recovery with strategies to help service users to collaborate with mental health professionals, cope with their illness, and pursue their own personal goals.</a:t>
            </a:r>
          </a:p>
          <a:p>
            <a:pPr marL="342900" indent="-342900">
              <a:lnSpc>
                <a:spcPct val="90000"/>
              </a:lnSpc>
            </a:pPr>
            <a:r>
              <a:rPr lang="en-GB" sz="2400" b="0">
                <a:latin typeface="Calibri" charset="0"/>
              </a:rPr>
              <a:t>Recent retrospective cohort study (Salyers et al 2011) 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5 community treatment teams 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498 service users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r>
              <a:rPr lang="en-GB" sz="2000" b="0">
                <a:solidFill>
                  <a:schemeClr val="tx1"/>
                </a:solidFill>
                <a:latin typeface="Calibri" charset="0"/>
              </a:rPr>
              <a:t>Those who received IMR in conjunction with assertive community treatment had fewer hospitalisation days and fewer emergency room visits</a:t>
            </a: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0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0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0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0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742950" lvl="1" indent="-285750">
              <a:lnSpc>
                <a:spcPct val="90000"/>
              </a:lnSpc>
              <a:buFontTx/>
              <a:buChar char="–"/>
            </a:pPr>
            <a:endParaRPr lang="en-GB" sz="2200" b="0">
              <a:solidFill>
                <a:schemeClr val="tx1"/>
              </a:solidFill>
              <a:latin typeface="Calibri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200" b="0">
              <a:latin typeface="Calibri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1057275" y="576263"/>
            <a:ext cx="66833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zh-CN" sz="3000">
                <a:solidFill>
                  <a:schemeClr val="accent2"/>
                </a:solidFill>
                <a:latin typeface="Arial" charset="0"/>
                <a:ea typeface="宋体" pitchFamily="2" charset="-122"/>
                <a:cs typeface="Arial" charset="0"/>
              </a:rPr>
              <a:t>WHO Supporting Resources</a:t>
            </a:r>
            <a:endParaRPr lang="en-US" altLang="zh-CN" sz="3000">
              <a:solidFill>
                <a:schemeClr val="accent2"/>
              </a:solidFill>
              <a:latin typeface="Arial" charset="0"/>
              <a:ea typeface="宋体" pitchFamily="2" charset="-122"/>
              <a:cs typeface="Arial" charset="0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23850" y="1268413"/>
            <a:ext cx="4752975" cy="504031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zh-CN" b="0">
                <a:latin typeface="Arial" charset="0"/>
                <a:ea typeface="宋体" pitchFamily="2" charset="-122"/>
                <a:cs typeface="Arial" charset="0"/>
              </a:rPr>
              <a:t>WHO Mental Health Policy and Service Guidance Package</a:t>
            </a: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endParaRPr lang="en-GB" altLang="zh-CN" sz="900" b="0">
              <a:latin typeface="Arial" charset="0"/>
              <a:ea typeface="宋体" pitchFamily="2" charset="-122"/>
              <a:cs typeface="Arial" charset="0"/>
            </a:endParaRP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zh-CN" b="0">
                <a:latin typeface="Arial" charset="0"/>
                <a:ea typeface="宋体" pitchFamily="2" charset="-122"/>
                <a:cs typeface="Arial" charset="0"/>
              </a:rPr>
              <a:t>WHO Report on Integrating Mental Health into Primary Care</a:t>
            </a: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endParaRPr lang="en-GB" altLang="zh-CN" sz="900" b="0">
              <a:latin typeface="Arial" charset="0"/>
              <a:ea typeface="宋体" pitchFamily="2" charset="-122"/>
              <a:cs typeface="Arial" charset="0"/>
            </a:endParaRP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zh-CN" b="0">
                <a:latin typeface="Arial" charset="0"/>
                <a:ea typeface="宋体" pitchFamily="2" charset="-122"/>
                <a:cs typeface="Arial" charset="0"/>
              </a:rPr>
              <a:t>WHO Resource Book on Mental Health, Human Rights and Legislation</a:t>
            </a: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endParaRPr lang="en-GB" altLang="zh-CN" sz="900" b="0">
              <a:latin typeface="Arial" charset="0"/>
              <a:ea typeface="宋体" pitchFamily="2" charset="-122"/>
              <a:cs typeface="Arial" charset="0"/>
            </a:endParaRP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r>
              <a:rPr lang="en-GB" altLang="zh-CN" b="0">
                <a:latin typeface="Arial" charset="0"/>
                <a:ea typeface="宋体" pitchFamily="2" charset="-122"/>
                <a:cs typeface="Arial" charset="0"/>
              </a:rPr>
              <a:t>Training materials and tools</a:t>
            </a:r>
          </a:p>
          <a:p>
            <a:pPr marL="342900" indent="-342900" eaLnBrk="1" hangingPunct="1">
              <a:lnSpc>
                <a:spcPct val="84000"/>
              </a:lnSpc>
              <a:spcBef>
                <a:spcPct val="0"/>
              </a:spcBef>
              <a:buFontTx/>
              <a:buBlip>
                <a:blip r:embed="rId3"/>
              </a:buBlip>
            </a:pPr>
            <a:endParaRPr lang="en-GB" altLang="zh-CN" b="0">
              <a:latin typeface="Arial" charset="0"/>
              <a:ea typeface="宋体" pitchFamily="2" charset="-122"/>
              <a:cs typeface="Arial" charset="0"/>
            </a:endParaRPr>
          </a:p>
        </p:txBody>
      </p:sp>
      <p:pic>
        <p:nvPicPr>
          <p:cNvPr id="59396" name="Picture 36" descr="mh_hr_cover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4388" y="4586288"/>
            <a:ext cx="1652587" cy="172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9397" name="Group 41"/>
          <p:cNvGrpSpPr>
            <a:grpSpLocks/>
          </p:cNvGrpSpPr>
          <p:nvPr/>
        </p:nvGrpSpPr>
        <p:grpSpPr bwMode="auto">
          <a:xfrm>
            <a:off x="5292725" y="1158875"/>
            <a:ext cx="3681413" cy="3206750"/>
            <a:chOff x="3340" y="730"/>
            <a:chExt cx="2313" cy="2384"/>
          </a:xfrm>
        </p:grpSpPr>
        <p:grpSp>
          <p:nvGrpSpPr>
            <p:cNvPr id="59399" name="Group 23"/>
            <p:cNvGrpSpPr>
              <a:grpSpLocks/>
            </p:cNvGrpSpPr>
            <p:nvPr/>
          </p:nvGrpSpPr>
          <p:grpSpPr bwMode="auto">
            <a:xfrm>
              <a:off x="3340" y="730"/>
              <a:ext cx="2263" cy="707"/>
              <a:chOff x="3606" y="527"/>
              <a:chExt cx="2041" cy="827"/>
            </a:xfrm>
          </p:grpSpPr>
          <p:pic>
            <p:nvPicPr>
              <p:cNvPr id="59410" name="Picture 24" descr="Pages%20from%20Improving_Access_Use_Psychotropic_Medicine">
                <a:hlinkClick r:id="rId6"/>
              </p:cNvPr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5012" y="538"/>
                <a:ext cx="635" cy="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411" name="Picture 25" descr="advocacy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4513" y="538"/>
                <a:ext cx="599" cy="7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412" name="Picture 26" descr="planning_budgeting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4150" y="527"/>
                <a:ext cx="592" cy="8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413" name="Picture 27" descr="mnh_legislation"/>
              <p:cNvPicPr>
                <a:picLocks noChangeAspect="1" noChangeArrowheads="1"/>
              </p:cNvPicPr>
              <p:nvPr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3606" y="527"/>
                <a:ext cx="606" cy="8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59400" name="Group 28"/>
            <p:cNvGrpSpPr>
              <a:grpSpLocks/>
            </p:cNvGrpSpPr>
            <p:nvPr/>
          </p:nvGrpSpPr>
          <p:grpSpPr bwMode="auto">
            <a:xfrm>
              <a:off x="3717" y="1480"/>
              <a:ext cx="1936" cy="785"/>
              <a:chOff x="3923" y="1354"/>
              <a:chExt cx="1746" cy="849"/>
            </a:xfrm>
          </p:grpSpPr>
          <p:pic>
            <p:nvPicPr>
              <p:cNvPr id="59406" name="Picture 29" descr="hr_and_mh_training">
                <a:hlinkClick r:id="rId11"/>
              </p:cNvPr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5012" y="1354"/>
                <a:ext cx="657" cy="8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407" name="Picture 30" descr="ppp_rev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4694" y="1399"/>
                <a:ext cx="615" cy="8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408" name="Picture 31" descr="context">
                <a:hlinkClick r:id="rId14"/>
              </p:cNvPr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4286" y="1399"/>
                <a:ext cx="661" cy="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9409" name="Picture 32" descr="child_ado_cover1">
                <a:hlinkClick r:id="rId16"/>
              </p:cNvPr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923" y="1399"/>
                <a:ext cx="680" cy="7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59401" name="Picture 33" descr="financing">
              <a:hlinkClick r:id="rId18"/>
            </p:cNvPr>
            <p:cNvPicPr>
              <a:picLocks noChangeAspect="1"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4849" y="2337"/>
              <a:ext cx="754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402" name="Picture 34" descr="organization_services">
              <a:hlinkClick r:id="rId20"/>
            </p:cNvPr>
            <p:cNvPicPr>
              <a:picLocks noChangeAspect="1" noChangeArrowheads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4397" y="2337"/>
              <a:ext cx="754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403" name="Picture 35" descr="quality_improvement">
              <a:hlinkClick r:id="rId22"/>
            </p:cNvPr>
            <p:cNvPicPr>
              <a:picLocks noChangeAspect="1" noChangeArrowheads="1"/>
            </p:cNvPicPr>
            <p:nvPr/>
          </p:nvPicPr>
          <p:blipFill>
            <a:blip r:embed="rId23"/>
            <a:srcRect/>
            <a:stretch>
              <a:fillRect/>
            </a:stretch>
          </p:blipFill>
          <p:spPr bwMode="auto">
            <a:xfrm>
              <a:off x="3894" y="2337"/>
              <a:ext cx="705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404" name="Picture 37" descr="mhworkplace_cover">
              <a:hlinkClick r:id="rId24"/>
            </p:cNvPr>
            <p:cNvPicPr>
              <a:picLocks noChangeAspect="1" noChangeArrowheads="1"/>
            </p:cNvPicPr>
            <p:nvPr/>
          </p:nvPicPr>
          <p:blipFill>
            <a:blip r:embed="rId25"/>
            <a:srcRect/>
            <a:stretch>
              <a:fillRect/>
            </a:stretch>
          </p:blipFill>
          <p:spPr bwMode="auto">
            <a:xfrm>
              <a:off x="3390" y="1525"/>
              <a:ext cx="738" cy="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405" name="Picture 38" descr="mhinfo_sys_cover">
              <a:hlinkClick r:id="rId26"/>
            </p:cNvPr>
            <p:cNvPicPr>
              <a:picLocks noChangeAspect="1" noChangeArrowheads="1"/>
            </p:cNvPicPr>
            <p:nvPr/>
          </p:nvPicPr>
          <p:blipFill>
            <a:blip r:embed="rId27"/>
            <a:srcRect/>
            <a:stretch>
              <a:fillRect/>
            </a:stretch>
          </p:blipFill>
          <p:spPr bwMode="auto">
            <a:xfrm>
              <a:off x="3491" y="2344"/>
              <a:ext cx="704" cy="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9398" name="Picture 6"/>
          <p:cNvPicPr>
            <a:picLocks noChangeAspect="1" noChangeArrowheads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5580063" y="4581525"/>
            <a:ext cx="1481137" cy="1738313"/>
          </a:xfrm>
          <a:prstGeom prst="rect">
            <a:avLst/>
          </a:prstGeom>
          <a:noFill/>
          <a:ln w="9525">
            <a:solidFill>
              <a:srgbClr val="333399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3"/>
          <p:cNvSpPr txBox="1">
            <a:spLocks noChangeArrowheads="1"/>
          </p:cNvSpPr>
          <p:nvPr/>
        </p:nvSpPr>
        <p:spPr bwMode="auto">
          <a:xfrm>
            <a:off x="971550" y="765175"/>
            <a:ext cx="7056438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GB" sz="3600">
                <a:solidFill>
                  <a:schemeClr val="tx1"/>
                </a:solidFill>
                <a:latin typeface="Arial" charset="0"/>
                <a:cs typeface="Arial" charset="0"/>
              </a:rPr>
              <a:t>Mental Hospitals</a:t>
            </a:r>
            <a:endParaRPr lang="en-US" sz="36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0483" name="Text Box 92"/>
          <p:cNvSpPr txBox="1">
            <a:spLocks noChangeArrowheads="1"/>
          </p:cNvSpPr>
          <p:nvPr/>
        </p:nvSpPr>
        <p:spPr bwMode="auto">
          <a:xfrm>
            <a:off x="539750" y="1557338"/>
            <a:ext cx="3744913" cy="49847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buFontTx/>
              <a:buBlip>
                <a:blip r:embed="rId3"/>
              </a:buBlip>
            </a:pPr>
            <a:r>
              <a:rPr lang="en-US" sz="2400">
                <a:latin typeface="Arial" charset="0"/>
                <a:cs typeface="Arial" charset="0"/>
              </a:rPr>
              <a:t> </a:t>
            </a:r>
            <a:r>
              <a:rPr lang="en-US" sz="2400" b="0">
                <a:latin typeface="Arial" charset="0"/>
                <a:cs typeface="Arial" charset="0"/>
              </a:rPr>
              <a:t>Poor access </a:t>
            </a:r>
          </a:p>
          <a:p>
            <a:pPr>
              <a:buFontTx/>
              <a:buNone/>
            </a:pPr>
            <a:endParaRPr lang="en-US" sz="2400" b="0"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400" b="0">
                <a:latin typeface="Arial" charset="0"/>
                <a:cs typeface="Arial" charset="0"/>
              </a:rPr>
              <a:t> Result in human rights </a:t>
            </a:r>
            <a:br>
              <a:rPr lang="en-US" sz="2400" b="0">
                <a:latin typeface="Arial" charset="0"/>
                <a:cs typeface="Arial" charset="0"/>
              </a:rPr>
            </a:br>
            <a:r>
              <a:rPr lang="en-US" sz="2400" b="0">
                <a:latin typeface="Arial" charset="0"/>
                <a:cs typeface="Arial" charset="0"/>
              </a:rPr>
              <a:t>violations </a:t>
            </a:r>
          </a:p>
          <a:p>
            <a:pPr>
              <a:buFontTx/>
              <a:buBlip>
                <a:blip r:embed="rId3"/>
              </a:buBlip>
            </a:pPr>
            <a:endParaRPr lang="en-US" sz="2400" b="0"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400" b="0">
                <a:latin typeface="Arial" charset="0"/>
                <a:cs typeface="Arial" charset="0"/>
              </a:rPr>
              <a:t>Poor mental health and physical health outcomes</a:t>
            </a:r>
          </a:p>
          <a:p>
            <a:pPr>
              <a:buFontTx/>
              <a:buNone/>
            </a:pPr>
            <a:endParaRPr lang="en-US" sz="2400" b="0"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400" b="0">
                <a:latin typeface="Arial" charset="0"/>
                <a:cs typeface="Arial" charset="0"/>
              </a:rPr>
              <a:t>Consume nearly all mental health funds and resources</a:t>
            </a:r>
          </a:p>
          <a:p>
            <a:pPr>
              <a:buFontTx/>
              <a:buNone/>
            </a:pPr>
            <a:endParaRPr lang="en-US" sz="2400">
              <a:latin typeface="Arial" charset="0"/>
              <a:cs typeface="Arial" charset="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6100" y="1700213"/>
            <a:ext cx="4535488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99"/>
          <p:cNvSpPr>
            <a:spLocks noChangeArrowheads="1"/>
          </p:cNvSpPr>
          <p:nvPr/>
        </p:nvSpPr>
        <p:spPr bwMode="auto">
          <a:xfrm>
            <a:off x="5867400" y="2349500"/>
            <a:ext cx="1225550" cy="935038"/>
          </a:xfrm>
          <a:prstGeom prst="rect">
            <a:avLst/>
          </a:prstGeom>
          <a:noFill/>
          <a:ln w="63500" cap="sq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549275"/>
            <a:ext cx="8229600" cy="1143000"/>
          </a:xfrm>
          <a:noFill/>
          <a:ln>
            <a:miter lim="800000"/>
            <a:headEnd/>
            <a:tailEnd/>
          </a:ln>
        </p:spPr>
        <p:txBody>
          <a:bodyPr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b="1" smtClean="0">
                <a:latin typeface="Arial" charset="0"/>
                <a:cs typeface="Arial" charset="0"/>
              </a:rPr>
              <a:t>Mental health units  in General Hospitals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50825" y="1773238"/>
            <a:ext cx="4465638" cy="4292600"/>
          </a:xfrm>
          <a:noFill/>
          <a:ln>
            <a:miter lim="800000"/>
            <a:headEnd/>
            <a:tailEnd/>
          </a:ln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Improved access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None/>
            </a:pPr>
            <a:endParaRPr lang="en-US" sz="24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Management of acute illness episodes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4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Treatment provided for co-morbid physical health problems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None/>
            </a:pPr>
            <a:endParaRPr lang="en-US" sz="24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fr-CH" sz="2400" b="0" smtClean="0">
                <a:latin typeface="Arial" charset="0"/>
                <a:cs typeface="Arial" charset="0"/>
              </a:rPr>
              <a:t>Teaching and training possible for a wide group of health workers</a:t>
            </a:r>
          </a:p>
          <a:p>
            <a:pPr>
              <a:lnSpc>
                <a:spcPct val="80000"/>
              </a:lnSpc>
              <a:buFontTx/>
              <a:buNone/>
            </a:pPr>
            <a:endParaRPr lang="fr-CH" sz="800" b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9338" y="1700213"/>
            <a:ext cx="40322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Rectangle 40"/>
          <p:cNvSpPr>
            <a:spLocks noChangeArrowheads="1"/>
          </p:cNvSpPr>
          <p:nvPr/>
        </p:nvSpPr>
        <p:spPr bwMode="auto">
          <a:xfrm>
            <a:off x="5724525" y="3284538"/>
            <a:ext cx="1008063" cy="720725"/>
          </a:xfrm>
          <a:prstGeom prst="rect">
            <a:avLst/>
          </a:prstGeom>
          <a:noFill/>
          <a:ln w="63500" cap="sq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04813"/>
            <a:ext cx="8229600" cy="1143000"/>
          </a:xfrm>
          <a:noFill/>
          <a:ln>
            <a:miter lim="800000"/>
            <a:headEnd/>
            <a:tailEnd/>
          </a:ln>
        </p:spPr>
        <p:txBody>
          <a:bodyPr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b="1" smtClean="0">
                <a:latin typeface="Arial" charset="0"/>
                <a:cs typeface="Arial" charset="0"/>
              </a:rPr>
              <a:t>Build Community MHS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179388" y="1268413"/>
            <a:ext cx="4105275" cy="5111750"/>
          </a:xfrm>
          <a:noFill/>
          <a:ln>
            <a:miter lim="800000"/>
            <a:headEnd/>
            <a:tailEnd/>
          </a:ln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0000CC"/>
              </a:buClr>
              <a:buSzPct val="65000"/>
              <a:buFont typeface="Wingdings" pitchFamily="2" charset="2"/>
              <a:buNone/>
            </a:pPr>
            <a:endParaRPr lang="en-US" sz="2800" b="0" smtClean="0">
              <a:solidFill>
                <a:srgbClr val="CC0066"/>
              </a:solidFill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GB" sz="2400" b="0" smtClean="0">
                <a:latin typeface="Arial" charset="0"/>
                <a:cs typeface="Arial" charset="0"/>
              </a:rPr>
              <a:t>Can prevent hospitalisation</a:t>
            </a:r>
          </a:p>
          <a:p>
            <a:pPr>
              <a:buFontTx/>
              <a:buBlip>
                <a:blip r:embed="rId3"/>
              </a:buBlip>
            </a:pPr>
            <a:endParaRPr lang="en-GB" sz="2400" b="0" smtClean="0"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GB" sz="2400" b="0" smtClean="0">
                <a:latin typeface="Arial" charset="0"/>
                <a:cs typeface="Arial" charset="0"/>
              </a:rPr>
              <a:t>Good health, mental health and quality of life outcomes</a:t>
            </a:r>
          </a:p>
          <a:p>
            <a:pPr>
              <a:buFontTx/>
              <a:buBlip>
                <a:blip r:embed="rId3"/>
              </a:buBlip>
            </a:pPr>
            <a:endParaRPr lang="en-GB" sz="2400" b="0" smtClean="0"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GB" sz="2400" b="0" smtClean="0">
                <a:latin typeface="Arial" charset="0"/>
                <a:cs typeface="Arial" charset="0"/>
              </a:rPr>
              <a:t>Reduced risk of descending into poverty</a:t>
            </a:r>
          </a:p>
          <a:p>
            <a:pPr>
              <a:buFontTx/>
              <a:buNone/>
            </a:pPr>
            <a:endParaRPr lang="en-GB" sz="2400" b="0" smtClean="0">
              <a:latin typeface="Arial" charset="0"/>
              <a:cs typeface="Arial" charset="0"/>
            </a:endParaRPr>
          </a:p>
        </p:txBody>
      </p:sp>
      <p:sp>
        <p:nvSpPr>
          <p:cNvPr id="24580" name="Rectangle 14"/>
          <p:cNvSpPr>
            <a:spLocks noChangeArrowheads="1"/>
          </p:cNvSpPr>
          <p:nvPr/>
        </p:nvSpPr>
        <p:spPr bwMode="auto">
          <a:xfrm rot="10800000">
            <a:off x="7580313" y="1639888"/>
            <a:ext cx="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sp>
        <p:nvSpPr>
          <p:cNvPr id="24581" name="Rectangle 15"/>
          <p:cNvSpPr>
            <a:spLocks noChangeArrowheads="1"/>
          </p:cNvSpPr>
          <p:nvPr/>
        </p:nvSpPr>
        <p:spPr bwMode="auto">
          <a:xfrm rot="10800000">
            <a:off x="7596188" y="1579563"/>
            <a:ext cx="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wrap="none" lIns="0" tIns="0" rIns="0" bIns="0">
            <a:spAutoFit/>
          </a:bodyPr>
          <a:lstStyle/>
          <a:p>
            <a:pPr marL="342900" indent="-342900">
              <a:buFontTx/>
              <a:buNone/>
            </a:pPr>
            <a:endParaRPr lang="en-GB">
              <a:latin typeface="Arial" charset="0"/>
              <a:cs typeface="Arial" charset="0"/>
            </a:endParaRPr>
          </a:p>
        </p:txBody>
      </p:sp>
      <p:pic>
        <p:nvPicPr>
          <p:cNvPr id="2458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1700213"/>
            <a:ext cx="43910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Rectangle 74"/>
          <p:cNvSpPr>
            <a:spLocks noChangeArrowheads="1"/>
          </p:cNvSpPr>
          <p:nvPr/>
        </p:nvSpPr>
        <p:spPr bwMode="auto">
          <a:xfrm>
            <a:off x="6516688" y="3284538"/>
            <a:ext cx="1008062" cy="720725"/>
          </a:xfrm>
          <a:prstGeom prst="rect">
            <a:avLst/>
          </a:prstGeom>
          <a:noFill/>
          <a:ln w="63500" cap="sq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68313" y="1341438"/>
            <a:ext cx="4608512" cy="4967287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200" b="0" smtClean="0">
                <a:latin typeface="Arial" charset="0"/>
                <a:cs typeface="Arial" charset="0"/>
              </a:rPr>
              <a:t>Dramatic improvement in access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2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200" b="0" smtClean="0">
                <a:latin typeface="Arial" charset="0"/>
                <a:cs typeface="Arial" charset="0"/>
              </a:rPr>
              <a:t>Reduces stigma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2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GB" sz="2200" b="0" smtClean="0">
                <a:latin typeface="Arial" charset="0"/>
                <a:cs typeface="Arial" charset="0"/>
              </a:rPr>
              <a:t>Holistic care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2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200" b="0" smtClean="0">
                <a:latin typeface="Arial" charset="0"/>
                <a:cs typeface="Arial" charset="0"/>
              </a:rPr>
              <a:t>Good are and treatment outcomes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2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GB" sz="2200" b="0" smtClean="0">
                <a:latin typeface="Arial" charset="0"/>
                <a:cs typeface="Arial" charset="0"/>
              </a:rPr>
              <a:t>Affordable and cost effective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2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US" sz="2200" b="0" smtClean="0">
                <a:latin typeface="Arial" charset="0"/>
                <a:cs typeface="Arial" charset="0"/>
              </a:rPr>
              <a:t>Addresses human resource </a:t>
            </a:r>
            <a:br>
              <a:rPr lang="en-US" sz="2200" b="0" smtClean="0">
                <a:latin typeface="Arial" charset="0"/>
                <a:cs typeface="Arial" charset="0"/>
              </a:rPr>
            </a:br>
            <a:r>
              <a:rPr lang="en-US" sz="2200" b="0" smtClean="0">
                <a:latin typeface="Arial" charset="0"/>
                <a:cs typeface="Arial" charset="0"/>
              </a:rPr>
              <a:t>shortages </a:t>
            </a: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endParaRPr lang="en-US" sz="2200" b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0000CC"/>
              </a:buClr>
              <a:buSzPct val="65000"/>
              <a:buFont typeface="Wingdings" pitchFamily="2" charset="2"/>
              <a:buBlip>
                <a:blip r:embed="rId3"/>
              </a:buBlip>
            </a:pPr>
            <a:r>
              <a:rPr lang="en-GB" sz="2200" b="0" smtClean="0">
                <a:latin typeface="Arial" charset="0"/>
                <a:cs typeface="Arial" charset="0"/>
              </a:rPr>
              <a:t>Reduces human rights violations</a:t>
            </a:r>
            <a:r>
              <a:rPr lang="en-US" sz="2200" b="0" smtClean="0">
                <a:latin typeface="Arial" charset="0"/>
                <a:cs typeface="Arial" charset="0"/>
              </a:rPr>
              <a:t> </a:t>
            </a:r>
            <a:endParaRPr lang="en-GB" sz="2200" b="0" smtClean="0">
              <a:latin typeface="Arial" charset="0"/>
              <a:cs typeface="Arial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04813"/>
            <a:ext cx="8642350" cy="1000125"/>
          </a:xfrm>
          <a:noFill/>
          <a:ln>
            <a:miter lim="800000"/>
            <a:headEnd/>
            <a:tailEnd/>
          </a:ln>
        </p:spPr>
        <p:txBody>
          <a:bodyPr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b="1" smtClean="0">
                <a:latin typeface="Arial" charset="0"/>
                <a:cs typeface="Arial" charset="0"/>
              </a:rPr>
              <a:t>Mental health services in Primary Care</a:t>
            </a:r>
            <a:endParaRPr lang="en-US" sz="3600" smtClean="0">
              <a:solidFill>
                <a:srgbClr val="FF9900"/>
              </a:solidFill>
              <a:latin typeface="Arial" charset="0"/>
              <a:cs typeface="Arial" charset="0"/>
            </a:endParaRP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9338" y="1700213"/>
            <a:ext cx="40322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17"/>
          <p:cNvSpPr>
            <a:spLocks noChangeArrowheads="1"/>
          </p:cNvSpPr>
          <p:nvPr/>
        </p:nvSpPr>
        <p:spPr bwMode="auto">
          <a:xfrm>
            <a:off x="5580063" y="4076700"/>
            <a:ext cx="2592387" cy="431800"/>
          </a:xfrm>
          <a:prstGeom prst="rect">
            <a:avLst/>
          </a:prstGeom>
          <a:noFill/>
          <a:ln w="63500" cap="sq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620713"/>
            <a:ext cx="8229600" cy="7207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smtClean="0">
                <a:latin typeface="Arial" charset="0"/>
                <a:cs typeface="Arial" charset="0"/>
              </a:rPr>
              <a:t>Informal Community MHS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4464050" cy="518477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en-US" sz="1200" smtClean="0">
              <a:solidFill>
                <a:srgbClr val="CC0066"/>
              </a:solidFill>
              <a:latin typeface="Arial" charset="0"/>
              <a:cs typeface="Arial" charset="0"/>
            </a:endParaRPr>
          </a:p>
          <a:p>
            <a:pPr>
              <a:buFontTx/>
              <a:buBlip>
                <a:blip r:embed="rId3"/>
              </a:buBlip>
            </a:pPr>
            <a:r>
              <a:rPr lang="en-US" sz="2400" smtClean="0">
                <a:latin typeface="Arial" charset="0"/>
                <a:cs typeface="Arial" charset="0"/>
              </a:rPr>
              <a:t>Widespread access to supports</a:t>
            </a:r>
          </a:p>
          <a:p>
            <a:pPr>
              <a:buFontTx/>
              <a:buBlip>
                <a:blip r:embed="rId3"/>
              </a:buBlip>
            </a:pPr>
            <a:r>
              <a:rPr lang="en-US" sz="2400" smtClean="0">
                <a:latin typeface="Arial" charset="0"/>
                <a:cs typeface="Arial" charset="0"/>
              </a:rPr>
              <a:t>Integration and acceptance in the community</a:t>
            </a:r>
          </a:p>
          <a:p>
            <a:pPr>
              <a:buFontTx/>
              <a:buBlip>
                <a:blip r:embed="rId3"/>
              </a:buBlip>
            </a:pPr>
            <a:r>
              <a:rPr lang="en-US" sz="2400" smtClean="0">
                <a:latin typeface="Arial" charset="0"/>
                <a:cs typeface="Arial" charset="0"/>
              </a:rPr>
              <a:t>Improved recovery and reduced risk of relapse</a:t>
            </a:r>
          </a:p>
          <a:p>
            <a:pPr>
              <a:buFontTx/>
              <a:buBlip>
                <a:blip r:embed="rId3"/>
              </a:buBlip>
            </a:pPr>
            <a:r>
              <a:rPr lang="en-US" sz="2400" smtClean="0">
                <a:latin typeface="Arial" charset="0"/>
                <a:cs typeface="Arial" charset="0"/>
              </a:rPr>
              <a:t>Reduced stigma and human rights violations</a:t>
            </a:r>
          </a:p>
          <a:p>
            <a:pPr>
              <a:buFontTx/>
              <a:buBlip>
                <a:blip r:embed="rId3"/>
              </a:buBlip>
            </a:pPr>
            <a:r>
              <a:rPr lang="en-US" sz="2400" smtClean="0">
                <a:latin typeface="Arial" charset="0"/>
                <a:cs typeface="Arial" charset="0"/>
              </a:rPr>
              <a:t>Stronger advocacy and lobbying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1628775"/>
            <a:ext cx="3887788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ectangle 37"/>
          <p:cNvSpPr>
            <a:spLocks noChangeArrowheads="1"/>
          </p:cNvSpPr>
          <p:nvPr/>
        </p:nvSpPr>
        <p:spPr bwMode="auto">
          <a:xfrm>
            <a:off x="5651500" y="4365625"/>
            <a:ext cx="2376488" cy="431800"/>
          </a:xfrm>
          <a:prstGeom prst="rect">
            <a:avLst/>
          </a:prstGeom>
          <a:noFill/>
          <a:ln w="63500" cap="sq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1288" y="1628775"/>
            <a:ext cx="374332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620713"/>
            <a:ext cx="8229600" cy="720725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smtClean="0">
                <a:latin typeface="Arial" charset="0"/>
                <a:cs typeface="Arial" charset="0"/>
              </a:rPr>
              <a:t>Self care</a:t>
            </a:r>
            <a:br>
              <a:rPr lang="en-US" sz="3600" b="1" smtClean="0">
                <a:latin typeface="Arial" charset="0"/>
                <a:cs typeface="Arial" charset="0"/>
              </a:rPr>
            </a:br>
            <a:endParaRPr lang="en-US" sz="3600" b="1" smtClean="0">
              <a:latin typeface="Arial" charset="0"/>
              <a:cs typeface="Arial" charset="0"/>
            </a:endParaRPr>
          </a:p>
        </p:txBody>
      </p:sp>
      <p:sp>
        <p:nvSpPr>
          <p:cNvPr id="307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125538"/>
            <a:ext cx="4319587" cy="4248150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sz="3500" b="0" smtClean="0">
              <a:solidFill>
                <a:srgbClr val="CC0066"/>
              </a:solidFill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Substantially reduce access problems</a:t>
            </a: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b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Reduce the pressure on the health care system</a:t>
            </a: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b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Reduce stigma</a:t>
            </a: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endParaRPr lang="en-US" sz="2400" b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buFontTx/>
              <a:buBlip>
                <a:blip r:embed="rId4"/>
              </a:buBlip>
            </a:pPr>
            <a:r>
              <a:rPr lang="en-US" sz="2400" b="0" smtClean="0">
                <a:latin typeface="Arial" charset="0"/>
                <a:cs typeface="Arial" charset="0"/>
              </a:rPr>
              <a:t>Promote mental health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500" b="0" smtClean="0">
              <a:latin typeface="Arial" charset="0"/>
              <a:cs typeface="Arial" charset="0"/>
            </a:endParaRPr>
          </a:p>
        </p:txBody>
      </p:sp>
      <p:sp>
        <p:nvSpPr>
          <p:cNvPr id="30725" name="Rectangle 9"/>
          <p:cNvSpPr>
            <a:spLocks noChangeArrowheads="1"/>
          </p:cNvSpPr>
          <p:nvPr/>
        </p:nvSpPr>
        <p:spPr bwMode="auto">
          <a:xfrm>
            <a:off x="5795963" y="4868863"/>
            <a:ext cx="2376487" cy="431800"/>
          </a:xfrm>
          <a:prstGeom prst="rect">
            <a:avLst/>
          </a:prstGeom>
          <a:noFill/>
          <a:ln w="63500" cap="sq">
            <a:solidFill>
              <a:schemeClr val="accent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549275"/>
            <a:ext cx="7489825" cy="1296988"/>
          </a:xfrm>
          <a:noFill/>
          <a:ln>
            <a:miter lim="800000"/>
            <a:headEnd/>
            <a:tailEnd/>
          </a:ln>
        </p:spPr>
        <p:txBody>
          <a:bodyPr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sz="4000" b="1" smtClean="0">
                <a:latin typeface="Arial" charset="0"/>
                <a:cs typeface="Arial" charset="0"/>
              </a:rPr>
              <a:t>Current status of service organization</a:t>
            </a:r>
          </a:p>
        </p:txBody>
      </p:sp>
      <p:sp>
        <p:nvSpPr>
          <p:cNvPr id="3277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2" name="Rectangle 9"/>
          <p:cNvSpPr>
            <a:spLocks noChangeArrowheads="1"/>
          </p:cNvSpPr>
          <p:nvPr/>
        </p:nvSpPr>
        <p:spPr bwMode="auto">
          <a:xfrm>
            <a:off x="0" y="4533900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sz="2400" b="0">
              <a:solidFill>
                <a:schemeClr val="tx1"/>
              </a:solidFill>
              <a:latin typeface="Times New Roman" charset="0"/>
            </a:endParaRPr>
          </a:p>
        </p:txBody>
      </p:sp>
      <p:pic>
        <p:nvPicPr>
          <p:cNvPr id="32773" name="Picture 11" descr="original and comple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916113"/>
            <a:ext cx="4500562" cy="402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12" descr="SC comm PHC informal SC delet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1916113"/>
            <a:ext cx="3930650" cy="402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006666"/>
      </a:lt1>
      <a:dk2>
        <a:srgbClr val="009900"/>
      </a:dk2>
      <a:lt2>
        <a:srgbClr val="808080"/>
      </a:lt2>
      <a:accent1>
        <a:srgbClr val="66FF33"/>
      </a:accent1>
      <a:accent2>
        <a:srgbClr val="000000"/>
      </a:accent2>
      <a:accent3>
        <a:srgbClr val="AAB8B8"/>
      </a:accent3>
      <a:accent4>
        <a:srgbClr val="000000"/>
      </a:accent4>
      <a:accent5>
        <a:srgbClr val="B8FFAD"/>
      </a:accent5>
      <a:accent6>
        <a:srgbClr val="000000"/>
      </a:accent6>
      <a:hlink>
        <a:srgbClr val="CCCCFF"/>
      </a:hlink>
      <a:folHlink>
        <a:srgbClr val="B2B2B2"/>
      </a:folHlink>
    </a:clrScheme>
    <a:fontScheme name="Default Design">
      <a:majorFont>
        <a:latin typeface="Felix Titling"/>
        <a:ea typeface=""/>
        <a:cs typeface=""/>
      </a:majorFont>
      <a:minorFont>
        <a:latin typeface="Humanst521 Lt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1" i="0" u="none" strike="noStrike" cap="none" normalizeH="0" baseline="0">
            <a:ln>
              <a:noFill/>
            </a:ln>
            <a:solidFill>
              <a:srgbClr val="0000CC"/>
            </a:solidFill>
            <a:effectLst/>
            <a:latin typeface="Humanst521 Lt BT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800" b="1" i="0" u="none" strike="noStrike" cap="none" normalizeH="0" baseline="0">
            <a:ln>
              <a:noFill/>
            </a:ln>
            <a:solidFill>
              <a:srgbClr val="0000CC"/>
            </a:solidFill>
            <a:effectLst/>
            <a:latin typeface="Humanst521 Lt BT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3300"/>
    </a:dk1>
    <a:lt1>
      <a:srgbClr val="FFFFFF"/>
    </a:lt1>
    <a:dk2>
      <a:srgbClr val="669900"/>
    </a:dk2>
    <a:lt2>
      <a:srgbClr val="FFCC66"/>
    </a:lt2>
    <a:accent1>
      <a:srgbClr val="990033"/>
    </a:accent1>
    <a:accent2>
      <a:srgbClr val="FF9933"/>
    </a:accent2>
    <a:accent3>
      <a:srgbClr val="B8CAAA"/>
    </a:accent3>
    <a:accent4>
      <a:srgbClr val="DADADA"/>
    </a:accent4>
    <a:accent5>
      <a:srgbClr val="CAAAAD"/>
    </a:accent5>
    <a:accent6>
      <a:srgbClr val="E78A2D"/>
    </a:accent6>
    <a:hlink>
      <a:srgbClr val="CCCC00"/>
    </a:hlink>
    <a:folHlink>
      <a:srgbClr val="00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Designs\Mountain.pot</Template>
  <TotalTime>8376</TotalTime>
  <Words>1430</Words>
  <Application>Microsoft Macintosh PowerPoint</Application>
  <PresentationFormat>On-screen Show (4:3)</PresentationFormat>
  <Paragraphs>426</Paragraphs>
  <Slides>23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Default Design</vt:lpstr>
      <vt:lpstr>Clip</vt:lpstr>
      <vt:lpstr>Drawing</vt:lpstr>
      <vt:lpstr>Organization of services for mental health</vt:lpstr>
      <vt:lpstr>Slide 2</vt:lpstr>
      <vt:lpstr>Slide 3</vt:lpstr>
      <vt:lpstr>Mental health units  in General Hospitals</vt:lpstr>
      <vt:lpstr>Build Community MHS</vt:lpstr>
      <vt:lpstr>Mental health services in Primary Care</vt:lpstr>
      <vt:lpstr>Informal Community MHS</vt:lpstr>
      <vt:lpstr>Self care </vt:lpstr>
      <vt:lpstr>Current status of service organization</vt:lpstr>
      <vt:lpstr>Slide 10</vt:lpstr>
      <vt:lpstr>Slide 11</vt:lpstr>
      <vt:lpstr>Slide 12</vt:lpstr>
      <vt:lpstr>Community-based care: CMHT</vt:lpstr>
      <vt:lpstr>Community-based care: Early intervention</vt:lpstr>
      <vt:lpstr>Community-based care: Early intervention</vt:lpstr>
      <vt:lpstr>Community-based care: Supported housing</vt:lpstr>
      <vt:lpstr>Community-based care: Supported housing</vt:lpstr>
      <vt:lpstr>Slide 18</vt:lpstr>
      <vt:lpstr>Evaluation &amp; Outcomes</vt:lpstr>
      <vt:lpstr>Slide 20</vt:lpstr>
      <vt:lpstr>Informal community care: peer support</vt:lpstr>
      <vt:lpstr>Self-care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Soumitra Pathare</dc:creator>
  <cp:lastModifiedBy>MFree</cp:lastModifiedBy>
  <cp:revision>463</cp:revision>
  <cp:lastPrinted>2002-10-16T08:56:06Z</cp:lastPrinted>
  <dcterms:created xsi:type="dcterms:W3CDTF">2011-10-10T19:46:52Z</dcterms:created>
  <dcterms:modified xsi:type="dcterms:W3CDTF">2012-11-02T08:33:55Z</dcterms:modified>
</cp:coreProperties>
</file>