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80" r:id="rId5"/>
    <p:sldId id="281" r:id="rId6"/>
    <p:sldId id="259" r:id="rId7"/>
    <p:sldId id="260" r:id="rId8"/>
    <p:sldId id="261" r:id="rId9"/>
    <p:sldId id="262" r:id="rId10"/>
    <p:sldId id="263" r:id="rId11"/>
    <p:sldId id="268" r:id="rId12"/>
    <p:sldId id="266" r:id="rId13"/>
    <p:sldId id="265" r:id="rId14"/>
    <p:sldId id="269" r:id="rId15"/>
    <p:sldId id="270" r:id="rId16"/>
    <p:sldId id="271" r:id="rId17"/>
    <p:sldId id="273" r:id="rId18"/>
    <p:sldId id="274" r:id="rId19"/>
    <p:sldId id="275" r:id="rId20"/>
    <p:sldId id="276" r:id="rId21"/>
    <p:sldId id="277" r:id="rId22"/>
    <p:sldId id="278" r:id="rId23"/>
    <p:sldId id="279" r:id="rId24"/>
    <p:sldId id="282" r:id="rId25"/>
    <p:sldId id="284"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4FDD0E7-AC2C-42D2-A8C7-7FE13EFB399C}" type="datetimeFigureOut">
              <a:rPr lang="en-US" smtClean="0"/>
              <a:pPr/>
              <a:t>11/6/2012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FEE4B06-D108-4979-832A-D3CD1D6623B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FDD0E7-AC2C-42D2-A8C7-7FE13EFB399C}"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E4B06-D108-4979-832A-D3CD1D6623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FDD0E7-AC2C-42D2-A8C7-7FE13EFB399C}"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E4B06-D108-4979-832A-D3CD1D6623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4FDD0E7-AC2C-42D2-A8C7-7FE13EFB399C}"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E4B06-D108-4979-832A-D3CD1D6623B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4FDD0E7-AC2C-42D2-A8C7-7FE13EFB399C}" type="datetimeFigureOut">
              <a:rPr lang="en-US" smtClean="0"/>
              <a:pPr/>
              <a:t>11/6/2012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FEE4B06-D108-4979-832A-D3CD1D6623B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4FDD0E7-AC2C-42D2-A8C7-7FE13EFB399C}"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E4B06-D108-4979-832A-D3CD1D6623B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4FDD0E7-AC2C-42D2-A8C7-7FE13EFB399C}" type="datetimeFigureOut">
              <a:rPr lang="en-US" smtClean="0"/>
              <a:pPr/>
              <a:t>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EE4B06-D108-4979-832A-D3CD1D6623B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FDD0E7-AC2C-42D2-A8C7-7FE13EFB399C}" type="datetimeFigureOut">
              <a:rPr lang="en-US" smtClean="0"/>
              <a:pPr/>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EE4B06-D108-4979-832A-D3CD1D6623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DD0E7-AC2C-42D2-A8C7-7FE13EFB399C}" type="datetimeFigureOut">
              <a:rPr lang="en-US" smtClean="0"/>
              <a:pPr/>
              <a:t>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EE4B06-D108-4979-832A-D3CD1D6623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FDD0E7-AC2C-42D2-A8C7-7FE13EFB399C}"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E4B06-D108-4979-832A-D3CD1D6623B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FDD0E7-AC2C-42D2-A8C7-7FE13EFB399C}" type="datetimeFigureOut">
              <a:rPr lang="en-US" smtClean="0"/>
              <a:pPr/>
              <a:t>11/6/2012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FEE4B06-D108-4979-832A-D3CD1D6623B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4FDD0E7-AC2C-42D2-A8C7-7FE13EFB399C}" type="datetimeFigureOut">
              <a:rPr lang="en-US" smtClean="0"/>
              <a:pPr/>
              <a:t>11/6/2012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FEE4B06-D108-4979-832A-D3CD1D6623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US" dirty="0" smtClean="0"/>
              <a:t>Melvyn Freeman</a:t>
            </a:r>
          </a:p>
          <a:p>
            <a:r>
              <a:rPr lang="en-US" dirty="0" smtClean="0"/>
              <a:t>Chief Director: Non-communicable Diseases</a:t>
            </a:r>
          </a:p>
          <a:p>
            <a:r>
              <a:rPr lang="en-US" dirty="0" smtClean="0"/>
              <a:t>National Department of Health</a:t>
            </a:r>
          </a:p>
          <a:p>
            <a:r>
              <a:rPr lang="en-US" dirty="0" smtClean="0"/>
              <a:t>South Africa</a:t>
            </a:r>
            <a:endParaRPr lang="en-US" dirty="0"/>
          </a:p>
        </p:txBody>
      </p:sp>
      <p:sp>
        <p:nvSpPr>
          <p:cNvPr id="2" name="Title 1"/>
          <p:cNvSpPr>
            <a:spLocks noGrp="1"/>
          </p:cNvSpPr>
          <p:nvPr>
            <p:ph type="ctrTitle"/>
          </p:nvPr>
        </p:nvSpPr>
        <p:spPr/>
        <p:txBody>
          <a:bodyPr>
            <a:normAutofit fontScale="90000"/>
          </a:bodyPr>
          <a:lstStyle/>
          <a:p>
            <a:r>
              <a:rPr lang="en-US" dirty="0"/>
              <a:t>South Africa Experience of Mental Health </a:t>
            </a:r>
            <a:r>
              <a:rPr lang="en-US" dirty="0" smtClean="0"/>
              <a:t>Legislation: </a:t>
            </a:r>
            <a:r>
              <a:rPr lang="en-US" dirty="0"/>
              <a:t>Success and Failures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t>
            </a:r>
            <a:r>
              <a:rPr lang="en-US" dirty="0" err="1" smtClean="0"/>
              <a:t>decentralised</a:t>
            </a:r>
            <a:r>
              <a:rPr lang="en-US" dirty="0" smtClean="0"/>
              <a:t> care effective</a:t>
            </a:r>
            <a:endParaRPr lang="en-US" dirty="0"/>
          </a:p>
        </p:txBody>
      </p:sp>
      <p:sp>
        <p:nvSpPr>
          <p:cNvPr id="3" name="Content Placeholder 2"/>
          <p:cNvSpPr>
            <a:spLocks noGrp="1"/>
          </p:cNvSpPr>
          <p:nvPr>
            <p:ph sz="quarter" idx="1"/>
          </p:nvPr>
        </p:nvSpPr>
        <p:spPr/>
        <p:txBody>
          <a:bodyPr/>
          <a:lstStyle/>
          <a:p>
            <a:r>
              <a:rPr lang="en-US" dirty="0" smtClean="0"/>
              <a:t>Yes,  but….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800100" y="-214338"/>
            <a:ext cx="7543800" cy="628654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9458" name="Picture 2"/>
          <p:cNvPicPr>
            <a:picLocks noChangeAspect="1" noChangeArrowheads="1"/>
          </p:cNvPicPr>
          <p:nvPr/>
        </p:nvPicPr>
        <p:blipFill>
          <a:blip r:embed="rId2"/>
          <a:srcRect/>
          <a:stretch>
            <a:fillRect/>
          </a:stretch>
        </p:blipFill>
        <p:spPr bwMode="auto">
          <a:xfrm>
            <a:off x="800100" y="514350"/>
            <a:ext cx="7543800" cy="58293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68544"/>
          </a:xfrm>
        </p:spPr>
        <p:txBody>
          <a:bodyPr>
            <a:normAutofit fontScale="90000"/>
          </a:bodyPr>
          <a:lstStyle/>
          <a:p>
            <a:r>
              <a:rPr lang="en-US" dirty="0" smtClean="0"/>
              <a:t>The legislation has a whole section on human rights but is this protecting human rights in and outside of health care settings?</a:t>
            </a:r>
            <a:endParaRPr lang="en-US" dirty="0"/>
          </a:p>
        </p:txBody>
      </p:sp>
      <p:sp>
        <p:nvSpPr>
          <p:cNvPr id="3" name="Content Placeholder 2"/>
          <p:cNvSpPr>
            <a:spLocks noGrp="1"/>
          </p:cNvSpPr>
          <p:nvPr>
            <p:ph sz="quarter" idx="1"/>
          </p:nvPr>
        </p:nvSpPr>
        <p:spPr>
          <a:xfrm>
            <a:off x="457200" y="2928934"/>
            <a:ext cx="8229600" cy="3197229"/>
          </a:xfrm>
        </p:spPr>
        <p:txBody>
          <a:bodyPr/>
          <a:lstStyle/>
          <a:p>
            <a:r>
              <a:rPr lang="en-US" dirty="0" smtClean="0"/>
              <a:t>Yes and no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20" y="214290"/>
            <a:ext cx="8572560" cy="5262979"/>
          </a:xfrm>
          <a:prstGeom prst="rect">
            <a:avLst/>
          </a:prstGeom>
        </p:spPr>
        <p:txBody>
          <a:bodyPr wrap="square">
            <a:spAutoFit/>
          </a:bodyPr>
          <a:lstStyle/>
          <a:p>
            <a:pPr lvl="0"/>
            <a:r>
              <a:rPr lang="en-ZA" dirty="0" smtClean="0"/>
              <a:t>"</a:t>
            </a:r>
            <a:r>
              <a:rPr lang="en-ZA" sz="2400" dirty="0" smtClean="0"/>
              <a:t>At </a:t>
            </a:r>
            <a:r>
              <a:rPr lang="en-ZA" sz="2400" u="sng" dirty="0" smtClean="0"/>
              <a:t>Fort Napier Hospital </a:t>
            </a:r>
            <a:r>
              <a:rPr lang="en-ZA" sz="2400" dirty="0" smtClean="0"/>
              <a:t>in KwaZulu-Natal, a committee was appointed to investigate the allegations of abuse. The committee identified 10 system defects which included the confirmation of gross human rights violations such as physical and sexual abuse of patients by staff. Disciplinary measures were taken and matters relating to criminal justice system were referred to the SAPS.</a:t>
            </a:r>
          </a:p>
          <a:p>
            <a:pPr lvl="0"/>
            <a:endParaRPr lang="en-ZA" sz="2400" dirty="0" smtClean="0"/>
          </a:p>
          <a:p>
            <a:pPr lvl="0"/>
            <a:r>
              <a:rPr lang="en-ZA" sz="2400" dirty="0" smtClean="0"/>
              <a:t>The </a:t>
            </a:r>
            <a:r>
              <a:rPr lang="en-ZA" sz="2400" u="sng" dirty="0" smtClean="0"/>
              <a:t>Libode Mental Health </a:t>
            </a:r>
            <a:r>
              <a:rPr lang="en-ZA" sz="2400" dirty="0" smtClean="0"/>
              <a:t>facility, attached to St Barnabas Hospital in the Eastern Cape was closed down because of poor conditions and lack of compliance. </a:t>
            </a:r>
          </a:p>
          <a:p>
            <a:pPr lvl="0"/>
            <a:endParaRPr lang="en-ZA" sz="2400" dirty="0" smtClean="0"/>
          </a:p>
          <a:p>
            <a:pPr lvl="0"/>
            <a:r>
              <a:rPr lang="en-ZA" sz="2400" dirty="0" smtClean="0"/>
              <a:t>Some sections of the mental health unit at </a:t>
            </a:r>
            <a:r>
              <a:rPr lang="en-ZA" sz="2400" u="sng" dirty="0" smtClean="0"/>
              <a:t>George </a:t>
            </a:r>
            <a:r>
              <a:rPr lang="en-ZA" sz="2400" u="sng" dirty="0" err="1" smtClean="0"/>
              <a:t>Mukhari</a:t>
            </a:r>
            <a:r>
              <a:rPr lang="en-ZA" sz="2400" u="sng" dirty="0" smtClean="0"/>
              <a:t> Hospita</a:t>
            </a:r>
            <a:r>
              <a:rPr lang="en-ZA" sz="2400" dirty="0" smtClean="0"/>
              <a:t>l in </a:t>
            </a:r>
            <a:r>
              <a:rPr lang="en-ZA" sz="2400" dirty="0" err="1" smtClean="0"/>
              <a:t>Garankuwa</a:t>
            </a:r>
            <a:r>
              <a:rPr lang="en-ZA" sz="2400" dirty="0" smtClean="0"/>
              <a:t> were shut down.</a:t>
            </a:r>
          </a:p>
          <a:p>
            <a:pPr lvl="0"/>
            <a:endParaRPr lang="en-ZA" sz="24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0" y="0"/>
            <a:ext cx="8929718"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1657350" y="0"/>
            <a:ext cx="5829300" cy="75438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EC\2009-10-01, Komani\kOMANI (231).jpg"/>
          <p:cNvPicPr>
            <a:picLocks noChangeAspect="1" noChangeArrowheads="1"/>
          </p:cNvPicPr>
          <p:nvPr/>
        </p:nvPicPr>
        <p:blipFill>
          <a:blip r:embed="rId2"/>
          <a:srcRect/>
          <a:stretch>
            <a:fillRect/>
          </a:stretch>
        </p:blipFill>
        <p:spPr bwMode="auto">
          <a:xfrm>
            <a:off x="-428660" y="-3357610"/>
            <a:ext cx="9875838" cy="1316672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KZN\Umzimkulu\Kwa zulu natal 210.jpg"/>
          <p:cNvPicPr>
            <a:picLocks noChangeAspect="1" noChangeArrowheads="1"/>
          </p:cNvPicPr>
          <p:nvPr/>
        </p:nvPicPr>
        <p:blipFill>
          <a:blip r:embed="rId2"/>
          <a:srcRect/>
          <a:stretch>
            <a:fillRect/>
          </a:stretch>
        </p:blipFill>
        <p:spPr bwMode="auto">
          <a:xfrm>
            <a:off x="571472" y="571480"/>
            <a:ext cx="8143932" cy="600079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Social rights</a:t>
            </a:r>
            <a:endParaRPr lang="en-ZA" dirty="0"/>
          </a:p>
        </p:txBody>
      </p:sp>
      <p:sp>
        <p:nvSpPr>
          <p:cNvPr id="3" name="Content Placeholder 2"/>
          <p:cNvSpPr>
            <a:spLocks noGrp="1"/>
          </p:cNvSpPr>
          <p:nvPr>
            <p:ph sz="quarter" idx="1"/>
          </p:nvPr>
        </p:nvSpPr>
        <p:spPr/>
        <p:txBody>
          <a:bodyPr>
            <a:normAutofit/>
          </a:bodyPr>
          <a:lstStyle/>
          <a:p>
            <a:r>
              <a:rPr lang="en-ZA" dirty="0" smtClean="0"/>
              <a:t>The law was largely silent on social rights such as housing, employment etc as this was seen to be covered by different laws such as the employment equity act and the constitution.</a:t>
            </a:r>
          </a:p>
          <a:p>
            <a:pPr>
              <a:buNone/>
            </a:pPr>
            <a:endParaRPr lang="en-ZA" dirty="0" smtClean="0"/>
          </a:p>
          <a:p>
            <a:r>
              <a:rPr lang="en-ZA" dirty="0" smtClean="0"/>
              <a:t>Regulations to the act say that resources </a:t>
            </a:r>
            <a:r>
              <a:rPr lang="en-ZA" b="1" dirty="0" smtClean="0"/>
              <a:t>must</a:t>
            </a:r>
            <a:r>
              <a:rPr lang="en-ZA" dirty="0" smtClean="0"/>
              <a:t> be given to NGOs for them to provide services. (It doesn’t say how much though!)</a:t>
            </a:r>
          </a:p>
          <a:p>
            <a:endParaRPr lang="en-ZA" dirty="0" smtClean="0"/>
          </a:p>
          <a:p>
            <a:r>
              <a:rPr lang="en-ZA" dirty="0" smtClean="0"/>
              <a:t>At least 2% of all employees are meant to be disabled – but people with mental disability seem to have profited least.</a:t>
            </a:r>
            <a:endParaRPr lang="en-Z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 of the Mental Health Care Act 2002</a:t>
            </a:r>
            <a:endParaRPr lang="en-US" dirty="0"/>
          </a:p>
        </p:txBody>
      </p:sp>
      <p:sp>
        <p:nvSpPr>
          <p:cNvPr id="3" name="Content Placeholder 2"/>
          <p:cNvSpPr>
            <a:spLocks noGrp="1"/>
          </p:cNvSpPr>
          <p:nvPr>
            <p:ph sz="quarter" idx="1"/>
          </p:nvPr>
        </p:nvSpPr>
        <p:spPr/>
        <p:txBody>
          <a:bodyPr>
            <a:normAutofit/>
          </a:bodyPr>
          <a:lstStyle/>
          <a:p>
            <a:r>
              <a:rPr lang="en-US" dirty="0" smtClean="0"/>
              <a:t>Regulate mental health care in a manner that-</a:t>
            </a:r>
          </a:p>
          <a:p>
            <a:pPr lvl="1"/>
            <a:r>
              <a:rPr lang="en-US" dirty="0" smtClean="0"/>
              <a:t>Makes the best possible mental health care, treatment and rehabilitation services available to the population equitably, efficiently and in the best interest of mental health care users within the available resources</a:t>
            </a:r>
          </a:p>
          <a:p>
            <a:pPr lvl="1"/>
            <a:r>
              <a:rPr lang="en-US" dirty="0" smtClean="0"/>
              <a:t>Co-ordinates access to mental health care treatment and rehabilitation services to various categories of mental health care users and</a:t>
            </a:r>
          </a:p>
          <a:p>
            <a:pPr lvl="1"/>
            <a:r>
              <a:rPr lang="en-US" dirty="0" smtClean="0"/>
              <a:t>Integrates the provision of mental health care services into the general health services environment.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Right to liberty</a:t>
            </a:r>
            <a:endParaRPr lang="en-ZA" dirty="0"/>
          </a:p>
        </p:txBody>
      </p:sp>
      <p:sp>
        <p:nvSpPr>
          <p:cNvPr id="3" name="Content Placeholder 2"/>
          <p:cNvSpPr>
            <a:spLocks noGrp="1"/>
          </p:cNvSpPr>
          <p:nvPr>
            <p:ph sz="quarter" idx="1"/>
          </p:nvPr>
        </p:nvSpPr>
        <p:spPr/>
        <p:txBody>
          <a:bodyPr>
            <a:normAutofit/>
          </a:bodyPr>
          <a:lstStyle/>
          <a:p>
            <a:r>
              <a:rPr lang="en-ZA" dirty="0" smtClean="0"/>
              <a:t>Law states in the preamble that it protects both people with mental disorder and the public where a person with mental disorder may be a danger to others (or self).</a:t>
            </a:r>
          </a:p>
          <a:p>
            <a:endParaRPr lang="en-ZA" dirty="0" smtClean="0"/>
          </a:p>
          <a:p>
            <a:r>
              <a:rPr lang="en-ZA" dirty="0" smtClean="0"/>
              <a:t>This means that involuntary care and treatment is permitted where a person’s ability to give informed consent to care treatment and rehabilitation has been impaired due to mental illness and after a number of processes for admission/treatment have been followed.</a:t>
            </a:r>
            <a:endParaRPr lang="en-Z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sz="quarter" idx="1"/>
          </p:nvPr>
        </p:nvSpPr>
        <p:spPr/>
        <p:txBody>
          <a:bodyPr>
            <a:normAutofit lnSpcReduction="10000"/>
          </a:bodyPr>
          <a:lstStyle/>
          <a:p>
            <a:r>
              <a:rPr lang="en-ZA" dirty="0" smtClean="0"/>
              <a:t>Involuntary category is used less often because of legal protections.</a:t>
            </a:r>
          </a:p>
          <a:p>
            <a:r>
              <a:rPr lang="en-ZA" dirty="0" smtClean="0"/>
              <a:t>Mental disorder/intellectual disability is not the criteria for involuntary admission/treatment – the criteria is the user, due to mental illness, is unable to make an informed decision on the need for admission and treatment and refuses such admission and treatment.</a:t>
            </a:r>
          </a:p>
          <a:p>
            <a:r>
              <a:rPr lang="en-ZA" dirty="0" smtClean="0"/>
              <a:t>And also that……“The user is likely to inflict serious harm to himself or herself or others, or care treatment and rehabilitation is necessary for the protection of the financial interests or reputation of the user”. </a:t>
            </a:r>
            <a:endParaRPr lang="en-Z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Review Boards</a:t>
            </a:r>
            <a:endParaRPr lang="en-ZA" dirty="0"/>
          </a:p>
        </p:txBody>
      </p:sp>
      <p:sp>
        <p:nvSpPr>
          <p:cNvPr id="3" name="Content Placeholder 2"/>
          <p:cNvSpPr>
            <a:spLocks noGrp="1"/>
          </p:cNvSpPr>
          <p:nvPr>
            <p:ph sz="quarter" idx="1"/>
          </p:nvPr>
        </p:nvSpPr>
        <p:spPr/>
        <p:txBody>
          <a:bodyPr/>
          <a:lstStyle/>
          <a:p>
            <a:r>
              <a:rPr lang="en-ZA" dirty="0" smtClean="0"/>
              <a:t>Review Boards consisting of a legal practitioner, mental health practitioner and a community member were set up.</a:t>
            </a:r>
          </a:p>
          <a:p>
            <a:r>
              <a:rPr lang="en-ZA" dirty="0" smtClean="0"/>
              <a:t>This was largely set up as courts seldom if ever questioned the decisions of the medical practitioner under the previous legislation even though there was the right to appear in court. </a:t>
            </a:r>
            <a:endParaRPr lang="en-Z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Have Review Boards been successful?</a:t>
            </a:r>
            <a:endParaRPr lang="en-ZA" dirty="0"/>
          </a:p>
        </p:txBody>
      </p:sp>
      <p:sp>
        <p:nvSpPr>
          <p:cNvPr id="3" name="Content Placeholder 2"/>
          <p:cNvSpPr>
            <a:spLocks noGrp="1"/>
          </p:cNvSpPr>
          <p:nvPr>
            <p:ph sz="quarter" idx="1"/>
          </p:nvPr>
        </p:nvSpPr>
        <p:spPr/>
        <p:txBody>
          <a:bodyPr>
            <a:normAutofit/>
          </a:bodyPr>
          <a:lstStyle/>
          <a:p>
            <a:r>
              <a:rPr lang="en-ZA" dirty="0" smtClean="0"/>
              <a:t>Have mainly become paper based ( as permitted by the law) though appeals are made to appear before them and people can be represented by a lawyer. There is though a time delay before a person is seen in which they are kept without their consent. </a:t>
            </a:r>
          </a:p>
          <a:p>
            <a:r>
              <a:rPr lang="en-ZA" dirty="0" smtClean="0"/>
              <a:t>There is constant change in the composition of the Review Boards and its hard to keep up with training new members. </a:t>
            </a:r>
          </a:p>
          <a:p>
            <a:r>
              <a:rPr lang="en-ZA" dirty="0" smtClean="0"/>
              <a:t>Community member often wants to protect the community against the user rather than protect the person’s liberty. </a:t>
            </a:r>
            <a:endParaRPr lang="en-Z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Has involuntary community care been successful?</a:t>
            </a:r>
            <a:endParaRPr lang="en-ZA" dirty="0"/>
          </a:p>
        </p:txBody>
      </p:sp>
      <p:sp>
        <p:nvSpPr>
          <p:cNvPr id="3" name="Content Placeholder 2"/>
          <p:cNvSpPr>
            <a:spLocks noGrp="1"/>
          </p:cNvSpPr>
          <p:nvPr>
            <p:ph sz="quarter" idx="1"/>
          </p:nvPr>
        </p:nvSpPr>
        <p:spPr/>
        <p:txBody>
          <a:bodyPr/>
          <a:lstStyle/>
          <a:p>
            <a:r>
              <a:rPr lang="en-ZA" dirty="0" smtClean="0"/>
              <a:t>This section of the legislation has not been used as much as some people hoped and others feared. It has had “modest” impact.</a:t>
            </a:r>
            <a:endParaRPr lang="en-Z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Has the discharge of State patients improved?</a:t>
            </a:r>
            <a:endParaRPr lang="en-ZA" dirty="0"/>
          </a:p>
        </p:txBody>
      </p:sp>
      <p:sp>
        <p:nvSpPr>
          <p:cNvPr id="3" name="Content Placeholder 2"/>
          <p:cNvSpPr>
            <a:spLocks noGrp="1"/>
          </p:cNvSpPr>
          <p:nvPr>
            <p:ph sz="quarter" idx="1"/>
          </p:nvPr>
        </p:nvSpPr>
        <p:spPr/>
        <p:txBody>
          <a:bodyPr/>
          <a:lstStyle/>
          <a:p>
            <a:r>
              <a:rPr lang="en-ZA" dirty="0" smtClean="0"/>
              <a:t>Yes but….</a:t>
            </a:r>
          </a:p>
          <a:p>
            <a:r>
              <a:rPr lang="en-ZA" dirty="0" smtClean="0"/>
              <a:t>The final decision is still made the Director of Public Prosecutions (Attorney General) and they don’t always act on the advice of the psychiatrist and the review of mental health status.</a:t>
            </a:r>
            <a:endParaRPr lang="en-Z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Summary</a:t>
            </a:r>
            <a:endParaRPr lang="en-ZA" dirty="0"/>
          </a:p>
        </p:txBody>
      </p:sp>
      <p:sp>
        <p:nvSpPr>
          <p:cNvPr id="3" name="Content Placeholder 2"/>
          <p:cNvSpPr>
            <a:spLocks noGrp="1"/>
          </p:cNvSpPr>
          <p:nvPr>
            <p:ph sz="quarter" idx="1"/>
          </p:nvPr>
        </p:nvSpPr>
        <p:spPr/>
        <p:txBody>
          <a:bodyPr/>
          <a:lstStyle/>
          <a:p>
            <a:r>
              <a:rPr lang="en-ZA" dirty="0" smtClean="0"/>
              <a:t>Has the Mental Health Care Act improved the human rights of people with mental disabilities?		Yes </a:t>
            </a:r>
          </a:p>
          <a:p>
            <a:r>
              <a:rPr lang="en-ZA" dirty="0" smtClean="0"/>
              <a:t>Has the legislation had as much impact as it could have had?	No</a:t>
            </a:r>
          </a:p>
          <a:p>
            <a:endParaRPr lang="en-ZA"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Regulate access to and provide mental health care treatment and rehabilitation services to:-</a:t>
            </a:r>
          </a:p>
          <a:p>
            <a:pPr lvl="1"/>
            <a:r>
              <a:rPr lang="en-US" dirty="0" smtClean="0"/>
              <a:t>Voluntary, assisted and involuntary mental health care users</a:t>
            </a:r>
          </a:p>
          <a:p>
            <a:pPr lvl="1"/>
            <a:r>
              <a:rPr lang="en-US" dirty="0" smtClean="0"/>
              <a:t>State patients and</a:t>
            </a:r>
          </a:p>
          <a:p>
            <a:pPr lvl="1"/>
            <a:r>
              <a:rPr lang="en-US" dirty="0" smtClean="0"/>
              <a:t>Mentally ill prisoners</a:t>
            </a:r>
          </a:p>
          <a:p>
            <a:r>
              <a:rPr lang="en-US" dirty="0" smtClean="0"/>
              <a:t>Clarify the rights and obligations of mental health care users and the obligations of mental health care providers and </a:t>
            </a:r>
          </a:p>
          <a:p>
            <a:r>
              <a:rPr lang="en-US" dirty="0" smtClean="0"/>
              <a:t>Regulate property issues.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62000" y="609600"/>
            <a:ext cx="7772400" cy="1143000"/>
          </a:xfrm>
        </p:spPr>
        <p:txBody>
          <a:bodyPr>
            <a:normAutofit fontScale="90000"/>
          </a:bodyPr>
          <a:lstStyle/>
          <a:p>
            <a:r>
              <a:rPr lang="en-US"/>
              <a:t>Changes from old Mental Health Act</a:t>
            </a:r>
          </a:p>
        </p:txBody>
      </p:sp>
      <p:sp>
        <p:nvSpPr>
          <p:cNvPr id="2051" name="Text Box 3"/>
          <p:cNvSpPr txBox="1">
            <a:spLocks noChangeArrowheads="1"/>
          </p:cNvSpPr>
          <p:nvPr/>
        </p:nvSpPr>
        <p:spPr bwMode="auto">
          <a:xfrm>
            <a:off x="762000" y="2057400"/>
            <a:ext cx="8382000" cy="3416320"/>
          </a:xfrm>
          <a:prstGeom prst="rect">
            <a:avLst/>
          </a:prstGeom>
          <a:noFill/>
          <a:ln w="9525">
            <a:noFill/>
            <a:miter lim="800000"/>
            <a:headEnd/>
            <a:tailEnd/>
          </a:ln>
          <a:effectLst/>
        </p:spPr>
        <p:txBody>
          <a:bodyPr>
            <a:spAutoFit/>
          </a:bodyPr>
          <a:lstStyle/>
          <a:p>
            <a:pPr>
              <a:spcBef>
                <a:spcPct val="50000"/>
              </a:spcBef>
            </a:pPr>
            <a:r>
              <a:rPr lang="en-US" sz="2400" dirty="0"/>
              <a:t>1)Change in name to Mental Health Care Act</a:t>
            </a:r>
          </a:p>
          <a:p>
            <a:pPr>
              <a:spcBef>
                <a:spcPct val="50000"/>
              </a:spcBef>
            </a:pPr>
            <a:r>
              <a:rPr lang="en-US" sz="2400" dirty="0"/>
              <a:t>2)Section on Rights of people with Mental Disorders</a:t>
            </a:r>
          </a:p>
          <a:p>
            <a:pPr>
              <a:spcBef>
                <a:spcPct val="50000"/>
              </a:spcBef>
            </a:pPr>
            <a:r>
              <a:rPr lang="en-US" sz="2400" dirty="0"/>
              <a:t>3)Introduction of Review Boards and taking away the role of magistrates</a:t>
            </a:r>
          </a:p>
          <a:p>
            <a:pPr>
              <a:spcBef>
                <a:spcPct val="50000"/>
              </a:spcBef>
            </a:pPr>
            <a:r>
              <a:rPr lang="en-US" sz="2400" dirty="0"/>
              <a:t>4)Introduction of Mental Health Practitioner category</a:t>
            </a:r>
          </a:p>
          <a:p>
            <a:pPr>
              <a:spcBef>
                <a:spcPct val="50000"/>
              </a:spcBef>
            </a:pPr>
            <a:r>
              <a:rPr lang="en-US" sz="2400" dirty="0"/>
              <a:t>5)Integration of mental health into general health care – including at primary and secondary </a:t>
            </a:r>
            <a:r>
              <a:rPr lang="en-US" sz="2400" dirty="0" smtClean="0"/>
              <a:t>levels</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en-US"/>
              <a:t>Changes from old Mental health Act</a:t>
            </a:r>
          </a:p>
        </p:txBody>
      </p:sp>
      <p:sp>
        <p:nvSpPr>
          <p:cNvPr id="3075" name="Text Box 3"/>
          <p:cNvSpPr txBox="1">
            <a:spLocks noChangeArrowheads="1"/>
          </p:cNvSpPr>
          <p:nvPr/>
        </p:nvSpPr>
        <p:spPr bwMode="auto">
          <a:xfrm>
            <a:off x="533400" y="2209800"/>
            <a:ext cx="8305800" cy="457200"/>
          </a:xfrm>
          <a:prstGeom prst="rect">
            <a:avLst/>
          </a:prstGeom>
          <a:noFill/>
          <a:ln w="9525">
            <a:noFill/>
            <a:miter lim="800000"/>
            <a:headEnd/>
            <a:tailEnd/>
          </a:ln>
          <a:effectLst/>
        </p:spPr>
        <p:txBody>
          <a:bodyPr>
            <a:spAutoFit/>
          </a:bodyPr>
          <a:lstStyle/>
          <a:p>
            <a:pPr>
              <a:spcBef>
                <a:spcPct val="50000"/>
              </a:spcBef>
            </a:pPr>
            <a:endParaRPr lang="en-GB"/>
          </a:p>
        </p:txBody>
      </p:sp>
      <p:sp>
        <p:nvSpPr>
          <p:cNvPr id="3076" name="Text Box 4"/>
          <p:cNvSpPr txBox="1">
            <a:spLocks noChangeArrowheads="1"/>
          </p:cNvSpPr>
          <p:nvPr/>
        </p:nvSpPr>
        <p:spPr bwMode="auto">
          <a:xfrm>
            <a:off x="914400" y="2285992"/>
            <a:ext cx="8229600" cy="4893647"/>
          </a:xfrm>
          <a:prstGeom prst="rect">
            <a:avLst/>
          </a:prstGeom>
          <a:noFill/>
          <a:ln w="9525">
            <a:noFill/>
            <a:miter lim="800000"/>
            <a:headEnd/>
            <a:tailEnd/>
          </a:ln>
          <a:effectLst/>
        </p:spPr>
        <p:txBody>
          <a:bodyPr>
            <a:spAutoFit/>
          </a:bodyPr>
          <a:lstStyle/>
          <a:p>
            <a:pPr>
              <a:spcBef>
                <a:spcPct val="50000"/>
              </a:spcBef>
            </a:pPr>
            <a:r>
              <a:rPr lang="en-US" sz="2400" dirty="0" smtClean="0"/>
              <a:t>6)Introduction of 72 hour assessment for involuntary users</a:t>
            </a:r>
          </a:p>
          <a:p>
            <a:pPr>
              <a:spcBef>
                <a:spcPct val="50000"/>
              </a:spcBef>
            </a:pPr>
            <a:r>
              <a:rPr lang="en-US" sz="2400" dirty="0" smtClean="0"/>
              <a:t>7)Periodic reviews for involuntary users and State patients made shorter</a:t>
            </a:r>
          </a:p>
          <a:p>
            <a:pPr>
              <a:spcBef>
                <a:spcPct val="50000"/>
              </a:spcBef>
            </a:pPr>
            <a:r>
              <a:rPr lang="en-US" sz="2400" dirty="0" smtClean="0"/>
              <a:t>8)Introduction </a:t>
            </a:r>
            <a:r>
              <a:rPr lang="en-US" sz="2400" dirty="0"/>
              <a:t>of involuntary community care</a:t>
            </a:r>
          </a:p>
          <a:p>
            <a:pPr>
              <a:spcBef>
                <a:spcPct val="50000"/>
              </a:spcBef>
            </a:pPr>
            <a:r>
              <a:rPr lang="en-US" sz="2400" dirty="0"/>
              <a:t>9)Voluntary users to be treated in the same manner as physical health </a:t>
            </a:r>
            <a:r>
              <a:rPr lang="en-US" sz="2400" dirty="0" smtClean="0"/>
              <a:t>users</a:t>
            </a:r>
          </a:p>
          <a:p>
            <a:pPr>
              <a:spcBef>
                <a:spcPct val="50000"/>
              </a:spcBef>
            </a:pPr>
            <a:r>
              <a:rPr lang="en-US" sz="2400" dirty="0" smtClean="0"/>
              <a:t>10)Promotes the provision of community care.</a:t>
            </a:r>
          </a:p>
          <a:p>
            <a:pPr>
              <a:spcBef>
                <a:spcPct val="50000"/>
              </a:spcBef>
            </a:pPr>
            <a:r>
              <a:rPr lang="en-US" sz="2400" dirty="0" smtClean="0"/>
              <a:t>11)Mental health services must be provided according to standards applicable to any other health care user</a:t>
            </a:r>
            <a:endParaRPr lang="en-US" sz="2400" dirty="0"/>
          </a:p>
          <a:p>
            <a:pPr>
              <a:spcBef>
                <a:spcPct val="50000"/>
              </a:spcBef>
            </a:pP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mental health care now available, accessible</a:t>
            </a:r>
            <a:r>
              <a:rPr lang="en-US" dirty="0"/>
              <a:t> </a:t>
            </a:r>
            <a:r>
              <a:rPr lang="en-US" dirty="0" smtClean="0"/>
              <a:t>and affordable?</a:t>
            </a:r>
            <a:endParaRPr lang="en-US" dirty="0"/>
          </a:p>
        </p:txBody>
      </p:sp>
      <p:sp>
        <p:nvSpPr>
          <p:cNvPr id="3" name="Content Placeholder 2"/>
          <p:cNvSpPr>
            <a:spLocks noGrp="1"/>
          </p:cNvSpPr>
          <p:nvPr>
            <p:ph sz="quarter" idx="1"/>
          </p:nvPr>
        </p:nvSpPr>
        <p:spPr/>
        <p:txBody>
          <a:bodyPr>
            <a:normAutofit/>
          </a:bodyPr>
          <a:lstStyle/>
          <a:p>
            <a:r>
              <a:rPr lang="en-US" dirty="0" smtClean="0"/>
              <a:t>No!  But there have been major progress made since the introduction of the legislation. </a:t>
            </a:r>
          </a:p>
          <a:p>
            <a:pPr lvl="1"/>
            <a:r>
              <a:rPr lang="en-US" dirty="0" smtClean="0"/>
              <a:t>There has been major progress in including mental health into the general health service environment, especially in hospitals. </a:t>
            </a:r>
          </a:p>
          <a:p>
            <a:pPr lvl="1"/>
            <a:r>
              <a:rPr lang="en-US" dirty="0" smtClean="0"/>
              <a:t>Introduction of a 72 hour assessment period in general hospitals.</a:t>
            </a:r>
          </a:p>
          <a:p>
            <a:pPr lvl="1"/>
            <a:r>
              <a:rPr lang="en-US" dirty="0" smtClean="0"/>
              <a:t>Whereas prior to the legislation almost all mental health care happened in large, inaccessible psychiatric hospitals now…..</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 y="142858"/>
          <a:ext cx="9001150" cy="6470524"/>
        </p:xfrm>
        <a:graphic>
          <a:graphicData uri="http://schemas.openxmlformats.org/drawingml/2006/table">
            <a:tbl>
              <a:tblPr/>
              <a:tblGrid>
                <a:gridCol w="1119314"/>
                <a:gridCol w="1119314"/>
                <a:gridCol w="1119314"/>
                <a:gridCol w="1119314"/>
                <a:gridCol w="1119314"/>
                <a:gridCol w="1119314"/>
                <a:gridCol w="1119314"/>
                <a:gridCol w="1165952"/>
              </a:tblGrid>
              <a:tr h="714374">
                <a:tc>
                  <a:txBody>
                    <a:bodyPr/>
                    <a:lstStyle/>
                    <a:p>
                      <a:pPr algn="l" fontAlgn="b"/>
                      <a:endParaRPr lang="en-US" sz="1000" b="0" i="0" u="none" strike="noStrike" dirty="0">
                        <a:solidFill>
                          <a:srgbClr val="000000"/>
                        </a:solidFill>
                        <a:latin typeface="Calibri"/>
                      </a:endParaRPr>
                    </a:p>
                  </a:txBody>
                  <a:tcPr marL="8442" marR="8442" marT="84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442" marR="8442" marT="84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smtClean="0">
                          <a:solidFill>
                            <a:srgbClr val="000000"/>
                          </a:solidFill>
                          <a:latin typeface="Calibri"/>
                        </a:rPr>
                        <a:t>Hospitals designated psychiatric hospitals and or care and Rehab </a:t>
                      </a:r>
                      <a:r>
                        <a:rPr lang="en-US" sz="1400" b="1" i="0" u="none" strike="noStrike" dirty="0" err="1" smtClean="0">
                          <a:solidFill>
                            <a:srgbClr val="000000"/>
                          </a:solidFill>
                          <a:latin typeface="Calibri"/>
                        </a:rPr>
                        <a:t>centres</a:t>
                      </a:r>
                      <a:endParaRPr lang="en-US" sz="1400" b="1" i="0" u="none" strike="noStrike" dirty="0">
                        <a:solidFill>
                          <a:srgbClr val="000000"/>
                        </a:solidFill>
                        <a:latin typeface="Calibri"/>
                      </a:endParaRPr>
                    </a:p>
                  </a:txBody>
                  <a:tcPr marL="8442" marR="8442" marT="84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Calibri"/>
                      </a:endParaRPr>
                    </a:p>
                  </a:txBody>
                  <a:tcPr marL="8442" marR="8442" marT="84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442" marR="8442" marT="84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442" marR="8442" marT="84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442" marR="8442" marT="84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442" marR="8442" marT="8442" marB="0" anchor="b">
                    <a:lnL>
                      <a:noFill/>
                    </a:lnL>
                    <a:lnR>
                      <a:noFill/>
                    </a:lnR>
                    <a:lnT>
                      <a:noFill/>
                    </a:lnT>
                    <a:lnB w="6350" cap="flat" cmpd="sng" algn="ctr">
                      <a:solidFill>
                        <a:srgbClr val="000000"/>
                      </a:solidFill>
                      <a:prstDash val="solid"/>
                      <a:round/>
                      <a:headEnd type="none" w="med" len="med"/>
                      <a:tailEnd type="none" w="med" len="med"/>
                    </a:lnB>
                  </a:tcPr>
                </a:tc>
              </a:tr>
              <a:tr h="491351">
                <a:tc>
                  <a:txBody>
                    <a:bodyPr/>
                    <a:lstStyle/>
                    <a:p>
                      <a:pPr algn="l" fontAlgn="b"/>
                      <a:r>
                        <a:rPr lang="en-US" sz="1800" b="0" i="0" u="none" strike="noStrike" dirty="0">
                          <a:solidFill>
                            <a:srgbClr val="000000"/>
                          </a:solidFill>
                          <a:latin typeface="Calibri"/>
                        </a:rPr>
                        <a:t> </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Total Hospitals</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Total desig  </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District Hospitals</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Regional</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Tertiary</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Central</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Specialized</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1351">
                <a:tc>
                  <a:txBody>
                    <a:bodyPr/>
                    <a:lstStyle/>
                    <a:p>
                      <a:pPr algn="l" fontAlgn="b"/>
                      <a:r>
                        <a:rPr lang="en-US" sz="1800" b="0" i="0" u="none" strike="noStrike">
                          <a:solidFill>
                            <a:srgbClr val="000000"/>
                          </a:solidFill>
                          <a:latin typeface="Calibri"/>
                        </a:rPr>
                        <a:t>Eastern Cape</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63</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8</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2 (42)</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2(3)</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0(3)</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0(1)</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4</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843">
                <a:tc>
                  <a:txBody>
                    <a:bodyPr/>
                    <a:lstStyle/>
                    <a:p>
                      <a:pPr algn="l" fontAlgn="b"/>
                      <a:r>
                        <a:rPr lang="en-US" sz="1800" b="0" i="0" u="none" strike="noStrike">
                          <a:solidFill>
                            <a:srgbClr val="000000"/>
                          </a:solidFill>
                          <a:latin typeface="Calibri"/>
                        </a:rPr>
                        <a:t>Gauteng</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33</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13</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1(11)</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2(8)</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2(3)</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4(4)</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3</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1351">
                <a:tc>
                  <a:txBody>
                    <a:bodyPr/>
                    <a:lstStyle/>
                    <a:p>
                      <a:pPr algn="l" fontAlgn="b"/>
                      <a:r>
                        <a:rPr lang="en-US" sz="1800" b="0" i="0" u="none" strike="noStrike">
                          <a:solidFill>
                            <a:srgbClr val="000000"/>
                          </a:solidFill>
                          <a:latin typeface="Calibri"/>
                        </a:rPr>
                        <a:t>Free State</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25</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3</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0(15)</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2(4)</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0(2)</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1</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843">
                <a:tc>
                  <a:txBody>
                    <a:bodyPr/>
                    <a:lstStyle/>
                    <a:p>
                      <a:pPr algn="l" fontAlgn="b"/>
                      <a:r>
                        <a:rPr lang="en-US" sz="1800" b="0" i="0" u="none" strike="noStrike">
                          <a:solidFill>
                            <a:srgbClr val="000000"/>
                          </a:solidFill>
                          <a:latin typeface="Calibri"/>
                        </a:rPr>
                        <a:t>KZN</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72</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11</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0(37)</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3(19)</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1(2)</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0(1)</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1</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843">
                <a:tc>
                  <a:txBody>
                    <a:bodyPr/>
                    <a:lstStyle/>
                    <a:p>
                      <a:pPr algn="l" fontAlgn="b"/>
                      <a:r>
                        <a:rPr lang="en-US" sz="1800" b="0" i="0" u="none" strike="noStrike">
                          <a:solidFill>
                            <a:srgbClr val="000000"/>
                          </a:solidFill>
                          <a:latin typeface="Calibri"/>
                        </a:rPr>
                        <a:t>Limpopo</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40</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12</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6(30)</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2(5)</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1(2)</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3</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1351">
                <a:tc>
                  <a:txBody>
                    <a:bodyPr/>
                    <a:lstStyle/>
                    <a:p>
                      <a:pPr algn="l" fontAlgn="b"/>
                      <a:r>
                        <a:rPr lang="en-US" sz="1800" b="0" i="0" u="none" strike="noStrike">
                          <a:solidFill>
                            <a:srgbClr val="000000"/>
                          </a:solidFill>
                          <a:latin typeface="Calibri"/>
                        </a:rPr>
                        <a:t>Mpumalanga</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29</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3</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0(19)</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0(3)</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2(2)</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0</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1351">
                <a:tc>
                  <a:txBody>
                    <a:bodyPr/>
                    <a:lstStyle/>
                    <a:p>
                      <a:pPr algn="l" fontAlgn="b"/>
                      <a:r>
                        <a:rPr lang="en-US" sz="1800" b="0" i="0" u="none" strike="noStrike">
                          <a:solidFill>
                            <a:srgbClr val="000000"/>
                          </a:solidFill>
                          <a:latin typeface="Calibri"/>
                        </a:rPr>
                        <a:t>Northern Cape</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14</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1</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0(11)</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0(1)</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1(1)</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1</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1351">
                <a:tc>
                  <a:txBody>
                    <a:bodyPr/>
                    <a:lstStyle/>
                    <a:p>
                      <a:pPr algn="l" fontAlgn="b"/>
                      <a:r>
                        <a:rPr lang="en-US" sz="1800" b="0" i="0" u="none" strike="noStrike">
                          <a:solidFill>
                            <a:srgbClr val="000000"/>
                          </a:solidFill>
                          <a:latin typeface="Calibri"/>
                        </a:rPr>
                        <a:t>North West</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19</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4</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1(12)</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0(3)</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1(2)</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2</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1351">
                <a:tc>
                  <a:txBody>
                    <a:bodyPr/>
                    <a:lstStyle/>
                    <a:p>
                      <a:pPr algn="l" fontAlgn="b"/>
                      <a:r>
                        <a:rPr lang="en-US" sz="1800" b="0" i="0" u="none" strike="noStrike">
                          <a:solidFill>
                            <a:srgbClr val="000000"/>
                          </a:solidFill>
                          <a:latin typeface="Calibri"/>
                        </a:rPr>
                        <a:t>Western Cape</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41</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9</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0(20)</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1(3)</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0(3)</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2(2)</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1</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843">
                <a:tc>
                  <a:txBody>
                    <a:bodyPr/>
                    <a:lstStyle/>
                    <a:p>
                      <a:pPr algn="l" fontAlgn="b"/>
                      <a:r>
                        <a:rPr lang="en-US" sz="1800" b="0" i="0" u="none" strike="noStrike">
                          <a:solidFill>
                            <a:srgbClr val="000000"/>
                          </a:solidFill>
                          <a:latin typeface="Calibri"/>
                        </a:rPr>
                        <a:t>TOTAL</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336</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64</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10(197)</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12(49)</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8(20)</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6(8)</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16</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843">
                <a:tc>
                  <a:txBody>
                    <a:bodyPr/>
                    <a:lstStyle/>
                    <a:p>
                      <a:pPr algn="l" fontAlgn="b"/>
                      <a:r>
                        <a:rPr lang="en-US" sz="1800" b="0" i="0" u="none" strike="noStrike">
                          <a:solidFill>
                            <a:srgbClr val="000000"/>
                          </a:solidFill>
                          <a:latin typeface="Calibri"/>
                        </a:rPr>
                        <a:t> </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19%</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5%</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24%</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40%</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75%</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 </a:t>
                      </a:r>
                    </a:p>
                  </a:txBody>
                  <a:tcPr marL="8442" marR="8442" marT="8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85721" y="214284"/>
          <a:ext cx="8858278" cy="6311068"/>
        </p:xfrm>
        <a:graphic>
          <a:graphicData uri="http://schemas.openxmlformats.org/drawingml/2006/table">
            <a:tbl>
              <a:tblPr/>
              <a:tblGrid>
                <a:gridCol w="1163090"/>
                <a:gridCol w="1206166"/>
                <a:gridCol w="908542"/>
                <a:gridCol w="2337928"/>
                <a:gridCol w="1127845"/>
                <a:gridCol w="1112180"/>
                <a:gridCol w="1002527"/>
              </a:tblGrid>
              <a:tr h="928700">
                <a:tc>
                  <a:txBody>
                    <a:bodyPr/>
                    <a:lstStyle/>
                    <a:p>
                      <a:pPr algn="l" fontAlgn="b"/>
                      <a:r>
                        <a:rPr lang="en-US" sz="1600" b="0" i="0" u="none" strike="noStrike" dirty="0">
                          <a:solidFill>
                            <a:srgbClr val="000000"/>
                          </a:solidFill>
                          <a:latin typeface="Calibri"/>
                        </a:rPr>
                        <a:t> </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rgbClr val="000000"/>
                          </a:solidFill>
                          <a:latin typeface="Calibri"/>
                        </a:rPr>
                        <a:t> </a:t>
                      </a:r>
                      <a:r>
                        <a:rPr lang="en-US" sz="1600" b="1" i="0" u="none" strike="noStrike" dirty="0">
                          <a:solidFill>
                            <a:srgbClr val="000000"/>
                          </a:solidFill>
                          <a:latin typeface="Calibri"/>
                        </a:rPr>
                        <a:t>72 hr assessment facilities in provinces</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700">
                <a:tc>
                  <a:txBody>
                    <a:bodyPr/>
                    <a:lstStyle/>
                    <a:p>
                      <a:pPr algn="l" fontAlgn="b"/>
                      <a:r>
                        <a:rPr lang="en-US" sz="1600" b="0" i="0" u="none" strike="noStrike">
                          <a:solidFill>
                            <a:srgbClr val="000000"/>
                          </a:solidFill>
                          <a:latin typeface="Calibri"/>
                        </a:rPr>
                        <a:t> </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Total Hospitals</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Total listed  </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District Hospitals listed</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Regional listed</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Tertiary listed</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Central listed</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700">
                <a:tc>
                  <a:txBody>
                    <a:bodyPr/>
                    <a:lstStyle/>
                    <a:p>
                      <a:pPr algn="l" fontAlgn="b"/>
                      <a:r>
                        <a:rPr lang="en-US" sz="1600" b="0" i="0" u="none" strike="noStrike">
                          <a:solidFill>
                            <a:srgbClr val="000000"/>
                          </a:solidFill>
                          <a:latin typeface="Calibri"/>
                        </a:rPr>
                        <a:t>Eastern Cape</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63</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34</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26 (42)</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2(3)</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1(3)</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1(1)</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700">
                <a:tc>
                  <a:txBody>
                    <a:bodyPr/>
                    <a:lstStyle/>
                    <a:p>
                      <a:pPr algn="l" fontAlgn="b"/>
                      <a:r>
                        <a:rPr lang="en-US" sz="1600" b="0" i="0" u="none" strike="noStrike">
                          <a:solidFill>
                            <a:srgbClr val="000000"/>
                          </a:solidFill>
                          <a:latin typeface="Calibri"/>
                        </a:rPr>
                        <a:t>Gauteng</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33</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26</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9(11)</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7(8)</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3(3)</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4(4)</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700">
                <a:tc>
                  <a:txBody>
                    <a:bodyPr/>
                    <a:lstStyle/>
                    <a:p>
                      <a:pPr algn="l" fontAlgn="b"/>
                      <a:r>
                        <a:rPr lang="en-US" sz="1600" b="0" i="0" u="none" strike="noStrike">
                          <a:solidFill>
                            <a:srgbClr val="000000"/>
                          </a:solidFill>
                          <a:latin typeface="Calibri"/>
                        </a:rPr>
                        <a:t>Free State</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25</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16</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11(15)</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3(4)</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1</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0</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700">
                <a:tc>
                  <a:txBody>
                    <a:bodyPr/>
                    <a:lstStyle/>
                    <a:p>
                      <a:pPr algn="l" fontAlgn="b"/>
                      <a:r>
                        <a:rPr lang="en-US" sz="1600" b="0" i="0" u="none" strike="noStrike">
                          <a:solidFill>
                            <a:srgbClr val="000000"/>
                          </a:solidFill>
                          <a:latin typeface="Calibri"/>
                        </a:rPr>
                        <a:t>KZN</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72</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48</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35(37)</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10(19)</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1(14)</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1(1)</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700">
                <a:tc>
                  <a:txBody>
                    <a:bodyPr/>
                    <a:lstStyle/>
                    <a:p>
                      <a:pPr algn="l" fontAlgn="b"/>
                      <a:r>
                        <a:rPr lang="en-US" sz="1600" b="0" i="0" u="none" strike="noStrike">
                          <a:solidFill>
                            <a:srgbClr val="000000"/>
                          </a:solidFill>
                          <a:latin typeface="Calibri"/>
                        </a:rPr>
                        <a:t>Limpopo</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40</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34</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25(30)</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5(5)</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1(2)</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0</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700">
                <a:tc>
                  <a:txBody>
                    <a:bodyPr/>
                    <a:lstStyle/>
                    <a:p>
                      <a:pPr algn="l" fontAlgn="b"/>
                      <a:r>
                        <a:rPr lang="en-US" sz="1600" b="0" i="0" u="none" strike="noStrike">
                          <a:solidFill>
                            <a:srgbClr val="000000"/>
                          </a:solidFill>
                          <a:latin typeface="Calibri"/>
                        </a:rPr>
                        <a:t>Mpumalanga</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29</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22</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9(19)</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3(3)</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0</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0</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700">
                <a:tc>
                  <a:txBody>
                    <a:bodyPr/>
                    <a:lstStyle/>
                    <a:p>
                      <a:pPr algn="l" fontAlgn="b"/>
                      <a:r>
                        <a:rPr lang="en-US" sz="1600" b="0" i="0" u="none" strike="noStrike">
                          <a:solidFill>
                            <a:srgbClr val="000000"/>
                          </a:solidFill>
                          <a:latin typeface="Calibri"/>
                        </a:rPr>
                        <a:t>Northern Cape</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14</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6</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3(11)</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1(1)</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1(1)</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0</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700">
                <a:tc>
                  <a:txBody>
                    <a:bodyPr/>
                    <a:lstStyle/>
                    <a:p>
                      <a:pPr algn="l" fontAlgn="b"/>
                      <a:r>
                        <a:rPr lang="en-US" sz="1600" b="0" i="0" u="none" strike="noStrike">
                          <a:solidFill>
                            <a:srgbClr val="000000"/>
                          </a:solidFill>
                          <a:latin typeface="Calibri"/>
                        </a:rPr>
                        <a:t>North West</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19</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4</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1(12)</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0(3)</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1(2)</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0</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700">
                <a:tc>
                  <a:txBody>
                    <a:bodyPr/>
                    <a:lstStyle/>
                    <a:p>
                      <a:pPr algn="l" fontAlgn="b"/>
                      <a:r>
                        <a:rPr lang="en-US" sz="1600" b="0" i="0" u="none" strike="noStrike">
                          <a:solidFill>
                            <a:srgbClr val="000000"/>
                          </a:solidFill>
                          <a:latin typeface="Calibri"/>
                        </a:rPr>
                        <a:t>Western Cape</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41</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16</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14(20)</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1(3)</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0(3)</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0(2)</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700">
                <a:tc>
                  <a:txBody>
                    <a:bodyPr/>
                    <a:lstStyle/>
                    <a:p>
                      <a:pPr algn="l" fontAlgn="b"/>
                      <a:r>
                        <a:rPr lang="en-US" sz="1600" b="0" i="0" u="none" strike="noStrike">
                          <a:solidFill>
                            <a:srgbClr val="000000"/>
                          </a:solidFill>
                          <a:latin typeface="Calibri"/>
                        </a:rPr>
                        <a:t> </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336</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206</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133(197)</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32(49)</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9(20)</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5 (8)</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700">
                <a:tc>
                  <a:txBody>
                    <a:bodyPr/>
                    <a:lstStyle/>
                    <a:p>
                      <a:pPr algn="l" fontAlgn="b"/>
                      <a:r>
                        <a:rPr lang="en-US" sz="1600" b="0" i="0" u="none" strike="noStrike">
                          <a:solidFill>
                            <a:srgbClr val="000000"/>
                          </a:solidFill>
                          <a:latin typeface="Calibri"/>
                        </a:rPr>
                        <a:t> </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61%</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68%</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65%</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45%</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Calibri"/>
                        </a:rPr>
                        <a:t>63%</a:t>
                      </a:r>
                    </a:p>
                  </a:txBody>
                  <a:tcPr marL="8092" marR="8092" marT="8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Primary health care services</a:t>
            </a:r>
            <a:endParaRPr lang="en-US" dirty="0"/>
          </a:p>
        </p:txBody>
      </p:sp>
      <p:sp>
        <p:nvSpPr>
          <p:cNvPr id="4" name="Content Placeholder 3"/>
          <p:cNvSpPr>
            <a:spLocks noGrp="1"/>
          </p:cNvSpPr>
          <p:nvPr>
            <p:ph sz="quarter" idx="1"/>
          </p:nvPr>
        </p:nvSpPr>
        <p:spPr/>
        <p:txBody>
          <a:bodyPr>
            <a:normAutofit/>
          </a:bodyPr>
          <a:lstStyle/>
          <a:p>
            <a:r>
              <a:rPr lang="en-US" dirty="0" smtClean="0"/>
              <a:t>There is progress being made with providing mental health care in primary care. </a:t>
            </a:r>
          </a:p>
          <a:p>
            <a:pPr lvl="1"/>
            <a:r>
              <a:rPr lang="en-US" dirty="0" smtClean="0"/>
              <a:t>This involves various models including</a:t>
            </a:r>
          </a:p>
          <a:p>
            <a:pPr lvl="2"/>
            <a:r>
              <a:rPr lang="en-US" dirty="0" smtClean="0"/>
              <a:t>Full integration into primary care as part of chronic health care delivery with referral either to a hospital or skilled community mental health nurse in the clinic.</a:t>
            </a:r>
          </a:p>
          <a:p>
            <a:pPr lvl="2"/>
            <a:r>
              <a:rPr lang="en-US" dirty="0" smtClean="0"/>
              <a:t>Mental health care done by community mental health nurses in community clinics.</a:t>
            </a:r>
          </a:p>
          <a:p>
            <a:pPr lvl="2"/>
            <a:r>
              <a:rPr lang="en-US" dirty="0" smtClean="0"/>
              <a:t>State mental health services, including ongoing medication is free. </a:t>
            </a:r>
          </a:p>
          <a:p>
            <a:pPr lvl="1"/>
            <a:r>
              <a:rPr lang="en-US" dirty="0" smtClean="0"/>
              <a:t>Assessments for involuntary/assisted care done in primary care. </a:t>
            </a:r>
          </a:p>
          <a:p>
            <a:pPr lvl="2"/>
            <a:endParaRPr lang="en-US" dirty="0"/>
          </a:p>
          <a:p>
            <a:pPr lvl="2"/>
            <a:endParaRPr lang="en-US" dirty="0" smtClean="0"/>
          </a:p>
          <a:p>
            <a:pPr lvl="2"/>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173</TotalTime>
  <Words>1355</Words>
  <Application>Microsoft Office PowerPoint</Application>
  <PresentationFormat>On-screen Show (4:3)</PresentationFormat>
  <Paragraphs>267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Equity</vt:lpstr>
      <vt:lpstr>South Africa Experience of Mental Health Legislation: Success and Failures</vt:lpstr>
      <vt:lpstr>Objectives of the Mental Health Care Act 2002</vt:lpstr>
      <vt:lpstr>Slide 3</vt:lpstr>
      <vt:lpstr>Changes from old Mental Health Act</vt:lpstr>
      <vt:lpstr>Changes from old Mental health Act</vt:lpstr>
      <vt:lpstr>Is mental health care now available, accessible and affordable?</vt:lpstr>
      <vt:lpstr>Slide 7</vt:lpstr>
      <vt:lpstr>Slide 8</vt:lpstr>
      <vt:lpstr>Primary health care services</vt:lpstr>
      <vt:lpstr>Is decentralised care effective</vt:lpstr>
      <vt:lpstr>Slide 11</vt:lpstr>
      <vt:lpstr>Slide 12</vt:lpstr>
      <vt:lpstr>The legislation has a whole section on human rights but is this protecting human rights in and outside of health care settings?</vt:lpstr>
      <vt:lpstr>Slide 14</vt:lpstr>
      <vt:lpstr>Slide 15</vt:lpstr>
      <vt:lpstr>Slide 16</vt:lpstr>
      <vt:lpstr>Slide 17</vt:lpstr>
      <vt:lpstr>Slide 18</vt:lpstr>
      <vt:lpstr>Social rights</vt:lpstr>
      <vt:lpstr>Right to liberty</vt:lpstr>
      <vt:lpstr>Slide 21</vt:lpstr>
      <vt:lpstr>Review Boards</vt:lpstr>
      <vt:lpstr>Have Review Boards been successful?</vt:lpstr>
      <vt:lpstr>Has involuntary community care been successful?</vt:lpstr>
      <vt:lpstr>Has the discharge of State patients improved?</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Africa Experience of Mental Health Legislation: Success and Failures</dc:title>
  <dc:creator>User</dc:creator>
  <cp:lastModifiedBy>MFree</cp:lastModifiedBy>
  <cp:revision>12</cp:revision>
  <dcterms:created xsi:type="dcterms:W3CDTF">2012-10-30T14:57:24Z</dcterms:created>
  <dcterms:modified xsi:type="dcterms:W3CDTF">2012-11-06T03:22:42Z</dcterms:modified>
</cp:coreProperties>
</file>